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63.xml" ContentType="application/vnd.openxmlformats-officedocument.presentationml.tags+xml"/>
  <Override PartName="/ppt/notesSlides/notesSlide29.xml" ContentType="application/vnd.openxmlformats-officedocument.presentationml.notesSlide+xml"/>
  <Override PartName="/ppt/tags/tag6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6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38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54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55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82"/>
  </p:notesMasterIdLst>
  <p:handoutMasterIdLst>
    <p:handoutMasterId r:id="rId83"/>
  </p:handoutMasterIdLst>
  <p:sldIdLst>
    <p:sldId id="4904" r:id="rId8"/>
    <p:sldId id="4886" r:id="rId9"/>
    <p:sldId id="4580" r:id="rId10"/>
    <p:sldId id="4588" r:id="rId11"/>
    <p:sldId id="4590" r:id="rId12"/>
    <p:sldId id="4591" r:id="rId13"/>
    <p:sldId id="4592" r:id="rId14"/>
    <p:sldId id="4905" r:id="rId15"/>
    <p:sldId id="4596" r:id="rId16"/>
    <p:sldId id="4906" r:id="rId17"/>
    <p:sldId id="4907" r:id="rId18"/>
    <p:sldId id="4817" r:id="rId19"/>
    <p:sldId id="4818" r:id="rId20"/>
    <p:sldId id="4916" r:id="rId21"/>
    <p:sldId id="4917" r:id="rId22"/>
    <p:sldId id="4765" r:id="rId23"/>
    <p:sldId id="4930" r:id="rId24"/>
    <p:sldId id="4607" r:id="rId25"/>
    <p:sldId id="4612" r:id="rId26"/>
    <p:sldId id="4613" r:id="rId27"/>
    <p:sldId id="4611" r:id="rId28"/>
    <p:sldId id="4609" r:id="rId29"/>
    <p:sldId id="4610" r:id="rId30"/>
    <p:sldId id="4929" r:id="rId31"/>
    <p:sldId id="4621" r:id="rId32"/>
    <p:sldId id="4934" r:id="rId33"/>
    <p:sldId id="4932" r:id="rId34"/>
    <p:sldId id="4625" r:id="rId35"/>
    <p:sldId id="4826" r:id="rId36"/>
    <p:sldId id="4933" r:id="rId37"/>
    <p:sldId id="4753" r:id="rId38"/>
    <p:sldId id="4754" r:id="rId39"/>
    <p:sldId id="4751" r:id="rId40"/>
    <p:sldId id="4829" r:id="rId41"/>
    <p:sldId id="4632" r:id="rId42"/>
    <p:sldId id="4914" r:id="rId43"/>
    <p:sldId id="4633" r:id="rId44"/>
    <p:sldId id="4634" r:id="rId45"/>
    <p:sldId id="4635" r:id="rId46"/>
    <p:sldId id="4833" r:id="rId47"/>
    <p:sldId id="4910" r:id="rId48"/>
    <p:sldId id="4889" r:id="rId49"/>
    <p:sldId id="4896" r:id="rId50"/>
    <p:sldId id="4911" r:id="rId51"/>
    <p:sldId id="4835" r:id="rId52"/>
    <p:sldId id="4836" r:id="rId53"/>
    <p:sldId id="4837" r:id="rId54"/>
    <p:sldId id="4838" r:id="rId55"/>
    <p:sldId id="4839" r:id="rId56"/>
    <p:sldId id="4840" r:id="rId57"/>
    <p:sldId id="4841" r:id="rId58"/>
    <p:sldId id="4931" r:id="rId59"/>
    <p:sldId id="4912" r:id="rId60"/>
    <p:sldId id="4913" r:id="rId61"/>
    <p:sldId id="4604" r:id="rId62"/>
    <p:sldId id="4649" r:id="rId63"/>
    <p:sldId id="4650" r:id="rId64"/>
    <p:sldId id="4843" r:id="rId65"/>
    <p:sldId id="4844" r:id="rId66"/>
    <p:sldId id="4845" r:id="rId67"/>
    <p:sldId id="4846" r:id="rId68"/>
    <p:sldId id="4847" r:id="rId69"/>
    <p:sldId id="4848" r:id="rId70"/>
    <p:sldId id="4849" r:id="rId71"/>
    <p:sldId id="4936" r:id="rId72"/>
    <p:sldId id="4939" r:id="rId73"/>
    <p:sldId id="4923" r:id="rId74"/>
    <p:sldId id="309" r:id="rId75"/>
    <p:sldId id="4925" r:id="rId76"/>
    <p:sldId id="4749" r:id="rId77"/>
    <p:sldId id="4935" r:id="rId78"/>
    <p:sldId id="4750" r:id="rId79"/>
    <p:sldId id="4937" r:id="rId80"/>
    <p:sldId id="4938" r:id="rId81"/>
  </p:sldIdLst>
  <p:sldSz cx="12192000" cy="6858000"/>
  <p:notesSz cx="6797675" cy="9928225"/>
  <p:embeddedFontLst>
    <p:embeddedFont>
      <p:font typeface="义启小楷书" panose="02010600030101010101" charset="-128"/>
      <p:regular r:id="rId84"/>
    </p:embeddedFont>
    <p:embeddedFont>
      <p:font typeface="Algerian" panose="04020705040A02060702" pitchFamily="82" charset="0"/>
      <p:regular r:id="rId85"/>
    </p:embeddedFont>
    <p:embeddedFont>
      <p:font typeface="Brush Script MT" panose="03060802040406070304" pitchFamily="66" charset="0"/>
      <p:italic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mbria Math" panose="02040503050406030204" pitchFamily="18" charset="0"/>
      <p:regular r:id="rId91"/>
    </p:embeddedFont>
    <p:embeddedFont>
      <p:font typeface="Segoe UI" panose="020B0502040204020203" pitchFamily="34" charset="0"/>
      <p:regular r:id="rId92"/>
      <p:bold r:id="rId93"/>
      <p:italic r:id="rId94"/>
      <p:boldItalic r:id="rId95"/>
    </p:embeddedFont>
    <p:embeddedFont>
      <p:font typeface="Segoe UI Black" panose="02010600030101010101" charset="0"/>
      <p:bold r:id="rId96"/>
      <p:boldItalic r:id="rId97"/>
    </p:embeddedFont>
    <p:embeddedFont>
      <p:font typeface="Tahoma" panose="020B0604030504040204" pitchFamily="34" charset="0"/>
      <p:regular r:id="rId98"/>
      <p:bold r:id="rId99"/>
    </p:embeddedFont>
    <p:embeddedFont>
      <p:font typeface="等线" panose="02010600030101010101" pitchFamily="2" charset="-122"/>
      <p:regular r:id="rId100"/>
      <p:bold r:id="rId101"/>
    </p:embeddedFont>
    <p:embeddedFont>
      <p:font typeface="黑体" panose="02010609060101010101" pitchFamily="49" charset="-122"/>
      <p:regular r:id="rId102"/>
    </p:embeddedFont>
    <p:embeddedFont>
      <p:font typeface="华文行楷" panose="02010800040101010101" pitchFamily="2" charset="-122"/>
      <p:regular r:id="rId103"/>
    </p:embeddedFont>
    <p:embeddedFont>
      <p:font typeface="华文琥珀" panose="02010800040101010101" pitchFamily="2" charset="-122"/>
      <p:regular r:id="rId104"/>
    </p:embeddedFont>
    <p:embeddedFont>
      <p:font typeface="华文楷体" panose="02010600040101010101" pitchFamily="2" charset="-122"/>
      <p:regular r:id="rId105"/>
    </p:embeddedFont>
    <p:embeddedFont>
      <p:font typeface="华文新魏" panose="02010800040101010101" pitchFamily="2" charset="-122"/>
      <p:regular r:id="rId106"/>
    </p:embeddedFont>
    <p:embeddedFont>
      <p:font typeface="楷体" panose="02010609060101010101" pitchFamily="49" charset="-122"/>
      <p:regular r:id="rId107"/>
    </p:embeddedFont>
    <p:embeddedFont>
      <p:font typeface="微软雅黑" panose="020B0503020204020204" pitchFamily="34" charset="-122"/>
      <p:regular r:id="rId108"/>
      <p:bold r:id="rId109"/>
    </p:embeddedFont>
    <p:embeddedFont>
      <p:font typeface="微软雅黑" panose="020B0503020204020204" pitchFamily="34" charset="-122"/>
      <p:regular r:id="rId108"/>
      <p:bold r:id="rId109"/>
    </p:embeddedFont>
  </p:embeddedFontLst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478" userDrawn="1">
          <p15:clr>
            <a:srgbClr val="A4A3A4"/>
          </p15:clr>
        </p15:guide>
        <p15:guide id="8" orient="horz" pos="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60093"/>
    <a:srgbClr val="000000"/>
    <a:srgbClr val="5B9BD5"/>
    <a:srgbClr val="FF99FF"/>
    <a:srgbClr val="66FF33"/>
    <a:srgbClr val="0099FF"/>
    <a:srgbClr val="92D050"/>
    <a:srgbClr val="C5E0B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71561" autoAdjust="0"/>
  </p:normalViewPr>
  <p:slideViewPr>
    <p:cSldViewPr snapToGrid="0">
      <p:cViewPr varScale="1">
        <p:scale>
          <a:sx n="51" d="100"/>
          <a:sy n="51" d="100"/>
        </p:scale>
        <p:origin x="1296" y="78"/>
      </p:cViewPr>
      <p:guideLst>
        <p:guide orient="horz" pos="2296"/>
        <p:guide pos="3863"/>
        <p:guide pos="2910"/>
        <p:guide pos="1912"/>
        <p:guide orient="horz" pos="3634"/>
        <p:guide orient="horz" pos="391"/>
        <p:guide orient="horz" pos="2478"/>
        <p:guide orient="horz" pos="5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07" Type="http://schemas.openxmlformats.org/officeDocument/2006/relationships/font" Target="fonts/font24.fntdata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font" Target="fonts/font4.fntdata"/><Relationship Id="rId102" Type="http://schemas.openxmlformats.org/officeDocument/2006/relationships/font" Target="fonts/font19.fntdata"/><Relationship Id="rId110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113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handoutMaster" Target="handoutMasters/handout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font" Target="fonts/font23.fntdata"/><Relationship Id="rId114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font" Target="fonts/font26.fntdata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7-17T11:33:31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28101 13821 0,'0'0'32,"0"0"-17,-17 0 1,17 0 15,0-17-15,17 34 15,-17-17 0,0 0-15,35 18-1,-17-18 32,17 17-47,-17-17 16,-1 18 15,19-18-16,0 18 17,17-18-17,-18 17 16,0-17-15,18 0 0,0 0 15,17 0-16,-17 18 17,0-1-17,17-17 1,2 0 15,-2 0-15,0 18 15,-17-18-16,0-18 17,0 18-17,-18 0 1,-17 0 15,-1 0-15,-17 0 15,0 0-16,0 18 1,0-18 15,0 0-15,0-18 15,0 36-15,0-18 30,0 0-46,0 0 32,0 0-17,18 0 1</inkml:trace>
  <inkml:trace contextRef="#ctx0" brushRef="#br0" timeOffset="2971">17095 13503 0,'-36'-35'31,"54"35"-15,-36 0-1,18 0 17,0 0-17,0 0 16,0 0-15,0 0 15,0 0-15,0 0-1,18 18 17,-18-18-17,0 0 16,18 0-15,-1 0 15,-17 0-15,18 0 15,-1 0-15,1 0-1,17 17 16,-17-17-15,-1 0 0,36 0 15,-17 18-16,0-18 17,-1 0-17,0 0 16,18 18-15,-18-18 15,0 0-15,18 0-1,0 17 1,0 1 15,0-18 0,0 0-15,0-18 0,0 18-1,0 0 16,17-17-15,-17 34 15,17-17-15,-17 0-1,18 18 17,-18-18-1,-17 0-16,16 0 17,-34 0-1,17 0-16,-35 17 1,0-17 0,18-17 15,17-54-16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、解决：判断数据是否在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、解决：主存中本地址的数据映射到</a:t>
            </a:r>
            <a:r>
              <a:rPr lang="en-US" altLang="zh-CN" dirty="0"/>
              <a:t>Cache</a:t>
            </a:r>
            <a:r>
              <a:rPr lang="zh-CN" altLang="en-US" dirty="0"/>
              <a:t>哪个位置去的问题。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、主存地址划分的具体情况与设计</a:t>
            </a:r>
            <a:r>
              <a:rPr lang="en-US" altLang="zh-CN" dirty="0"/>
              <a:t>Cache</a:t>
            </a:r>
            <a:r>
              <a:rPr lang="zh-CN" altLang="en-US" dirty="0"/>
              <a:t>时采用的地址映射方式有关。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62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具体实现细节地址映射时会更清晰讲述过程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13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348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91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本页的问题，一个一个解决（学习）。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49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16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主要介绍查找表的概念。</a:t>
            </a:r>
            <a:endParaRPr lang="en-US" altLang="zh-CN" dirty="0"/>
          </a:p>
          <a:p>
            <a:r>
              <a:rPr lang="zh-CN" altLang="en-US" dirty="0"/>
              <a:t>软件查表：七大查找算法？二分查找？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233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的块，又被称为行（</a:t>
            </a:r>
            <a:r>
              <a:rPr lang="en-US" altLang="zh-CN" dirty="0"/>
              <a:t>Line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22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每个表项位数：</a:t>
            </a:r>
            <a:r>
              <a:rPr lang="en-US" altLang="zh-CN" dirty="0"/>
              <a:t>Vali 1</a:t>
            </a:r>
            <a:r>
              <a:rPr lang="zh-CN" altLang="en-US" dirty="0"/>
              <a:t>位；主存地址</a:t>
            </a:r>
            <a:r>
              <a:rPr lang="en-US" altLang="zh-CN" dirty="0"/>
              <a:t>11</a:t>
            </a:r>
            <a:r>
              <a:rPr lang="zh-CN" altLang="en-US" dirty="0"/>
              <a:t>位；</a:t>
            </a:r>
            <a:r>
              <a:rPr lang="en-US" altLang="zh-CN" dirty="0"/>
              <a:t>Cache</a:t>
            </a:r>
            <a:r>
              <a:rPr lang="zh-CN" altLang="en-US" dirty="0"/>
              <a:t>块地址</a:t>
            </a:r>
            <a:r>
              <a:rPr lang="en-US" altLang="zh-CN" dirty="0"/>
              <a:t>11</a:t>
            </a:r>
            <a:r>
              <a:rPr lang="zh-CN" altLang="en-US" dirty="0"/>
              <a:t>位；</a:t>
            </a:r>
            <a:endParaRPr lang="en-US" altLang="zh-CN" dirty="0"/>
          </a:p>
          <a:p>
            <a:r>
              <a:rPr lang="zh-CN" altLang="en-US" dirty="0"/>
              <a:t>共有多少表项（表多少行，也就是</a:t>
            </a:r>
            <a:r>
              <a:rPr lang="en-US" altLang="zh-CN" dirty="0" err="1"/>
              <a:t>Caceh</a:t>
            </a:r>
            <a:r>
              <a:rPr lang="zh-CN" altLang="en-US" dirty="0"/>
              <a:t>有多少个块，每个块一行）：</a:t>
            </a:r>
            <a:r>
              <a:rPr lang="en-US" altLang="zh-CN" dirty="0"/>
              <a:t>Cache</a:t>
            </a:r>
            <a:r>
              <a:rPr lang="zh-CN" altLang="en-US" dirty="0"/>
              <a:t>块地址</a:t>
            </a:r>
            <a:r>
              <a:rPr lang="en-US" altLang="zh-CN" dirty="0"/>
              <a:t>8</a:t>
            </a:r>
            <a:r>
              <a:rPr lang="zh-CN" altLang="en-US" dirty="0"/>
              <a:t>位，所以</a:t>
            </a:r>
            <a:r>
              <a:rPr lang="en-US" altLang="zh-CN" dirty="0"/>
              <a:t>Cache</a:t>
            </a:r>
            <a:r>
              <a:rPr lang="zh-CN" altLang="en-US" dirty="0"/>
              <a:t>一共有</a:t>
            </a:r>
            <a:r>
              <a:rPr lang="en-US" altLang="zh-CN" sz="1200" dirty="0">
                <a:latin typeface="微软雅黑" charset="-122"/>
                <a:ea typeface="微软雅黑" charset="-122"/>
              </a:rPr>
              <a:t>2</a:t>
            </a:r>
            <a:r>
              <a:rPr lang="en-US" altLang="zh-CN" sz="1200" baseline="30000" dirty="0">
                <a:latin typeface="微软雅黑" charset="-122"/>
                <a:ea typeface="微软雅黑" charset="-122"/>
              </a:rPr>
              <a:t>8</a:t>
            </a:r>
            <a:r>
              <a:rPr lang="zh-CN" altLang="en-US" dirty="0"/>
              <a:t>个块，因此查找表一共也有</a:t>
            </a:r>
            <a:r>
              <a:rPr lang="en-US" altLang="zh-CN" sz="1200" dirty="0">
                <a:latin typeface="微软雅黑" charset="-122"/>
                <a:ea typeface="微软雅黑" charset="-122"/>
              </a:rPr>
              <a:t>2</a:t>
            </a:r>
            <a:r>
              <a:rPr lang="en-US" altLang="zh-CN" sz="1200" baseline="30000" dirty="0">
                <a:latin typeface="微软雅黑" charset="-122"/>
                <a:ea typeface="微软雅黑" charset="-122"/>
              </a:rPr>
              <a:t>8</a:t>
            </a:r>
            <a:r>
              <a:rPr lang="zh-CN" altLang="en-US" dirty="0"/>
              <a:t>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1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相联存储器主要用于虚拟存储器和</a:t>
            </a:r>
            <a:r>
              <a:rPr lang="en-US" altLang="zh-CN" dirty="0"/>
              <a:t>cache</a:t>
            </a:r>
            <a:r>
              <a:rPr lang="zh-CN" altLang="en-US" dirty="0"/>
              <a:t>。在虚拟存储器中存放分段表、页表和快表，在高速缓冲存储器中存放</a:t>
            </a:r>
            <a:r>
              <a:rPr lang="en-US" altLang="zh-CN" dirty="0"/>
              <a:t>cache</a:t>
            </a:r>
            <a:r>
              <a:rPr lang="zh-CN" altLang="en-US" dirty="0"/>
              <a:t>的行地址。另外，相联存储器还经常用于数据库与知识库中按关键字进行检索。</a:t>
            </a:r>
            <a:endParaRPr lang="en-US" altLang="zh-CN" dirty="0"/>
          </a:p>
          <a:p>
            <a:r>
              <a:rPr lang="en-US" altLang="zh-CN" dirty="0"/>
              <a:t>Valid</a:t>
            </a:r>
            <a:r>
              <a:rPr lang="zh-CN" altLang="en-US" dirty="0"/>
              <a:t>：有效位，表名</a:t>
            </a:r>
            <a:r>
              <a:rPr lang="en-US" altLang="zh-CN" dirty="0" err="1"/>
              <a:t>cahce</a:t>
            </a:r>
            <a:r>
              <a:rPr lang="zh-CN" altLang="en-US" dirty="0"/>
              <a:t>中的对应数据是否是最新的（有效的），</a:t>
            </a:r>
            <a:r>
              <a:rPr lang="en-US" altLang="zh-CN" dirty="0"/>
              <a:t>DMA</a:t>
            </a:r>
            <a:r>
              <a:rPr lang="zh-CN" altLang="en-US" dirty="0"/>
              <a:t>可能写主存，导致</a:t>
            </a:r>
            <a:r>
              <a:rPr lang="en-US" altLang="zh-CN" dirty="0"/>
              <a:t>Cache</a:t>
            </a:r>
            <a:r>
              <a:rPr lang="zh-CN" altLang="en-US" dirty="0"/>
              <a:t>中数据与主存对应数据块的数据不一致。</a:t>
            </a:r>
            <a:endParaRPr lang="en-US" altLang="zh-CN" dirty="0"/>
          </a:p>
          <a:p>
            <a:r>
              <a:rPr lang="en-US" altLang="zh-CN" dirty="0"/>
              <a:t>Dirty</a:t>
            </a:r>
            <a:r>
              <a:rPr lang="zh-CN" altLang="en-US" dirty="0"/>
              <a:t>：主存中的数据是否是最新的。写回时可能出现，</a:t>
            </a:r>
            <a:r>
              <a:rPr lang="en-US" altLang="zh-CN" dirty="0"/>
              <a:t>cache</a:t>
            </a:r>
            <a:r>
              <a:rPr lang="zh-CN" altLang="en-US" dirty="0"/>
              <a:t>数据更新，但还未写回主存。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692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是什么，叉车，缩写，还是单词，不属于冯诺依曼结构，系统中到底隐藏了什么？对谁隐藏？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707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存储体：存放标记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5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查找表包括</a:t>
            </a:r>
            <a:r>
              <a:rPr lang="en-US" altLang="zh-CN" dirty="0"/>
              <a:t>valid</a:t>
            </a:r>
            <a:r>
              <a:rPr lang="zh-CN" altLang="en-US" dirty="0"/>
              <a:t>和主存块地址标记字段，当然还有</a:t>
            </a:r>
            <a:r>
              <a:rPr lang="en-US" altLang="zh-CN" dirty="0"/>
              <a:t>dirty</a:t>
            </a:r>
            <a:r>
              <a:rPr lang="zh-CN" altLang="en-US" dirty="0"/>
              <a:t>，淘汰计数等信息这里没有显示</a:t>
            </a:r>
            <a:endParaRPr lang="en-US" altLang="zh-CN" dirty="0"/>
          </a:p>
          <a:p>
            <a:r>
              <a:rPr lang="en-US" altLang="zh-CN" dirty="0"/>
              <a:t>Key</a:t>
            </a:r>
            <a:r>
              <a:rPr lang="zh-CN" altLang="en-US" dirty="0"/>
              <a:t>：以调入</a:t>
            </a:r>
            <a:r>
              <a:rPr lang="en-US" altLang="zh-CN" dirty="0"/>
              <a:t>Cache</a:t>
            </a:r>
            <a:r>
              <a:rPr lang="zh-CN" altLang="en-US" dirty="0"/>
              <a:t>的主存的块地址；</a:t>
            </a:r>
            <a:r>
              <a:rPr lang="en-US" altLang="zh-CN" dirty="0"/>
              <a:t>Value</a:t>
            </a:r>
            <a:r>
              <a:rPr lang="zh-CN" altLang="en-US" dirty="0"/>
              <a:t>：对应主存块在</a:t>
            </a:r>
            <a:r>
              <a:rPr lang="en-US" altLang="zh-CN" dirty="0"/>
              <a:t>Cache</a:t>
            </a:r>
            <a:r>
              <a:rPr lang="zh-CN" altLang="en-US" dirty="0"/>
              <a:t>中的存放块地址。</a:t>
            </a:r>
            <a:endParaRPr lang="en-US" altLang="zh-CN" dirty="0"/>
          </a:p>
          <a:p>
            <a:r>
              <a:rPr lang="zh-CN" altLang="en-US" dirty="0"/>
              <a:t>检索关键字：</a:t>
            </a:r>
            <a:r>
              <a:rPr lang="en-US" altLang="zh-CN" dirty="0"/>
              <a:t>CPU</a:t>
            </a:r>
            <a:r>
              <a:rPr lang="zh-CN" altLang="en-US" dirty="0"/>
              <a:t>要要读取的主存地址的一部分。不同映射方式关键字不同。</a:t>
            </a:r>
            <a:r>
              <a:rPr lang="zh-CN" altLang="en-US" dirty="0">
                <a:solidFill>
                  <a:srgbClr val="0000FF"/>
                </a:solidFill>
              </a:rPr>
              <a:t>全相连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0000FF"/>
                </a:solidFill>
              </a:rPr>
              <a:t>数据块的地址。</a:t>
            </a:r>
            <a:r>
              <a:rPr lang="zh-CN" altLang="en-US" dirty="0"/>
              <a:t>直接</a:t>
            </a:r>
            <a:r>
              <a:rPr lang="zh-CN" altLang="en-US" dirty="0">
                <a:solidFill>
                  <a:srgbClr val="0000FF"/>
                </a:solidFill>
              </a:rPr>
              <a:t>：区地址和区内行地址；组相连：区地址和行地址（对应</a:t>
            </a:r>
            <a:r>
              <a:rPr lang="en-US" altLang="zh-CN" dirty="0">
                <a:solidFill>
                  <a:srgbClr val="0000FF"/>
                </a:solidFill>
              </a:rPr>
              <a:t>Cache</a:t>
            </a:r>
            <a:r>
              <a:rPr lang="zh-CN" altLang="en-US" dirty="0">
                <a:solidFill>
                  <a:srgbClr val="0000FF"/>
                </a:solidFill>
              </a:rPr>
              <a:t>的组地址）。</a:t>
            </a:r>
            <a:endParaRPr lang="en-US" altLang="zh-CN" dirty="0"/>
          </a:p>
          <a:p>
            <a:r>
              <a:rPr lang="zh-CN" altLang="en-US" dirty="0"/>
              <a:t>查找表中的所有行的有效位和</a:t>
            </a:r>
            <a:r>
              <a:rPr lang="en-US" altLang="zh-CN" dirty="0"/>
              <a:t>key</a:t>
            </a:r>
            <a:r>
              <a:rPr lang="zh-CN" altLang="en-US" dirty="0"/>
              <a:t>字段与主存块地址（检索关键字）进行并发比较，这里并发比较实际上就是有</a:t>
            </a:r>
            <a:r>
              <a:rPr lang="en-US" altLang="zh-CN" dirty="0"/>
              <a:t>8</a:t>
            </a:r>
            <a:r>
              <a:rPr lang="zh-CN" altLang="en-US" dirty="0"/>
              <a:t>个比较器同时工作，比较结果为</a:t>
            </a:r>
            <a:r>
              <a:rPr lang="en-US" altLang="zh-CN" dirty="0"/>
              <a:t>L0</a:t>
            </a:r>
            <a:r>
              <a:rPr lang="zh-CN" altLang="en-US" dirty="0"/>
              <a:t>，，，</a:t>
            </a:r>
            <a:r>
              <a:rPr lang="en-US" altLang="zh-CN" dirty="0"/>
              <a:t>L7</a:t>
            </a:r>
            <a:r>
              <a:rPr lang="zh-CN" altLang="en-US" dirty="0"/>
              <a:t>，高电平表示相等，所有比较结果的逻辑或就是我们的命中信号。比较的时候增加一个</a:t>
            </a:r>
            <a:r>
              <a:rPr lang="en-US" altLang="zh-CN" dirty="0"/>
              <a:t>valid=1</a:t>
            </a:r>
            <a:r>
              <a:rPr lang="zh-CN" altLang="en-US" dirty="0"/>
              <a:t>的逻辑（数据是否有效，无效则需要重新调入），查找到</a:t>
            </a:r>
            <a:r>
              <a:rPr lang="en-US" altLang="zh-CN" dirty="0" err="1"/>
              <a:t>cahce</a:t>
            </a:r>
            <a:r>
              <a:rPr lang="zh-CN" altLang="en-US" dirty="0"/>
              <a:t>块地址输出（有些情况下不需要输出这个地址，见全相连例子）。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741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14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地址映射：</a:t>
            </a:r>
            <a:r>
              <a:rPr lang="en-US" altLang="zh-CN" dirty="0"/>
              <a:t>Cache</a:t>
            </a:r>
            <a:r>
              <a:rPr lang="zh-CN" altLang="en-US" dirty="0"/>
              <a:t>的容量很小，它保存的内容只是主存内容的一个子集，且</a:t>
            </a:r>
            <a:r>
              <a:rPr lang="en-US" altLang="zh-CN" dirty="0"/>
              <a:t>Cache</a:t>
            </a:r>
            <a:r>
              <a:rPr lang="zh-CN" altLang="en-US" dirty="0"/>
              <a:t>与主存的数据交换是以块（</a:t>
            </a:r>
            <a:r>
              <a:rPr lang="en-US" altLang="zh-CN" dirty="0"/>
              <a:t>cache line</a:t>
            </a:r>
            <a:r>
              <a:rPr lang="zh-CN" altLang="en-US" dirty="0"/>
              <a:t>）为单位的。为了把信息放到</a:t>
            </a:r>
            <a:r>
              <a:rPr lang="en-US" altLang="zh-CN" dirty="0"/>
              <a:t>Cache</a:t>
            </a:r>
            <a:r>
              <a:rPr lang="zh-CN" altLang="en-US" dirty="0"/>
              <a:t>中，必须应用某种函数把主存地址定位到</a:t>
            </a:r>
            <a:r>
              <a:rPr lang="en-US" altLang="zh-CN" dirty="0"/>
              <a:t>Cache</a:t>
            </a:r>
            <a:r>
              <a:rPr lang="zh-CN" altLang="en-US" dirty="0"/>
              <a:t>中，这称为地址映射。</a:t>
            </a:r>
          </a:p>
          <a:p>
            <a:r>
              <a:rPr lang="zh-CN" altLang="en-US" dirty="0"/>
              <a:t>地址变换：在信息按这种映射关系装入</a:t>
            </a:r>
            <a:r>
              <a:rPr lang="en-US" altLang="zh-CN" dirty="0"/>
              <a:t>Cache</a:t>
            </a:r>
            <a:r>
              <a:rPr lang="zh-CN" altLang="en-US" dirty="0"/>
              <a:t>后，</a:t>
            </a:r>
            <a:r>
              <a:rPr lang="en-US" altLang="zh-CN" dirty="0"/>
              <a:t>CPU</a:t>
            </a:r>
            <a:r>
              <a:rPr lang="zh-CN" altLang="en-US" dirty="0"/>
              <a:t>执行程序时，会将程序中的主存地址变换成</a:t>
            </a:r>
            <a:r>
              <a:rPr lang="en-US" altLang="zh-CN" dirty="0"/>
              <a:t>Cache</a:t>
            </a:r>
            <a:r>
              <a:rPr lang="zh-CN" altLang="en-US" dirty="0"/>
              <a:t>地址，这个变换过程叫做地址变换。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首先：数据块的划分</a:t>
            </a:r>
            <a:r>
              <a:rPr lang="en-US" altLang="zh-CN" dirty="0"/>
              <a:t>——Cache</a:t>
            </a:r>
            <a:r>
              <a:rPr lang="zh-CN" altLang="en-US" dirty="0"/>
              <a:t>的数据块划分；主存的地址数据块划分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62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MIT</a:t>
            </a:r>
            <a:r>
              <a:rPr lang="zh-CN" altLang="en-US" dirty="0"/>
              <a:t>麻省理工学院（</a:t>
            </a:r>
            <a:r>
              <a:rPr lang="en-US" altLang="zh-CN" dirty="0"/>
              <a:t>Massachusetts Institute of Technology</a:t>
            </a:r>
            <a:r>
              <a:rPr lang="zh-CN" altLang="en-US" dirty="0"/>
              <a:t>）</a:t>
            </a:r>
            <a:r>
              <a:rPr lang="en-US" altLang="zh-CN" dirty="0"/>
              <a:t>: Computer System Architecture     </a:t>
            </a:r>
            <a:r>
              <a:rPr lang="zh-CN" altLang="en-US" dirty="0"/>
              <a:t>课程编号：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6.823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组相连：主存块号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 cache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组数量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直接相连：主存块号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 cache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块数量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130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主存和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均被分为固定大小的数据块，主存地址可以被细分为主存块地址和块内偏移地址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（</a:t>
            </a:r>
            <a:r>
              <a:rPr lang="en-US" altLang="zh-CN" dirty="0"/>
              <a:t>61</a:t>
            </a:r>
            <a:r>
              <a:rPr lang="zh-CN" altLang="en-US" dirty="0"/>
              <a:t>）</a:t>
            </a:r>
            <a:r>
              <a:rPr lang="en-US" altLang="zh-CN" baseline="-25000" dirty="0"/>
              <a:t>2</a:t>
            </a:r>
            <a:r>
              <a:rPr lang="en-US" altLang="zh-CN" dirty="0"/>
              <a:t>=</a:t>
            </a:r>
            <a:r>
              <a:rPr lang="zh-CN" altLang="en-US" dirty="0"/>
              <a:t>（</a:t>
            </a:r>
            <a:r>
              <a:rPr lang="en-US" altLang="zh-CN" dirty="0"/>
              <a:t>0000 1111 01</a:t>
            </a:r>
            <a:r>
              <a:rPr lang="zh-CN" altLang="en-US" dirty="0"/>
              <a:t>）</a:t>
            </a:r>
            <a:r>
              <a:rPr lang="en-US" altLang="zh-CN" baseline="-25000" dirty="0"/>
              <a:t>2</a:t>
            </a:r>
            <a:r>
              <a:rPr lang="zh-CN" altLang="en-US" dirty="0"/>
              <a:t>，只是理解时划分为两部分而已。显然最低两位是块内偏移，其余高位是主存块地址。</a:t>
            </a:r>
            <a:endParaRPr lang="en-US" altLang="zh-CN" dirty="0"/>
          </a:p>
          <a:p>
            <a:r>
              <a:rPr lang="zh-CN" altLang="en-US" dirty="0"/>
              <a:t>显然高</a:t>
            </a:r>
            <a:r>
              <a:rPr lang="en-US" altLang="zh-CN" dirty="0"/>
              <a:t>8</a:t>
            </a:r>
            <a:r>
              <a:rPr lang="zh-CN" altLang="en-US" dirty="0"/>
              <a:t>位是</a:t>
            </a:r>
            <a:r>
              <a:rPr lang="en-US" altLang="zh-CN" dirty="0"/>
              <a:t>15</a:t>
            </a:r>
            <a:r>
              <a:rPr lang="zh-CN" altLang="en-US" dirty="0"/>
              <a:t>，低两位是</a:t>
            </a:r>
            <a:r>
              <a:rPr lang="en-US" altLang="zh-CN" dirty="0"/>
              <a:t>1</a:t>
            </a:r>
            <a:r>
              <a:rPr lang="zh-CN" altLang="en-US" dirty="0"/>
              <a:t>。说明其在第</a:t>
            </a:r>
            <a:r>
              <a:rPr lang="en-US" altLang="zh-CN" dirty="0"/>
              <a:t>15</a:t>
            </a:r>
            <a:r>
              <a:rPr lang="zh-CN" altLang="en-US" dirty="0"/>
              <a:t>号块（从</a:t>
            </a:r>
            <a:r>
              <a:rPr lang="en-US" altLang="zh-CN" dirty="0"/>
              <a:t>0</a:t>
            </a:r>
            <a:r>
              <a:rPr lang="zh-CN" altLang="en-US" dirty="0"/>
              <a:t>开始编号），里面的第一个字（每个块</a:t>
            </a:r>
            <a:r>
              <a:rPr lang="en-US" altLang="zh-CN" dirty="0"/>
              <a:t>4</a:t>
            </a:r>
            <a:r>
              <a:rPr lang="zh-CN" altLang="en-US" dirty="0"/>
              <a:t>个字）</a:t>
            </a:r>
            <a:endParaRPr lang="en-US" altLang="zh-CN" dirty="0"/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如果采用全相联，主存中的某一数据块可以放置在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中的任意块，如主存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可以放在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B0-n-1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的任何一块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也一样，但这给查找带来了麻烦，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块中的数据到底是主存块中的哪一块的数据？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为了查找方便，在主存块载入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的同时，应将主存块地址和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块地址同时载入查找表中，以方便查找，这里主存块地址就是标记字段。查找表也就是我们的相联存储器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 Addressed 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可以基于关键字进行并发查找。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但需要注意的是，实际硬件实现的时候查找表中的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块有时候并不是必须的（见下页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884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刚刚介绍了全相联映射的数据查找和访问逻辑，下面我们来进一步看看全相联映射的数据载入逻辑（注意地址是字地址，不是逻辑字节地址，原理一样）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cache8</a:t>
            </a:r>
            <a:r>
              <a:rPr lang="zh-CN" altLang="en-US" dirty="0"/>
              <a:t>行，块大小</a:t>
            </a:r>
            <a:r>
              <a:rPr lang="en-US" altLang="zh-CN" dirty="0"/>
              <a:t>4w</a:t>
            </a:r>
            <a:r>
              <a:rPr lang="zh-CN" altLang="en-US" dirty="0"/>
              <a:t>，主存</a:t>
            </a:r>
            <a:r>
              <a:rPr lang="en-US" altLang="zh-CN" dirty="0"/>
              <a:t>2</a:t>
            </a:r>
            <a:r>
              <a:rPr lang="en-US" altLang="zh-CN" baseline="30000" dirty="0"/>
              <a:t>9</a:t>
            </a:r>
            <a:r>
              <a:rPr lang="zh-CN" altLang="en-US" dirty="0"/>
              <a:t>次方个字单元，地址线</a:t>
            </a:r>
            <a:r>
              <a:rPr lang="en-US" altLang="zh-CN" dirty="0"/>
              <a:t>9</a:t>
            </a:r>
            <a:r>
              <a:rPr lang="zh-CN" altLang="en-US" dirty="0"/>
              <a:t>根。。。</a:t>
            </a:r>
            <a:r>
              <a:rPr lang="en-US" altLang="zh-CN" dirty="0"/>
              <a:t>Cache</a:t>
            </a:r>
            <a:r>
              <a:rPr lang="zh-CN" altLang="en-US" dirty="0"/>
              <a:t>总容量</a:t>
            </a:r>
            <a:r>
              <a:rPr lang="en-US" altLang="zh-CN" dirty="0"/>
              <a:t>=cache</a:t>
            </a:r>
            <a:r>
              <a:rPr lang="zh-CN" altLang="en-US" dirty="0"/>
              <a:t>行数*行容量，</a:t>
            </a:r>
            <a:r>
              <a:rPr lang="en-US" altLang="zh-CN" dirty="0"/>
              <a:t>cache</a:t>
            </a:r>
            <a:r>
              <a:rPr lang="zh-CN" altLang="en-US" dirty="0"/>
              <a:t>行中包括</a:t>
            </a:r>
            <a:r>
              <a:rPr lang="en-US" altLang="zh-CN" dirty="0"/>
              <a:t>valid,</a:t>
            </a:r>
            <a:r>
              <a:rPr lang="zh-CN" altLang="en-US" dirty="0"/>
              <a:t>标记位，标志位，以及数据副本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初始化为冷</a:t>
            </a:r>
            <a:r>
              <a:rPr lang="en-US" altLang="zh-CN" dirty="0"/>
              <a:t>cache</a:t>
            </a:r>
            <a:r>
              <a:rPr lang="zh-CN" altLang="en-US" dirty="0"/>
              <a:t>，无任何数据，所有有效位都位零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下图给出了实际的主存访问序列，</a:t>
            </a:r>
            <a:r>
              <a:rPr lang="en-US" altLang="zh-CN" dirty="0"/>
              <a:t>CPU</a:t>
            </a:r>
            <a:r>
              <a:rPr lang="zh-CN" altLang="en-US" dirty="0"/>
              <a:t>首先访问</a:t>
            </a:r>
            <a:r>
              <a:rPr lang="en-US" altLang="zh-CN" dirty="0"/>
              <a:t>1F</a:t>
            </a:r>
            <a:r>
              <a:rPr lang="zh-CN" altLang="en-US" dirty="0"/>
              <a:t>，地址分解为</a:t>
            </a:r>
            <a:r>
              <a:rPr lang="en-US" altLang="zh-CN" dirty="0"/>
              <a:t>000011111</a:t>
            </a:r>
            <a:r>
              <a:rPr lang="zh-CN" altLang="en-US" dirty="0"/>
              <a:t>，此时系统将主存块地址</a:t>
            </a:r>
            <a:r>
              <a:rPr lang="en-US" altLang="zh-CN" dirty="0"/>
              <a:t>111</a:t>
            </a:r>
            <a:r>
              <a:rPr lang="zh-CN" altLang="en-US" dirty="0"/>
              <a:t>加上有效位</a:t>
            </a:r>
            <a:r>
              <a:rPr lang="en-US" altLang="zh-CN" dirty="0"/>
              <a:t>1</a:t>
            </a:r>
            <a:r>
              <a:rPr lang="zh-CN" altLang="en-US" dirty="0"/>
              <a:t>与查找表中所有标记字段和有效位进行并发比较，比较结果为</a:t>
            </a:r>
            <a:r>
              <a:rPr lang="en-US" altLang="zh-CN" dirty="0"/>
              <a:t>8</a:t>
            </a:r>
            <a:r>
              <a:rPr lang="zh-CN" altLang="en-US" dirty="0"/>
              <a:t>路均不相同，</a:t>
            </a:r>
            <a:r>
              <a:rPr lang="en-US" altLang="zh-CN" dirty="0"/>
              <a:t>L0-L7</a:t>
            </a:r>
            <a:r>
              <a:rPr lang="zh-CN" altLang="en-US" dirty="0"/>
              <a:t>信号都位零，数据缺失，此时需要从二级存储器内存中</a:t>
            </a:r>
            <a:r>
              <a:rPr lang="en-US" altLang="zh-CN" dirty="0"/>
              <a:t>1F</a:t>
            </a:r>
            <a:r>
              <a:rPr lang="zh-CN" altLang="en-US" dirty="0"/>
              <a:t>地址所在的数据块，</a:t>
            </a:r>
            <a:endParaRPr lang="en-US" altLang="zh-CN" dirty="0"/>
          </a:p>
          <a:p>
            <a:r>
              <a:rPr lang="en-US" altLang="zh-CN" dirty="0" err="1"/>
              <a:t>Cpu</a:t>
            </a:r>
            <a:r>
              <a:rPr lang="zh-CN" altLang="en-US" dirty="0"/>
              <a:t>死锁等待数据块载入，注意此时</a:t>
            </a:r>
            <a:r>
              <a:rPr lang="en-US" altLang="zh-CN" dirty="0"/>
              <a:t>CPU</a:t>
            </a:r>
            <a:r>
              <a:rPr lang="zh-CN" altLang="en-US" dirty="0"/>
              <a:t>不能进行任何操作，数据载入的过程需要若干时钟周期，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数据块会加载到</a:t>
            </a:r>
            <a:r>
              <a:rPr lang="en-US" altLang="zh-CN" dirty="0"/>
              <a:t>cache</a:t>
            </a:r>
            <a:r>
              <a:rPr lang="zh-CN" altLang="en-US" dirty="0"/>
              <a:t>第一个空行，载入后第</a:t>
            </a:r>
            <a:r>
              <a:rPr lang="en-US" altLang="zh-CN" dirty="0"/>
              <a:t>0</a:t>
            </a:r>
            <a:r>
              <a:rPr lang="zh-CN" altLang="en-US" dirty="0"/>
              <a:t>行中的数据分别是</a:t>
            </a:r>
            <a:r>
              <a:rPr lang="en-US" altLang="zh-CN" dirty="0"/>
              <a:t>1C</a:t>
            </a:r>
            <a:r>
              <a:rPr lang="zh-CN" altLang="en-US" dirty="0"/>
              <a:t>，</a:t>
            </a:r>
            <a:r>
              <a:rPr lang="en-US" altLang="zh-CN" dirty="0"/>
              <a:t>1D</a:t>
            </a:r>
            <a:r>
              <a:rPr lang="zh-CN" altLang="en-US" dirty="0"/>
              <a:t>，</a:t>
            </a:r>
            <a:r>
              <a:rPr lang="en-US" altLang="zh-CN" dirty="0"/>
              <a:t>1E</a:t>
            </a:r>
            <a:r>
              <a:rPr lang="zh-CN" altLang="en-US" dirty="0"/>
              <a:t>，</a:t>
            </a:r>
            <a:r>
              <a:rPr lang="en-US" altLang="zh-CN" dirty="0"/>
              <a:t>1F</a:t>
            </a:r>
            <a:r>
              <a:rPr lang="zh-CN" altLang="en-US" dirty="0"/>
              <a:t>地址对应的数据，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第零行的有效位变成了</a:t>
            </a:r>
            <a:r>
              <a:rPr lang="en-US" altLang="zh-CN" dirty="0"/>
              <a:t>1,0000111</a:t>
            </a:r>
            <a:r>
              <a:rPr lang="zh-CN" altLang="en-US" dirty="0"/>
              <a:t>，此时第零行比较会相符，</a:t>
            </a:r>
            <a:r>
              <a:rPr lang="en-US" altLang="zh-CN" dirty="0"/>
              <a:t>L0</a:t>
            </a:r>
            <a:r>
              <a:rPr lang="zh-CN" altLang="en-US" dirty="0"/>
              <a:t>为高电平，数据命中，，</a:t>
            </a:r>
            <a:r>
              <a:rPr lang="en-US" altLang="zh-CN" dirty="0"/>
              <a:t>L0</a:t>
            </a:r>
            <a:r>
              <a:rPr lang="zh-CN" altLang="en-US" dirty="0"/>
              <a:t>会控制三态门输出数据到</a:t>
            </a:r>
            <a:r>
              <a:rPr lang="en-US" altLang="zh-CN" dirty="0" err="1"/>
              <a:t>slotdata</a:t>
            </a:r>
            <a:r>
              <a:rPr lang="zh-CN" altLang="en-US" dirty="0"/>
              <a:t>，再由字选择模块选择第</a:t>
            </a:r>
            <a:r>
              <a:rPr lang="en-US" altLang="zh-CN" dirty="0"/>
              <a:t>3</a:t>
            </a:r>
            <a:r>
              <a:rPr lang="zh-CN" altLang="en-US" dirty="0"/>
              <a:t>个字输出。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第二个地址是</a:t>
            </a:r>
            <a:r>
              <a:rPr lang="en-US" altLang="zh-CN" dirty="0"/>
              <a:t>20</a:t>
            </a:r>
            <a:r>
              <a:rPr lang="zh-CN" altLang="en-US" dirty="0"/>
              <a:t>，显然根据先前的查找逻辑，数据并不在</a:t>
            </a:r>
            <a:r>
              <a:rPr lang="en-US" altLang="zh-CN" dirty="0"/>
              <a:t>cache</a:t>
            </a:r>
            <a:r>
              <a:rPr lang="zh-CN" altLang="en-US" dirty="0"/>
              <a:t>中，发生缺失，需要载入</a:t>
            </a:r>
            <a:r>
              <a:rPr lang="en-US" altLang="zh-CN" dirty="0"/>
              <a:t>20</a:t>
            </a:r>
            <a:r>
              <a:rPr lang="zh-CN" altLang="en-US" dirty="0"/>
              <a:t>所在的数据块到第一个空行，也就是第一行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同理再访问</a:t>
            </a:r>
            <a:r>
              <a:rPr lang="en-US" altLang="zh-CN" dirty="0"/>
              <a:t>24</a:t>
            </a:r>
            <a:r>
              <a:rPr lang="zh-CN" altLang="en-US" dirty="0"/>
              <a:t>，也是缺失，载入数据块到底</a:t>
            </a:r>
            <a:r>
              <a:rPr lang="en-US" altLang="zh-CN" dirty="0"/>
              <a:t>2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再访问</a:t>
            </a:r>
            <a:r>
              <a:rPr lang="en-US" altLang="zh-CN" dirty="0"/>
              <a:t>1E</a:t>
            </a:r>
            <a:r>
              <a:rPr lang="zh-CN" altLang="en-US" dirty="0"/>
              <a:t>，这个地址的标记和第</a:t>
            </a:r>
            <a:r>
              <a:rPr lang="en-US" altLang="zh-CN" dirty="0"/>
              <a:t>0</a:t>
            </a:r>
            <a:r>
              <a:rPr lang="zh-CN" altLang="en-US" dirty="0"/>
              <a:t>行的标记相同，所以数据命中，访问第</a:t>
            </a:r>
            <a:r>
              <a:rPr lang="en-US" altLang="zh-CN" dirty="0"/>
              <a:t>0</a:t>
            </a:r>
            <a:r>
              <a:rPr lang="zh-CN" altLang="en-US" dirty="0"/>
              <a:t>行的数据，即可获得数据，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后续访问</a:t>
            </a:r>
            <a:r>
              <a:rPr lang="en-US" altLang="zh-CN" dirty="0"/>
              <a:t>48,54,107</a:t>
            </a:r>
            <a:r>
              <a:rPr lang="zh-CN" altLang="en-US" dirty="0"/>
              <a:t>都是缺失，需要载入数据块。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总之，在</a:t>
            </a:r>
            <a:r>
              <a:rPr lang="en-US" altLang="zh-CN" dirty="0"/>
              <a:t>cache</a:t>
            </a:r>
            <a:r>
              <a:rPr lang="zh-CN" altLang="en-US" dirty="0"/>
              <a:t>还没有满之前，全相联</a:t>
            </a:r>
            <a:r>
              <a:rPr lang="en-US" altLang="zh-CN" dirty="0"/>
              <a:t>cache</a:t>
            </a:r>
            <a:r>
              <a:rPr lang="zh-CN" altLang="en-US" dirty="0"/>
              <a:t>不会发生淘汰，相对直接相联映射，其</a:t>
            </a:r>
            <a:r>
              <a:rPr lang="en-US" altLang="zh-CN" dirty="0"/>
              <a:t>cache</a:t>
            </a:r>
            <a:r>
              <a:rPr lang="zh-CN" altLang="en-US" dirty="0"/>
              <a:t>利用率较高，命中率也较好。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269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805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5805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85A6EF-96CD-4530-B99B-8329386504EC}" type="slidenum">
              <a:rPr lang="en-US" altLang="zh-CN" smtClean="0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805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cache</a:t>
            </a:r>
            <a:r>
              <a:rPr lang="zh-CN" altLang="en-US" dirty="0"/>
              <a:t>系统中主存和</a:t>
            </a:r>
            <a:r>
              <a:rPr lang="en-US" altLang="zh-CN" dirty="0"/>
              <a:t>cache</a:t>
            </a:r>
            <a:r>
              <a:rPr lang="zh-CN" altLang="en-US" dirty="0"/>
              <a:t>均被分为固定大小的数据块，</a:t>
            </a:r>
          </a:p>
          <a:p>
            <a:r>
              <a:rPr lang="zh-CN" altLang="en-US" dirty="0"/>
              <a:t>如果采用直接相联映射，主存中的某一个数据块只能放置在</a:t>
            </a:r>
            <a:r>
              <a:rPr lang="en-US" altLang="zh-CN" dirty="0"/>
              <a:t>cache</a:t>
            </a:r>
            <a:r>
              <a:rPr lang="zh-CN" altLang="en-US" dirty="0"/>
              <a:t>中唯一的位置（</a:t>
            </a:r>
            <a:r>
              <a:rPr lang="zh-CN" altLang="en-US" b="1" dirty="0"/>
              <a:t>主存地址确定，放入的</a:t>
            </a:r>
            <a:r>
              <a:rPr lang="en-US" altLang="zh-CN" b="1" dirty="0"/>
              <a:t>Cache</a:t>
            </a:r>
            <a:r>
              <a:rPr lang="zh-CN" altLang="en-US" b="1" dirty="0"/>
              <a:t>地址就确定，就是主存地址的低位</a:t>
            </a:r>
            <a:r>
              <a:rPr lang="en-US" altLang="zh-CN" b="1" dirty="0"/>
              <a:t>——</a:t>
            </a:r>
            <a:r>
              <a:rPr lang="en-US" altLang="zh-CN" b="1" dirty="0" err="1"/>
              <a:t>s+b</a:t>
            </a:r>
            <a:r>
              <a:rPr lang="zh-CN" altLang="en-US" b="1" dirty="0"/>
              <a:t>对应的位</a:t>
            </a:r>
            <a:r>
              <a:rPr lang="zh-CN" altLang="en-US" dirty="0"/>
              <a:t>），这种地址映射是多对一的映射关系，</a:t>
            </a:r>
          </a:p>
          <a:p>
            <a:r>
              <a:rPr lang="zh-CN" altLang="en-US" dirty="0"/>
              <a:t>如主存</a:t>
            </a:r>
            <a:r>
              <a:rPr lang="en-US" altLang="zh-CN" dirty="0"/>
              <a:t>B0</a:t>
            </a:r>
            <a:r>
              <a:rPr lang="zh-CN" altLang="en-US" dirty="0"/>
              <a:t>只能存放在</a:t>
            </a:r>
            <a:r>
              <a:rPr lang="en-US" altLang="zh-CN" dirty="0"/>
              <a:t>cache</a:t>
            </a:r>
            <a:r>
              <a:rPr lang="zh-CN" altLang="en-US" dirty="0"/>
              <a:t>中的</a:t>
            </a:r>
            <a:r>
              <a:rPr lang="en-US" altLang="zh-CN" dirty="0"/>
              <a:t>B0</a:t>
            </a:r>
            <a:r>
              <a:rPr lang="zh-CN" altLang="en-US" dirty="0"/>
              <a:t>，</a:t>
            </a:r>
            <a:r>
              <a:rPr lang="en-US" altLang="zh-CN" dirty="0"/>
              <a:t>B1</a:t>
            </a:r>
            <a:r>
              <a:rPr lang="zh-CN" altLang="en-US" dirty="0"/>
              <a:t>只能放在</a:t>
            </a:r>
            <a:r>
              <a:rPr lang="en-US" altLang="zh-CN" dirty="0"/>
              <a:t>B1</a:t>
            </a:r>
            <a:r>
              <a:rPr lang="zh-CN" altLang="en-US" dirty="0"/>
              <a:t>，</a:t>
            </a:r>
            <a:r>
              <a:rPr lang="en-US" altLang="zh-CN" dirty="0"/>
              <a:t>Bn-1</a:t>
            </a:r>
            <a:r>
              <a:rPr lang="zh-CN" altLang="en-US" dirty="0"/>
              <a:t>放在</a:t>
            </a:r>
            <a:r>
              <a:rPr lang="en-US" altLang="zh-CN" dirty="0"/>
              <a:t>Bn-1</a:t>
            </a:r>
            <a:r>
              <a:rPr lang="zh-CN" altLang="en-US" dirty="0"/>
              <a:t>，</a:t>
            </a:r>
            <a:r>
              <a:rPr lang="en-US" altLang="zh-CN" dirty="0"/>
              <a:t>Bn</a:t>
            </a:r>
            <a:r>
              <a:rPr lang="zh-CN" altLang="en-US" dirty="0"/>
              <a:t>放在</a:t>
            </a:r>
            <a:r>
              <a:rPr lang="en-US" altLang="zh-CN" dirty="0"/>
              <a:t>B0</a:t>
            </a:r>
            <a:r>
              <a:rPr lang="zh-CN" altLang="en-US" dirty="0"/>
              <a:t>，具体放置在哪一块，可以将主存块号除以</a:t>
            </a:r>
            <a:r>
              <a:rPr lang="en-US" altLang="zh-CN" dirty="0"/>
              <a:t>cache</a:t>
            </a:r>
            <a:r>
              <a:rPr lang="zh-CN" altLang="en-US" dirty="0"/>
              <a:t>的块数取余获得</a:t>
            </a:r>
          </a:p>
          <a:p>
            <a:r>
              <a:rPr lang="zh-CN" altLang="en-US" dirty="0"/>
              <a:t>按照这个思路，我们可以将主存按照</a:t>
            </a:r>
            <a:r>
              <a:rPr lang="en-US" altLang="zh-CN" dirty="0"/>
              <a:t>cache</a:t>
            </a:r>
            <a:r>
              <a:rPr lang="zh-CN" altLang="en-US" dirty="0"/>
              <a:t>大小划分为若干区，区大小和</a:t>
            </a:r>
            <a:r>
              <a:rPr lang="en-US" altLang="zh-CN" dirty="0"/>
              <a:t>cache</a:t>
            </a:r>
            <a:r>
              <a:rPr lang="zh-CN" altLang="en-US" dirty="0"/>
              <a:t>大小一样，主存地址变成了区地址，区内块索引，字地址三部分</a:t>
            </a:r>
          </a:p>
          <a:p>
            <a:r>
              <a:rPr lang="zh-CN" altLang="en-US" dirty="0"/>
              <a:t>实际上这个</a:t>
            </a:r>
            <a:r>
              <a:rPr lang="zh-CN" altLang="en-US" b="1" dirty="0"/>
              <a:t>区内块地址就是刚刚的余数</a:t>
            </a:r>
            <a:r>
              <a:rPr lang="zh-CN" altLang="en-US" dirty="0"/>
              <a:t>，也成为</a:t>
            </a:r>
            <a:r>
              <a:rPr lang="en-US" altLang="zh-CN" dirty="0"/>
              <a:t>cache</a:t>
            </a:r>
            <a:r>
              <a:rPr lang="zh-CN" altLang="en-US" dirty="0"/>
              <a:t>行地址或索引地址，可以利用这个地址直接找到对应的</a:t>
            </a:r>
            <a:r>
              <a:rPr lang="en-US" altLang="zh-CN" dirty="0"/>
              <a:t>cache</a:t>
            </a:r>
            <a:r>
              <a:rPr lang="zh-CN" altLang="en-US" dirty="0"/>
              <a:t>行</a:t>
            </a:r>
          </a:p>
          <a:p>
            <a:r>
              <a:rPr lang="zh-CN" altLang="en-US" dirty="0"/>
              <a:t>另外对应的</a:t>
            </a:r>
            <a:r>
              <a:rPr lang="en-US" altLang="zh-CN" dirty="0"/>
              <a:t>cache</a:t>
            </a:r>
            <a:r>
              <a:rPr lang="zh-CN" altLang="en-US" dirty="0"/>
              <a:t>行中存放的是主存哪个区的数据，需要作为标记信息保存方便数据查找。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cache</a:t>
            </a:r>
            <a:r>
              <a:rPr lang="zh-CN" altLang="en-US" dirty="0"/>
              <a:t>中的一个数据块来说，他可以载入主存中多个区的数据块，所以为了查找方便，主存块载入</a:t>
            </a:r>
            <a:r>
              <a:rPr lang="en-US" altLang="zh-CN" dirty="0"/>
              <a:t>cache</a:t>
            </a:r>
            <a:r>
              <a:rPr lang="zh-CN" altLang="en-US" dirty="0"/>
              <a:t>的同时，应将取地址，作为查找信息存放起来，这里区地址就是标记字段。</a:t>
            </a:r>
          </a:p>
          <a:p>
            <a:endParaRPr lang="en-US" altLang="zh-CN" dirty="0"/>
          </a:p>
          <a:p>
            <a:r>
              <a:rPr lang="zh-CN" altLang="en-US" dirty="0"/>
              <a:t>查找信息还包括有效位</a:t>
            </a:r>
            <a:r>
              <a:rPr lang="en-US" altLang="zh-CN" dirty="0"/>
              <a:t>valid</a:t>
            </a:r>
            <a:r>
              <a:rPr lang="zh-CN" altLang="en-US" dirty="0"/>
              <a:t>，以及</a:t>
            </a:r>
            <a:r>
              <a:rPr lang="en-US" altLang="zh-CN" dirty="0"/>
              <a:t>dirty</a:t>
            </a:r>
            <a:r>
              <a:rPr lang="zh-CN" altLang="en-US" dirty="0"/>
              <a:t>位，描述数据的一致性。 </a:t>
            </a:r>
            <a:r>
              <a:rPr lang="en-US" altLang="zh-CN" dirty="0"/>
              <a:t>Valid</a:t>
            </a:r>
            <a:r>
              <a:rPr lang="zh-CN" altLang="en-US" dirty="0"/>
              <a:t>位为零表示空行，为</a:t>
            </a:r>
            <a:r>
              <a:rPr lang="en-US" altLang="zh-CN" dirty="0"/>
              <a:t>1</a:t>
            </a:r>
            <a:r>
              <a:rPr lang="zh-CN" altLang="en-US" dirty="0"/>
              <a:t>表示当前</a:t>
            </a:r>
            <a:r>
              <a:rPr lang="en-US" altLang="zh-CN" dirty="0"/>
              <a:t>cache</a:t>
            </a:r>
            <a:r>
              <a:rPr lang="zh-CN" altLang="en-US" dirty="0"/>
              <a:t>块有数据副本，</a:t>
            </a:r>
            <a:r>
              <a:rPr lang="en-US" altLang="zh-CN" dirty="0"/>
              <a:t>dirty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表示</a:t>
            </a:r>
            <a:r>
              <a:rPr lang="en-US" altLang="zh-CN" dirty="0"/>
              <a:t>cache</a:t>
            </a:r>
            <a:r>
              <a:rPr lang="zh-CN" altLang="en-US" dirty="0"/>
              <a:t>中的数据和主存中的原始数据不一致，在淘汰时要进行数据一致性的维护。</a:t>
            </a:r>
          </a:p>
          <a:p>
            <a:endParaRPr lang="zh-CN" altLang="en-US" dirty="0"/>
          </a:p>
          <a:p>
            <a:r>
              <a:rPr lang="zh-CN" altLang="en-US" dirty="0"/>
              <a:t>注意：直接相连映射中，查找信息是和数据副本存储在一起的，</a:t>
            </a:r>
            <a:r>
              <a:rPr lang="zh-CN" altLang="en-US" b="1" dirty="0"/>
              <a:t>不需要相联存储器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r>
              <a:rPr lang="zh-CN" altLang="en-US" dirty="0"/>
              <a:t>一个数据块加上描述数据块的查找信息，标记信息一起称为一个</a:t>
            </a:r>
            <a:r>
              <a:rPr lang="en-US" altLang="zh-CN" dirty="0"/>
              <a:t>cache</a:t>
            </a:r>
            <a:r>
              <a:rPr lang="zh-CN" altLang="en-US" dirty="0"/>
              <a:t>行或</a:t>
            </a:r>
            <a:r>
              <a:rPr lang="en-US" altLang="zh-CN" dirty="0"/>
              <a:t>cache</a:t>
            </a:r>
            <a:r>
              <a:rPr lang="zh-CN" altLang="en-US" dirty="0"/>
              <a:t>槽，这是一个逻辑概念，就是一个容器。这里的</a:t>
            </a:r>
            <a:r>
              <a:rPr lang="en-US" altLang="zh-CN" dirty="0"/>
              <a:t>cache</a:t>
            </a:r>
            <a:r>
              <a:rPr lang="zh-CN" altLang="en-US" dirty="0"/>
              <a:t>分为</a:t>
            </a:r>
            <a:r>
              <a:rPr lang="en-US" altLang="zh-CN" dirty="0"/>
              <a:t>n</a:t>
            </a:r>
            <a:r>
              <a:rPr lang="zh-CN" altLang="en-US" dirty="0"/>
              <a:t>行，这里的</a:t>
            </a:r>
            <a:r>
              <a:rPr lang="en-US" altLang="zh-CN" dirty="0"/>
              <a:t>cache</a:t>
            </a:r>
            <a:r>
              <a:rPr lang="zh-CN" altLang="en-US" dirty="0"/>
              <a:t>包括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/>
              <a:t>cache</a:t>
            </a:r>
            <a:r>
              <a:rPr lang="zh-CN" altLang="en-US" dirty="0"/>
              <a:t>槽</a:t>
            </a:r>
          </a:p>
          <a:p>
            <a:endParaRPr lang="zh-CN" altLang="en-US" dirty="0"/>
          </a:p>
          <a:p>
            <a:r>
              <a:rPr lang="zh-CN" altLang="en-US" dirty="0"/>
              <a:t>当</a:t>
            </a:r>
            <a:r>
              <a:rPr lang="en-US" altLang="zh-CN" dirty="0"/>
              <a:t>cache</a:t>
            </a:r>
            <a:r>
              <a:rPr lang="zh-CN" altLang="en-US" dirty="0"/>
              <a:t>收到一个地址请求时，首先利用主存地址中的行地址定位</a:t>
            </a:r>
            <a:r>
              <a:rPr lang="en-US" altLang="zh-CN" dirty="0"/>
              <a:t>cache</a:t>
            </a:r>
            <a:r>
              <a:rPr lang="zh-CN" altLang="en-US" dirty="0"/>
              <a:t>行，如果对应</a:t>
            </a:r>
            <a:r>
              <a:rPr lang="en-US" altLang="zh-CN" dirty="0"/>
              <a:t>cache</a:t>
            </a:r>
            <a:r>
              <a:rPr lang="zh-CN" altLang="en-US" dirty="0"/>
              <a:t>行的</a:t>
            </a:r>
            <a:r>
              <a:rPr lang="en-US" altLang="zh-CN" dirty="0"/>
              <a:t>valid</a:t>
            </a:r>
            <a:r>
              <a:rPr lang="zh-CN" altLang="en-US" dirty="0"/>
              <a:t>位位</a:t>
            </a:r>
            <a:r>
              <a:rPr lang="en-US" altLang="zh-CN" dirty="0"/>
              <a:t>1</a:t>
            </a:r>
            <a:r>
              <a:rPr lang="zh-CN" altLang="en-US" dirty="0"/>
              <a:t>，且标记信息和当前地址中的区地址相同，表示数据命中，这个查找过程只需要一个比较电路。如果数据命中，直接从当前</a:t>
            </a:r>
            <a:r>
              <a:rPr lang="en-US" altLang="zh-CN" dirty="0"/>
              <a:t>cache</a:t>
            </a:r>
            <a:r>
              <a:rPr lang="zh-CN" altLang="en-US" dirty="0"/>
              <a:t>中访问数据即可，否则需要载入当前地址在主存中的数据块，替换当前行。</a:t>
            </a:r>
          </a:p>
          <a:p>
            <a:r>
              <a:rPr lang="zh-CN" altLang="en-US" dirty="0"/>
              <a:t>  </a:t>
            </a:r>
          </a:p>
          <a:p>
            <a:r>
              <a:rPr lang="zh-CN" altLang="en-US" dirty="0"/>
              <a:t>这就是直接相连映射的基本框架。</a:t>
            </a:r>
          </a:p>
        </p:txBody>
      </p:sp>
      <p:sp>
        <p:nvSpPr>
          <p:cNvPr id="25805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85A6EF-96CD-4530-B99B-8329386504EC}" type="slidenum">
              <a:rPr lang="en-US" altLang="zh-CN" smtClean="0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下面我们来看看直接相联映射的具体逻辑实现，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cache</a:t>
            </a:r>
            <a:r>
              <a:rPr lang="zh-CN" altLang="en-US" dirty="0"/>
              <a:t>有</a:t>
            </a:r>
            <a:r>
              <a:rPr lang="en-US" altLang="zh-CN" dirty="0"/>
              <a:t>8</a:t>
            </a:r>
            <a:r>
              <a:rPr lang="zh-CN" altLang="en-US" dirty="0"/>
              <a:t>行，每个数据块包括四个字，</a:t>
            </a:r>
            <a:r>
              <a:rPr lang="en-US" altLang="zh-CN" dirty="0"/>
              <a:t>cache</a:t>
            </a:r>
            <a:r>
              <a:rPr lang="zh-CN" altLang="en-US" dirty="0"/>
              <a:t>行中的查找信息包括</a:t>
            </a:r>
            <a:r>
              <a:rPr lang="en-US" altLang="zh-CN" dirty="0"/>
              <a:t>valid</a:t>
            </a:r>
            <a:r>
              <a:rPr lang="zh-CN" altLang="en-US" dirty="0"/>
              <a:t>和主存块地址标记字段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主存地址，可细分为标记字段</a:t>
            </a:r>
            <a:r>
              <a:rPr lang="en-US" altLang="zh-CN" dirty="0"/>
              <a:t>tag</a:t>
            </a:r>
            <a:r>
              <a:rPr lang="zh-CN" altLang="en-US" dirty="0"/>
              <a:t>和行索引字段</a:t>
            </a:r>
            <a:r>
              <a:rPr lang="en-US" altLang="zh-CN" dirty="0"/>
              <a:t>index</a:t>
            </a:r>
            <a:r>
              <a:rPr lang="zh-CN" altLang="en-US" dirty="0"/>
              <a:t>和字偏移地址</a:t>
            </a:r>
            <a:r>
              <a:rPr lang="en-US" altLang="zh-CN" dirty="0"/>
              <a:t>offset3</a:t>
            </a:r>
            <a:r>
              <a:rPr lang="zh-CN" altLang="en-US" dirty="0"/>
              <a:t>部分，其中标记字段</a:t>
            </a:r>
            <a:r>
              <a:rPr lang="en-US" altLang="zh-CN" dirty="0"/>
              <a:t>tag</a:t>
            </a:r>
            <a:r>
              <a:rPr lang="zh-CN" altLang="en-US" dirty="0"/>
              <a:t>就是区地址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逻辑首先需要实现数据查找的功能，对于直接相联映射，由于一个主存块只能对应到</a:t>
            </a:r>
            <a:r>
              <a:rPr lang="en-US" altLang="zh-CN" dirty="0"/>
              <a:t>cache</a:t>
            </a:r>
            <a:r>
              <a:rPr lang="zh-CN" altLang="en-US" dirty="0"/>
              <a:t>中的特定行，所以查找算法比较简单，我们只需要到指定</a:t>
            </a:r>
            <a:r>
              <a:rPr lang="en-US" altLang="zh-CN" dirty="0"/>
              <a:t>cache</a:t>
            </a:r>
            <a:r>
              <a:rPr lang="zh-CN" altLang="en-US" dirty="0"/>
              <a:t>行中查看</a:t>
            </a:r>
            <a:r>
              <a:rPr lang="en-US" altLang="zh-CN" dirty="0"/>
              <a:t>valid</a:t>
            </a:r>
            <a:r>
              <a:rPr lang="zh-CN" altLang="en-US" dirty="0"/>
              <a:t>和标记位即可知道数据是否命中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从硬件逻辑的角度，只需要将行索引字段</a:t>
            </a:r>
            <a:r>
              <a:rPr lang="en-US" altLang="zh-CN" dirty="0"/>
              <a:t>index</a:t>
            </a:r>
            <a:r>
              <a:rPr lang="zh-CN" altLang="en-US" dirty="0"/>
              <a:t>送入到一个行索引译码器，得到</a:t>
            </a:r>
            <a:r>
              <a:rPr lang="en-US" altLang="zh-CN" dirty="0"/>
              <a:t>8</a:t>
            </a:r>
            <a:r>
              <a:rPr lang="zh-CN" altLang="en-US" dirty="0"/>
              <a:t>个行译码输出</a:t>
            </a:r>
            <a:r>
              <a:rPr lang="en-US" altLang="zh-CN" dirty="0"/>
              <a:t>L0-L7</a:t>
            </a:r>
          </a:p>
          <a:p>
            <a:endParaRPr lang="en-US" altLang="zh-CN" dirty="0"/>
          </a:p>
          <a:p>
            <a:r>
              <a:rPr lang="zh-CN" altLang="en-US" dirty="0"/>
              <a:t>其中输出为高电平的那一行就是指定的</a:t>
            </a:r>
            <a:r>
              <a:rPr lang="en-US" altLang="zh-CN" dirty="0"/>
              <a:t>cache</a:t>
            </a:r>
            <a:r>
              <a:rPr lang="zh-CN" altLang="en-US" dirty="0"/>
              <a:t>行，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8</a:t>
            </a:r>
            <a:r>
              <a:rPr lang="zh-CN" altLang="en-US" dirty="0"/>
              <a:t>个行译码输出信号控制</a:t>
            </a:r>
            <a:r>
              <a:rPr lang="en-US" altLang="zh-CN" dirty="0"/>
              <a:t>8</a:t>
            </a:r>
            <a:r>
              <a:rPr lang="zh-CN" altLang="en-US" dirty="0"/>
              <a:t>个三态门将所有行的有效位和标记字段输出到比较器，根据译码器的定义，只有当前主存地址对应的那一行的数据才会输出，将</a:t>
            </a:r>
            <a:r>
              <a:rPr lang="en-US" altLang="zh-CN" dirty="0"/>
              <a:t>valid</a:t>
            </a:r>
            <a:r>
              <a:rPr lang="zh-CN" altLang="en-US" dirty="0"/>
              <a:t>位和</a:t>
            </a:r>
            <a:r>
              <a:rPr lang="en-US" altLang="zh-CN" dirty="0"/>
              <a:t>1</a:t>
            </a:r>
            <a:r>
              <a:rPr lang="zh-CN" altLang="en-US" dirty="0"/>
              <a:t>进行比较，将</a:t>
            </a:r>
            <a:r>
              <a:rPr lang="en-US" altLang="zh-CN" dirty="0"/>
              <a:t>tag</a:t>
            </a:r>
            <a:r>
              <a:rPr lang="zh-CN" altLang="en-US" dirty="0"/>
              <a:t>位和主存地址中的</a:t>
            </a:r>
            <a:r>
              <a:rPr lang="en-US" altLang="zh-CN" dirty="0"/>
              <a:t>tag</a:t>
            </a:r>
            <a:r>
              <a:rPr lang="zh-CN" altLang="en-US" dirty="0"/>
              <a:t>进行比较，如果相等表示命中，否则表示缺失，对于直接相连映射的查找逻辑，这里只需要一个行译码器和一个比较器。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另外还可以用这</a:t>
            </a:r>
            <a:r>
              <a:rPr lang="en-US" altLang="zh-CN" dirty="0"/>
              <a:t>8</a:t>
            </a:r>
            <a:r>
              <a:rPr lang="zh-CN" altLang="en-US" dirty="0"/>
              <a:t>路译码信号控制</a:t>
            </a:r>
            <a:r>
              <a:rPr lang="en-US" altLang="zh-CN" dirty="0"/>
              <a:t>cache</a:t>
            </a:r>
            <a:r>
              <a:rPr lang="zh-CN" altLang="en-US" dirty="0"/>
              <a:t>块数据的输出，将所有</a:t>
            </a:r>
            <a:r>
              <a:rPr lang="en-US" altLang="zh-CN" dirty="0"/>
              <a:t>cache</a:t>
            </a:r>
            <a:r>
              <a:rPr lang="zh-CN" altLang="en-US" dirty="0"/>
              <a:t>行的数据块都通过三态门输出到数据总线</a:t>
            </a:r>
            <a:r>
              <a:rPr lang="en-US" altLang="zh-CN" dirty="0" err="1"/>
              <a:t>slotdata</a:t>
            </a:r>
            <a:r>
              <a:rPr lang="zh-CN" altLang="en-US" dirty="0"/>
              <a:t>上，三态门的控制端就是这</a:t>
            </a:r>
            <a:r>
              <a:rPr lang="en-US" altLang="zh-CN" dirty="0"/>
              <a:t>8</a:t>
            </a:r>
            <a:r>
              <a:rPr lang="zh-CN" altLang="en-US" dirty="0"/>
              <a:t>个译码信号，命中时，命中行的数据会输出到</a:t>
            </a:r>
            <a:r>
              <a:rPr lang="en-US" altLang="zh-CN" dirty="0" err="1"/>
              <a:t>slotdata</a:t>
            </a:r>
            <a:r>
              <a:rPr lang="zh-CN" altLang="en-US" dirty="0"/>
              <a:t>，具体选择数据块中的哪一个字由主存地址中的</a:t>
            </a:r>
            <a:r>
              <a:rPr lang="en-US" altLang="zh-CN" dirty="0"/>
              <a:t>offset</a:t>
            </a:r>
            <a:r>
              <a:rPr lang="zh-CN" altLang="en-US" dirty="0"/>
              <a:t>字段进行选择，这里可以利用一个多路选择器进行选择，注意命中信号直接连接多路选择器的使能端，缺失时输出高阻态。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最后再来看看整个</a:t>
            </a:r>
            <a:r>
              <a:rPr lang="en-US" altLang="zh-CN" dirty="0"/>
              <a:t>cache</a:t>
            </a:r>
            <a:r>
              <a:rPr lang="zh-CN" altLang="en-US" dirty="0"/>
              <a:t>的读取流程，给出一个主存地址，经过行索引译码器，假设</a:t>
            </a:r>
            <a:r>
              <a:rPr lang="en-US" altLang="zh-CN" dirty="0"/>
              <a:t>L1</a:t>
            </a:r>
            <a:r>
              <a:rPr lang="zh-CN" altLang="en-US" dirty="0"/>
              <a:t>译码输出，则第一行的数据，</a:t>
            </a:r>
            <a:r>
              <a:rPr lang="en-US" altLang="zh-CN" dirty="0"/>
              <a:t>L0</a:t>
            </a:r>
            <a:r>
              <a:rPr lang="zh-CN" altLang="en-US" dirty="0"/>
              <a:t>位高电平，第零行命中，</a:t>
            </a:r>
            <a:r>
              <a:rPr lang="en-US" altLang="zh-CN" dirty="0"/>
              <a:t>L0</a:t>
            </a:r>
            <a:r>
              <a:rPr lang="zh-CN" altLang="en-US" dirty="0"/>
              <a:t>控制对应的三态门将第零行的块数据输出到</a:t>
            </a:r>
            <a:r>
              <a:rPr lang="en-US" altLang="zh-CN" dirty="0" err="1"/>
              <a:t>SlotData</a:t>
            </a:r>
            <a:r>
              <a:rPr lang="zh-CN" altLang="en-US" dirty="0"/>
              <a:t>，再利用主存地址中的字偏移地址</a:t>
            </a:r>
            <a:r>
              <a:rPr lang="en-US" altLang="zh-CN" dirty="0"/>
              <a:t>2</a:t>
            </a:r>
            <a:r>
              <a:rPr lang="zh-CN" altLang="en-US" dirty="0"/>
              <a:t>选择当前块中的第</a:t>
            </a:r>
            <a:r>
              <a:rPr lang="en-US" altLang="zh-CN" dirty="0"/>
              <a:t>2</a:t>
            </a:r>
            <a:r>
              <a:rPr lang="zh-CN" altLang="en-US" dirty="0"/>
              <a:t>个字输出，就完成了</a:t>
            </a:r>
            <a:r>
              <a:rPr lang="en-US" altLang="zh-CN" dirty="0"/>
              <a:t>cache</a:t>
            </a:r>
            <a:r>
              <a:rPr lang="zh-CN" altLang="en-US" dirty="0"/>
              <a:t>的读操作。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读命中时间最短，现代</a:t>
            </a:r>
            <a:r>
              <a:rPr lang="en-US" altLang="zh-CN" dirty="0" err="1"/>
              <a:t>cpu</a:t>
            </a:r>
            <a:r>
              <a:rPr lang="zh-CN" altLang="en-US" dirty="0"/>
              <a:t>中取指令取操作数都是从</a:t>
            </a:r>
            <a:r>
              <a:rPr lang="en-US" altLang="zh-CN" dirty="0"/>
              <a:t>cache</a:t>
            </a:r>
            <a:r>
              <a:rPr lang="zh-CN" altLang="en-US" dirty="0"/>
              <a:t>得到，通常在一个时钟周期内完成，所以</a:t>
            </a:r>
            <a:r>
              <a:rPr lang="en-US" altLang="zh-CN" dirty="0"/>
              <a:t>cache</a:t>
            </a:r>
            <a:r>
              <a:rPr lang="zh-CN" altLang="en-US" dirty="0"/>
              <a:t>性能直接决定了</a:t>
            </a:r>
            <a:r>
              <a:rPr lang="en-US" altLang="zh-CN" dirty="0" err="1"/>
              <a:t>cpu</a:t>
            </a:r>
            <a:r>
              <a:rPr lang="zh-CN" altLang="en-US" dirty="0"/>
              <a:t>性能。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8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5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下面我们来看看直接相联映射的具体逻辑实现，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cache</a:t>
            </a:r>
            <a:r>
              <a:rPr lang="zh-CN" altLang="en-US" dirty="0"/>
              <a:t>有</a:t>
            </a:r>
            <a:r>
              <a:rPr lang="en-US" altLang="zh-CN" dirty="0"/>
              <a:t>8</a:t>
            </a:r>
            <a:r>
              <a:rPr lang="zh-CN" altLang="en-US" dirty="0"/>
              <a:t>行，每个数据块包括四个字，</a:t>
            </a:r>
            <a:r>
              <a:rPr lang="en-US" altLang="zh-CN" dirty="0"/>
              <a:t>cache</a:t>
            </a:r>
            <a:r>
              <a:rPr lang="zh-CN" altLang="en-US" dirty="0"/>
              <a:t>行中的查找信息包括</a:t>
            </a:r>
            <a:r>
              <a:rPr lang="en-US" altLang="zh-CN" dirty="0"/>
              <a:t>valid</a:t>
            </a:r>
            <a:r>
              <a:rPr lang="zh-CN" altLang="en-US" dirty="0"/>
              <a:t>和主存块地址标记字段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主存地址，可细分为标记字段</a:t>
            </a:r>
            <a:r>
              <a:rPr lang="en-US" altLang="zh-CN" dirty="0"/>
              <a:t>tag</a:t>
            </a:r>
            <a:r>
              <a:rPr lang="zh-CN" altLang="en-US" dirty="0"/>
              <a:t>和行索引字段</a:t>
            </a:r>
            <a:r>
              <a:rPr lang="en-US" altLang="zh-CN" dirty="0"/>
              <a:t>index</a:t>
            </a:r>
            <a:r>
              <a:rPr lang="zh-CN" altLang="en-US" dirty="0"/>
              <a:t>和字偏移地址</a:t>
            </a:r>
            <a:r>
              <a:rPr lang="en-US" altLang="zh-CN" dirty="0"/>
              <a:t>offset3</a:t>
            </a:r>
            <a:r>
              <a:rPr lang="zh-CN" altLang="en-US" dirty="0"/>
              <a:t>部分，其中标记字段</a:t>
            </a:r>
            <a:r>
              <a:rPr lang="en-US" altLang="zh-CN" dirty="0"/>
              <a:t>tag</a:t>
            </a:r>
            <a:r>
              <a:rPr lang="zh-CN" altLang="en-US" dirty="0"/>
              <a:t>就是区地址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逻辑手首先需要实现数据查找的功能，对于直接相联映射，由于一个主存块只能对应到</a:t>
            </a:r>
            <a:r>
              <a:rPr lang="en-US" altLang="zh-CN" dirty="0"/>
              <a:t>cache</a:t>
            </a:r>
            <a:r>
              <a:rPr lang="zh-CN" altLang="en-US" dirty="0"/>
              <a:t>中的特定行，所以查找算法比较简单，我们只需要到指定</a:t>
            </a:r>
            <a:r>
              <a:rPr lang="en-US" altLang="zh-CN" dirty="0"/>
              <a:t>cache</a:t>
            </a:r>
            <a:r>
              <a:rPr lang="zh-CN" altLang="en-US" dirty="0"/>
              <a:t>行中查看</a:t>
            </a:r>
            <a:r>
              <a:rPr lang="en-US" altLang="zh-CN" dirty="0"/>
              <a:t>valid</a:t>
            </a:r>
            <a:r>
              <a:rPr lang="zh-CN" altLang="en-US" dirty="0"/>
              <a:t>和标记位即可知道数据是否命中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从硬件逻辑的角度，只需要将行索引字段</a:t>
            </a:r>
            <a:r>
              <a:rPr lang="en-US" altLang="zh-CN" dirty="0"/>
              <a:t>index</a:t>
            </a:r>
            <a:r>
              <a:rPr lang="zh-CN" altLang="en-US" dirty="0"/>
              <a:t>送入到一个行索引译码器，得到</a:t>
            </a:r>
            <a:r>
              <a:rPr lang="en-US" altLang="zh-CN" dirty="0"/>
              <a:t>8</a:t>
            </a:r>
            <a:r>
              <a:rPr lang="zh-CN" altLang="en-US" dirty="0"/>
              <a:t>个行译码输出</a:t>
            </a:r>
            <a:r>
              <a:rPr lang="en-US" altLang="zh-CN" dirty="0"/>
              <a:t>L0-L7</a:t>
            </a:r>
          </a:p>
          <a:p>
            <a:endParaRPr lang="en-US" altLang="zh-CN" dirty="0"/>
          </a:p>
          <a:p>
            <a:r>
              <a:rPr lang="zh-CN" altLang="en-US" dirty="0"/>
              <a:t>其中输出为高电平的那一行就是指定的</a:t>
            </a:r>
            <a:r>
              <a:rPr lang="en-US" altLang="zh-CN" dirty="0"/>
              <a:t>cache</a:t>
            </a:r>
            <a:r>
              <a:rPr lang="zh-CN" altLang="en-US" dirty="0"/>
              <a:t>行，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8</a:t>
            </a:r>
            <a:r>
              <a:rPr lang="zh-CN" altLang="en-US" dirty="0"/>
              <a:t>个行译码输出信号控制</a:t>
            </a:r>
            <a:r>
              <a:rPr lang="en-US" altLang="zh-CN" dirty="0"/>
              <a:t>8</a:t>
            </a:r>
            <a:r>
              <a:rPr lang="zh-CN" altLang="en-US" dirty="0"/>
              <a:t>个三态门将所有行的有效位和标记字段输出到比较器，根据译码器的定义，只有当前主存地址对应的那一行的数据才会输出，将</a:t>
            </a:r>
            <a:r>
              <a:rPr lang="en-US" altLang="zh-CN" dirty="0"/>
              <a:t>valid</a:t>
            </a:r>
            <a:r>
              <a:rPr lang="zh-CN" altLang="en-US" dirty="0"/>
              <a:t>位和</a:t>
            </a:r>
            <a:r>
              <a:rPr lang="en-US" altLang="zh-CN" dirty="0"/>
              <a:t>1</a:t>
            </a:r>
            <a:r>
              <a:rPr lang="zh-CN" altLang="en-US" dirty="0"/>
              <a:t>进行比较，将</a:t>
            </a:r>
            <a:r>
              <a:rPr lang="en-US" altLang="zh-CN" dirty="0"/>
              <a:t>tag</a:t>
            </a:r>
            <a:r>
              <a:rPr lang="zh-CN" altLang="en-US" dirty="0"/>
              <a:t>位和主存地址中的</a:t>
            </a:r>
            <a:r>
              <a:rPr lang="en-US" altLang="zh-CN" dirty="0"/>
              <a:t>tag</a:t>
            </a:r>
            <a:r>
              <a:rPr lang="zh-CN" altLang="en-US" dirty="0"/>
              <a:t>进行比较，如果相等表示命中，否则表示缺失，对于直接相连映射的查找逻辑，这里只需要一个行译码器和一个比较器。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另外还可以用这</a:t>
            </a:r>
            <a:r>
              <a:rPr lang="en-US" altLang="zh-CN" dirty="0"/>
              <a:t>8</a:t>
            </a:r>
            <a:r>
              <a:rPr lang="zh-CN" altLang="en-US" dirty="0"/>
              <a:t>路译码信号控制</a:t>
            </a:r>
            <a:r>
              <a:rPr lang="en-US" altLang="zh-CN" dirty="0"/>
              <a:t>cache</a:t>
            </a:r>
            <a:r>
              <a:rPr lang="zh-CN" altLang="en-US" dirty="0"/>
              <a:t>块数据的输出，将所有</a:t>
            </a:r>
            <a:r>
              <a:rPr lang="en-US" altLang="zh-CN" dirty="0"/>
              <a:t>cache</a:t>
            </a:r>
            <a:r>
              <a:rPr lang="zh-CN" altLang="en-US" dirty="0"/>
              <a:t>行的数据块都通过三态门输出到数据总线</a:t>
            </a:r>
            <a:r>
              <a:rPr lang="en-US" altLang="zh-CN" dirty="0" err="1"/>
              <a:t>slotdata</a:t>
            </a:r>
            <a:r>
              <a:rPr lang="zh-CN" altLang="en-US" dirty="0"/>
              <a:t>上，三态门的控制端就是这</a:t>
            </a:r>
            <a:r>
              <a:rPr lang="en-US" altLang="zh-CN" dirty="0"/>
              <a:t>8</a:t>
            </a:r>
            <a:r>
              <a:rPr lang="zh-CN" altLang="en-US" dirty="0"/>
              <a:t>个译码信号，命中时，命中行的数据会输出到</a:t>
            </a:r>
            <a:r>
              <a:rPr lang="en-US" altLang="zh-CN" dirty="0" err="1"/>
              <a:t>slotdata</a:t>
            </a:r>
            <a:r>
              <a:rPr lang="zh-CN" altLang="en-US" dirty="0"/>
              <a:t>，具体选择数据块中的哪一个字由主存地址中的</a:t>
            </a:r>
            <a:r>
              <a:rPr lang="en-US" altLang="zh-CN" dirty="0"/>
              <a:t>offset</a:t>
            </a:r>
            <a:r>
              <a:rPr lang="zh-CN" altLang="en-US" dirty="0"/>
              <a:t>字段进行选择，这里可以利用一个多路选择器进行选择，注意命中信号直接连接多路选择器的使能端，缺失时输出高阻态。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最后再来看看整个</a:t>
            </a:r>
            <a:r>
              <a:rPr lang="en-US" altLang="zh-CN" dirty="0"/>
              <a:t>cache</a:t>
            </a:r>
            <a:r>
              <a:rPr lang="zh-CN" altLang="en-US" dirty="0"/>
              <a:t>的读取流程，给出一个主存地址，经过行索引译码器，假设</a:t>
            </a:r>
            <a:r>
              <a:rPr lang="en-US" altLang="zh-CN" dirty="0"/>
              <a:t>L1</a:t>
            </a:r>
            <a:r>
              <a:rPr lang="zh-CN" altLang="en-US" dirty="0"/>
              <a:t>译码输出，则第一行的数据，</a:t>
            </a:r>
            <a:r>
              <a:rPr lang="en-US" altLang="zh-CN" dirty="0"/>
              <a:t>L0</a:t>
            </a:r>
            <a:r>
              <a:rPr lang="zh-CN" altLang="en-US" dirty="0"/>
              <a:t>位高电平，第零行命中，</a:t>
            </a:r>
            <a:r>
              <a:rPr lang="en-US" altLang="zh-CN" dirty="0"/>
              <a:t>L0</a:t>
            </a:r>
            <a:r>
              <a:rPr lang="zh-CN" altLang="en-US" dirty="0"/>
              <a:t>控制对应的三态门将第零行的块数据输出到</a:t>
            </a:r>
            <a:r>
              <a:rPr lang="en-US" altLang="zh-CN" dirty="0" err="1"/>
              <a:t>SlotData</a:t>
            </a:r>
            <a:r>
              <a:rPr lang="zh-CN" altLang="en-US" dirty="0"/>
              <a:t>，再利用主存地址中的字偏移地址</a:t>
            </a:r>
            <a:r>
              <a:rPr lang="en-US" altLang="zh-CN" dirty="0"/>
              <a:t>2</a:t>
            </a:r>
            <a:r>
              <a:rPr lang="zh-CN" altLang="en-US" dirty="0"/>
              <a:t>选择当前块中的第</a:t>
            </a:r>
            <a:r>
              <a:rPr lang="en-US" altLang="zh-CN" dirty="0"/>
              <a:t>2</a:t>
            </a:r>
            <a:r>
              <a:rPr lang="zh-CN" altLang="en-US" dirty="0"/>
              <a:t>个字输出，就完成了</a:t>
            </a:r>
            <a:r>
              <a:rPr lang="en-US" altLang="zh-CN" dirty="0"/>
              <a:t>cache</a:t>
            </a:r>
            <a:r>
              <a:rPr lang="zh-CN" altLang="en-US" dirty="0"/>
              <a:t>的读操作。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读命中时间最短，现代</a:t>
            </a:r>
            <a:r>
              <a:rPr lang="en-US" altLang="zh-CN" dirty="0" err="1"/>
              <a:t>cpu</a:t>
            </a:r>
            <a:r>
              <a:rPr lang="zh-CN" altLang="en-US" dirty="0"/>
              <a:t>中取指令取操作数都是从</a:t>
            </a:r>
            <a:r>
              <a:rPr lang="en-US" altLang="zh-CN" dirty="0"/>
              <a:t>cache</a:t>
            </a:r>
            <a:r>
              <a:rPr lang="zh-CN" altLang="en-US" dirty="0"/>
              <a:t>得到，通常在一个时钟周期内完成，所以</a:t>
            </a:r>
            <a:r>
              <a:rPr lang="en-US" altLang="zh-CN" dirty="0"/>
              <a:t>cache</a:t>
            </a:r>
            <a:r>
              <a:rPr lang="zh-CN" altLang="en-US" dirty="0"/>
              <a:t>性能直接决定了</a:t>
            </a:r>
            <a:r>
              <a:rPr lang="en-US" altLang="zh-CN" dirty="0" err="1"/>
              <a:t>cpu</a:t>
            </a:r>
            <a:r>
              <a:rPr lang="zh-CN" altLang="en-US" dirty="0"/>
              <a:t>性能。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711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805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无相联存储器，所有信息均存放在</a:t>
            </a:r>
            <a:r>
              <a:rPr lang="en-US" altLang="zh-CN" sz="1200" dirty="0"/>
              <a:t>SRAM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25805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85A6EF-96CD-4530-B99B-8329386504EC}" type="slidenum">
              <a:rPr lang="en-US" altLang="zh-CN" smtClean="0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系统中主存和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均被分为固定大小的数据块，其中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又细分成若干组，每组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块，称为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路组相联，这里是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路组相联。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如果采用组相联映射，主存中的某一数据块只能放置在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中的指定组，是多对一的映射关系，但在组内具体放置在哪一行没有限制，如主存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只能存放在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组，既可以放在第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组的第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行，也可以放在第一行，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只能放在第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Bn-1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只能放在第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组，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只能放在第零组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按照这个思路，主存地址可以细分为标记位，组地址，和字地址三部分。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这种方式实际上是直接相联映射和全相联映射的折中，组映射采用直接相联，组内采用全相联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当数据块载入时，同样需要维护查找标记，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和标记字段。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收到一个地址请求时，首先利用主存地址中的组地址定位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然后将对应组内所有行的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和标记信息送入到一个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路比较器中进行并发比较，如果有符合的表示命中，否则缺失，相对全相联映射，这里的比较电路只需要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个，减少了硬件成本，另外相比直接相联映射，组内全相联又提升了命中率。如果数据命中，直接从当前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中访问数据即可，否则需要载入当前地址在主存中的数据块，替换当前行。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这就是全相连映射的基本框架。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056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805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简便方法：地址</a:t>
            </a:r>
            <a:r>
              <a:rPr lang="en-US" altLang="zh-CN" dirty="0"/>
              <a:t>61</a:t>
            </a:r>
            <a:r>
              <a:rPr lang="zh-CN" altLang="en-US" dirty="0"/>
              <a:t>，即</a:t>
            </a:r>
            <a:r>
              <a:rPr lang="en-US" altLang="zh-CN" dirty="0"/>
              <a:t>000011</a:t>
            </a:r>
            <a:r>
              <a:rPr lang="zh-CN" altLang="en-US" dirty="0"/>
              <a:t> </a:t>
            </a:r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01</a:t>
            </a:r>
            <a:r>
              <a:rPr lang="zh-CN" altLang="en-US" dirty="0"/>
              <a:t> ，而</a:t>
            </a:r>
            <a:r>
              <a:rPr lang="en-US" altLang="zh-CN" dirty="0"/>
              <a:t>b=2</a:t>
            </a:r>
            <a:r>
              <a:rPr lang="zh-CN" altLang="en-US" dirty="0"/>
              <a:t>位，</a:t>
            </a:r>
            <a:r>
              <a:rPr lang="en-US" altLang="zh-CN" dirty="0"/>
              <a:t>s=2</a:t>
            </a:r>
            <a:r>
              <a:rPr lang="zh-CN" altLang="en-US" dirty="0"/>
              <a:t>位，</a:t>
            </a:r>
            <a:r>
              <a:rPr lang="en-US" altLang="zh-CN" dirty="0"/>
              <a:t>t=6</a:t>
            </a:r>
            <a:r>
              <a:rPr lang="zh-CN" altLang="en-US" dirty="0"/>
              <a:t>位，所以</a:t>
            </a:r>
            <a:r>
              <a:rPr lang="en-US" altLang="zh-CN" dirty="0"/>
              <a:t>s</a:t>
            </a:r>
            <a:r>
              <a:rPr lang="zh-CN" altLang="en-US" dirty="0"/>
              <a:t>是</a:t>
            </a:r>
            <a:r>
              <a:rPr lang="en-US" altLang="zh-CN" dirty="0"/>
              <a:t>11,</a:t>
            </a:r>
            <a:r>
              <a:rPr lang="zh-CN" altLang="en-US" dirty="0"/>
              <a:t>即</a:t>
            </a:r>
            <a:r>
              <a:rPr lang="en-US" altLang="zh-CN" dirty="0"/>
              <a:t>3</a:t>
            </a:r>
            <a:r>
              <a:rPr lang="zh-CN" altLang="en-US" dirty="0"/>
              <a:t>号组。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61/4=15</a:t>
            </a:r>
            <a:r>
              <a:rPr lang="zh-CN" altLang="en-US" dirty="0"/>
              <a:t>余</a:t>
            </a:r>
            <a:r>
              <a:rPr lang="en-US" altLang="zh-CN" dirty="0"/>
              <a:t>1,15</a:t>
            </a:r>
            <a:r>
              <a:rPr lang="zh-CN" altLang="en-US" dirty="0"/>
              <a:t>号块（块号从</a:t>
            </a:r>
            <a:r>
              <a:rPr lang="en-US" altLang="zh-CN" dirty="0"/>
              <a:t>0-15</a:t>
            </a:r>
            <a:r>
              <a:rPr lang="zh-CN" altLang="en-US" dirty="0"/>
              <a:t>，共</a:t>
            </a:r>
            <a:r>
              <a:rPr lang="en-US" altLang="zh-CN" dirty="0"/>
              <a:t>16</a:t>
            </a:r>
            <a:r>
              <a:rPr lang="zh-CN" altLang="en-US" dirty="0"/>
              <a:t>块），</a:t>
            </a:r>
            <a:r>
              <a:rPr lang="en-US" altLang="zh-CN" dirty="0"/>
              <a:t>01</a:t>
            </a:r>
            <a:r>
              <a:rPr lang="zh-CN" altLang="en-US" dirty="0"/>
              <a:t>偏移。</a:t>
            </a:r>
            <a:r>
              <a:rPr lang="en-US" altLang="zh-CN" dirty="0"/>
              <a:t>16/4=4</a:t>
            </a:r>
            <a:r>
              <a:rPr lang="zh-CN" altLang="en-US" dirty="0"/>
              <a:t>。在主存</a:t>
            </a:r>
            <a:r>
              <a:rPr lang="en-US" altLang="zh-CN" dirty="0"/>
              <a:t>3</a:t>
            </a:r>
            <a:r>
              <a:rPr lang="zh-CN" altLang="en-US" dirty="0"/>
              <a:t>号组</a:t>
            </a:r>
            <a:r>
              <a:rPr lang="en-US" altLang="zh-CN" dirty="0"/>
              <a:t>3</a:t>
            </a:r>
            <a:r>
              <a:rPr lang="zh-CN" altLang="en-US" dirty="0"/>
              <a:t>号块（组号块号都从</a:t>
            </a:r>
            <a:r>
              <a:rPr lang="en-US" altLang="zh-CN" dirty="0"/>
              <a:t>0</a:t>
            </a:r>
            <a:r>
              <a:rPr lang="zh-CN" altLang="en-US" dirty="0"/>
              <a:t>开始编号）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所以主存地址是</a:t>
            </a:r>
            <a:r>
              <a:rPr lang="en-US" altLang="zh-CN" dirty="0"/>
              <a:t>000011 11 01 </a:t>
            </a:r>
            <a:r>
              <a:rPr lang="zh-CN" altLang="en-US" dirty="0"/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组号，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组号，块内地址） 组号是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jmodn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j=15mod4=3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主存分块：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1024/4=256=2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    分组：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256/4=64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      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Cache</a:t>
            </a:r>
            <a:r>
              <a:rPr lang="zh-CN" altLang="en-US" dirty="0"/>
              <a:t>分组：</a:t>
            </a:r>
            <a:r>
              <a:rPr lang="en-US" altLang="zh-CN" dirty="0"/>
              <a:t>4</a:t>
            </a:r>
            <a:r>
              <a:rPr lang="zh-CN" altLang="en-US" dirty="0"/>
              <a:t>组，</a:t>
            </a:r>
            <a:r>
              <a:rPr lang="en-US" altLang="zh-CN" dirty="0"/>
              <a:t>2</a:t>
            </a:r>
            <a:r>
              <a:rPr lang="en-US" altLang="zh-CN" baseline="30000" dirty="0"/>
              <a:t>2                </a:t>
            </a:r>
            <a:r>
              <a:rPr lang="en-US" altLang="zh-CN" baseline="0" dirty="0"/>
              <a:t>           	                    s</a:t>
            </a:r>
            <a:r>
              <a:rPr lang="zh-CN" altLang="en-US" baseline="0" dirty="0"/>
              <a:t>：</a:t>
            </a:r>
            <a:r>
              <a:rPr lang="en-US" altLang="zh-CN" baseline="0" dirty="0"/>
              <a:t>2</a:t>
            </a:r>
            <a:r>
              <a:rPr lang="zh-CN" altLang="en-US" baseline="0" dirty="0"/>
              <a:t>位</a:t>
            </a:r>
            <a:endParaRPr lang="en-US" altLang="zh-CN" baseline="30000" dirty="0"/>
          </a:p>
          <a:p>
            <a:r>
              <a:rPr lang="zh-CN" altLang="en-US" dirty="0"/>
              <a:t>块内偏移：每块</a:t>
            </a:r>
            <a:r>
              <a:rPr lang="en-US" altLang="zh-CN" dirty="0"/>
              <a:t>4</a:t>
            </a:r>
            <a:r>
              <a:rPr lang="zh-CN" altLang="en-US" dirty="0"/>
              <a:t>个字，偏移</a:t>
            </a:r>
            <a:r>
              <a:rPr lang="en-US" altLang="zh-CN" dirty="0"/>
              <a:t>4=2</a:t>
            </a:r>
            <a:r>
              <a:rPr lang="en-US" altLang="zh-CN" baseline="30000" dirty="0"/>
              <a:t>2     </a:t>
            </a:r>
            <a:r>
              <a:rPr lang="en-US" altLang="zh-CN" dirty="0"/>
              <a:t>                                 b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位</a:t>
            </a:r>
          </a:p>
        </p:txBody>
      </p:sp>
      <p:sp>
        <p:nvSpPr>
          <p:cNvPr id="25805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85A6EF-96CD-4530-B99B-8329386504EC}" type="slidenum">
              <a:rPr lang="en-US" altLang="zh-CN" smtClean="0"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3019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下面我们来看看组相联映射的具体逻辑实现，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cache</a:t>
            </a:r>
            <a:r>
              <a:rPr lang="zh-CN" altLang="en-US" dirty="0"/>
              <a:t>有</a:t>
            </a:r>
            <a:r>
              <a:rPr lang="en-US" altLang="zh-CN" dirty="0"/>
              <a:t>8</a:t>
            </a:r>
            <a:r>
              <a:rPr lang="zh-CN" altLang="en-US" dirty="0"/>
              <a:t>行，每个数据块包括四个字，采用</a:t>
            </a:r>
            <a:r>
              <a:rPr lang="en-US" altLang="zh-CN" dirty="0"/>
              <a:t>2</a:t>
            </a:r>
            <a:r>
              <a:rPr lang="zh-CN" altLang="en-US" dirty="0"/>
              <a:t>路组相联，查找表共</a:t>
            </a:r>
            <a:r>
              <a:rPr lang="en-US" altLang="zh-CN" dirty="0"/>
              <a:t>8</a:t>
            </a:r>
            <a:r>
              <a:rPr lang="zh-CN" altLang="en-US" dirty="0"/>
              <a:t>项，查找表包括</a:t>
            </a:r>
            <a:r>
              <a:rPr lang="en-US" altLang="zh-CN" dirty="0"/>
              <a:t>valid</a:t>
            </a:r>
            <a:r>
              <a:rPr lang="zh-CN" altLang="en-US" dirty="0"/>
              <a:t>和主存块地址标记字段，</a:t>
            </a:r>
            <a:r>
              <a:rPr lang="en-US" altLang="zh-CN" dirty="0"/>
              <a:t>dirty</a:t>
            </a:r>
            <a:r>
              <a:rPr lang="zh-CN" altLang="en-US" dirty="0"/>
              <a:t>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给出一个主存地址，可细分为标记、组索引，字偏移地址</a:t>
            </a:r>
            <a:r>
              <a:rPr lang="en-US" altLang="zh-CN" dirty="0"/>
              <a:t>3</a:t>
            </a:r>
            <a:r>
              <a:rPr lang="zh-CN" altLang="en-US" dirty="0"/>
              <a:t>部分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首先需要实现数据查找的功能，对于组相联映射，由于一个主存块只能对应到</a:t>
            </a:r>
            <a:r>
              <a:rPr lang="en-US" altLang="zh-CN" dirty="0"/>
              <a:t>cache</a:t>
            </a:r>
            <a:r>
              <a:rPr lang="zh-CN" altLang="en-US" dirty="0"/>
              <a:t>中的特定组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从硬件逻辑的角度，只需要将组索引字段</a:t>
            </a:r>
            <a:r>
              <a:rPr lang="en-US" altLang="zh-CN" dirty="0"/>
              <a:t>index</a:t>
            </a:r>
            <a:r>
              <a:rPr lang="zh-CN" altLang="en-US" dirty="0"/>
              <a:t>送入到一个组索引译码器，这里可以用</a:t>
            </a:r>
            <a:r>
              <a:rPr lang="en-US" altLang="zh-CN" dirty="0"/>
              <a:t>24</a:t>
            </a:r>
            <a:r>
              <a:rPr lang="zh-CN" altLang="en-US" dirty="0"/>
              <a:t>译码器，得到</a:t>
            </a:r>
            <a:r>
              <a:rPr lang="en-US" altLang="zh-CN" dirty="0"/>
              <a:t>4</a:t>
            </a:r>
            <a:r>
              <a:rPr lang="zh-CN" altLang="en-US" dirty="0"/>
              <a:t>个组译码输出</a:t>
            </a:r>
            <a:r>
              <a:rPr lang="en-US" altLang="zh-CN" dirty="0"/>
              <a:t>S0-S3</a:t>
            </a:r>
            <a:r>
              <a:rPr lang="zh-CN" altLang="en-US" dirty="0"/>
              <a:t>，其中输出为高电平的那一组就是指定的组，利用</a:t>
            </a:r>
            <a:r>
              <a:rPr lang="en-US" altLang="zh-CN" dirty="0"/>
              <a:t>4</a:t>
            </a:r>
            <a:r>
              <a:rPr lang="zh-CN" altLang="en-US" dirty="0"/>
              <a:t>个组译码信号控制</a:t>
            </a:r>
            <a:r>
              <a:rPr lang="en-US" altLang="zh-CN" dirty="0"/>
              <a:t>4</a:t>
            </a:r>
            <a:r>
              <a:rPr lang="zh-CN" altLang="en-US" dirty="0"/>
              <a:t>组三态门将对应组所有行的有效位和标记字段输出到多路比较器，注意这里几路组相联就有几个比较器，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注意比较时除了比较标记字段还要比较</a:t>
            </a:r>
            <a:r>
              <a:rPr lang="en-US" altLang="zh-CN" dirty="0"/>
              <a:t>valid</a:t>
            </a:r>
            <a:r>
              <a:rPr lang="zh-CN" altLang="en-US" dirty="0"/>
              <a:t>字段为</a:t>
            </a:r>
            <a:r>
              <a:rPr lang="en-US" altLang="zh-CN" dirty="0"/>
              <a:t>1,2</a:t>
            </a:r>
            <a:r>
              <a:rPr lang="zh-CN" altLang="en-US" dirty="0"/>
              <a:t>路比较的结果送入行译码信号逻辑，与</a:t>
            </a:r>
            <a:r>
              <a:rPr lang="en-US" altLang="zh-CN" b="1" dirty="0"/>
              <a:t>4</a:t>
            </a:r>
            <a:r>
              <a:rPr lang="zh-CN" altLang="en-US" b="1" dirty="0"/>
              <a:t>个组译码输出组合逻辑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zh-CN" altLang="en-US" b="1" dirty="0"/>
              <a:t>后得到行命中信号</a:t>
            </a:r>
            <a:r>
              <a:rPr lang="en-US" altLang="zh-CN" b="1" dirty="0"/>
              <a:t>L0-L7</a:t>
            </a:r>
            <a:r>
              <a:rPr lang="zh-CN" altLang="en-US" dirty="0"/>
              <a:t>，同时生成命中信号。   </a:t>
            </a:r>
            <a:r>
              <a:rPr lang="en-US" altLang="zh-CN" dirty="0"/>
              <a:t>L0</a:t>
            </a:r>
            <a:r>
              <a:rPr lang="zh-CN" altLang="en-US" dirty="0"/>
              <a:t>，</a:t>
            </a:r>
            <a:r>
              <a:rPr lang="en-US" altLang="zh-CN" dirty="0"/>
              <a:t>L7</a:t>
            </a:r>
            <a:r>
              <a:rPr lang="zh-CN" altLang="en-US" dirty="0"/>
              <a:t>信号会控制对应的三态门输出命中行的数据，由字偏移选中具体的字进行输出。这部分逻辑和其他映射方式相同。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假设第主存地址字段如图所示，块地址为</a:t>
            </a:r>
            <a:r>
              <a:rPr lang="en-US" altLang="zh-CN" dirty="0"/>
              <a:t>666</a:t>
            </a:r>
            <a:r>
              <a:rPr lang="zh-CN" altLang="en-US" dirty="0"/>
              <a:t>，多路并发比较的结果是第</a:t>
            </a:r>
            <a:r>
              <a:rPr lang="en-US" altLang="zh-CN" dirty="0"/>
              <a:t>2</a:t>
            </a:r>
            <a:r>
              <a:rPr lang="zh-CN" altLang="en-US" dirty="0"/>
              <a:t>行符合，</a:t>
            </a:r>
            <a:r>
              <a:rPr lang="en-US" altLang="zh-CN" dirty="0"/>
              <a:t>L2</a:t>
            </a:r>
            <a:r>
              <a:rPr lang="zh-CN" altLang="en-US" dirty="0"/>
              <a:t>位高电平，第</a:t>
            </a:r>
            <a:r>
              <a:rPr lang="en-US" altLang="zh-CN" dirty="0"/>
              <a:t>2</a:t>
            </a:r>
            <a:r>
              <a:rPr lang="zh-CN" altLang="en-US" dirty="0"/>
              <a:t>行命中，</a:t>
            </a:r>
            <a:r>
              <a:rPr lang="en-US" altLang="zh-CN" dirty="0"/>
              <a:t>L2</a:t>
            </a:r>
            <a:r>
              <a:rPr lang="zh-CN" altLang="en-US" dirty="0"/>
              <a:t>控制对应的三态门将第</a:t>
            </a:r>
            <a:r>
              <a:rPr lang="en-US" altLang="zh-CN" dirty="0"/>
              <a:t>2</a:t>
            </a:r>
            <a:r>
              <a:rPr lang="zh-CN" altLang="en-US" dirty="0"/>
              <a:t>行的块数据输出到</a:t>
            </a:r>
            <a:r>
              <a:rPr lang="en-US" altLang="zh-CN" dirty="0" err="1"/>
              <a:t>SlotData</a:t>
            </a:r>
            <a:r>
              <a:rPr lang="zh-CN" altLang="en-US" dirty="0"/>
              <a:t>，再利用主存地址中的字偏移地址选择当前块中的对应字输出，就完成了</a:t>
            </a:r>
            <a:r>
              <a:rPr lang="en-US" altLang="zh-CN" dirty="0"/>
              <a:t>cache</a:t>
            </a:r>
            <a:r>
              <a:rPr lang="zh-CN" altLang="en-US" dirty="0"/>
              <a:t>的读操作。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读命中时间最短，现代</a:t>
            </a:r>
            <a:r>
              <a:rPr lang="en-US" altLang="zh-CN" dirty="0" err="1"/>
              <a:t>cpu</a:t>
            </a:r>
            <a:r>
              <a:rPr lang="zh-CN" altLang="en-US" dirty="0"/>
              <a:t>中取指令取操作数都是从</a:t>
            </a:r>
            <a:r>
              <a:rPr lang="en-US" altLang="zh-CN" dirty="0"/>
              <a:t>cache</a:t>
            </a:r>
            <a:r>
              <a:rPr lang="zh-CN" altLang="en-US" dirty="0"/>
              <a:t>得到，通常在一个时钟周期内完成，所以</a:t>
            </a:r>
            <a:r>
              <a:rPr lang="en-US" altLang="zh-CN" dirty="0"/>
              <a:t>cache</a:t>
            </a:r>
            <a:r>
              <a:rPr lang="zh-CN" altLang="en-US" dirty="0"/>
              <a:t>性能直接决定了</a:t>
            </a:r>
            <a:r>
              <a:rPr lang="en-US" altLang="zh-CN" dirty="0" err="1"/>
              <a:t>cpu</a:t>
            </a:r>
            <a:r>
              <a:rPr lang="zh-CN" altLang="en-US" dirty="0"/>
              <a:t>性能。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行译码信号逻辑：</a:t>
            </a:r>
            <a:r>
              <a:rPr lang="en-US" altLang="zh-CN" dirty="0"/>
              <a:t>L0=K0&amp;S0   L1=K1&amp;S0    L2=K0&amp;S1   L3=K1&amp;S1    L4=K0&amp;S2   L5=K1&amp;S2    L6=K0&amp;S3   L7=K1&amp;S4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478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刚刚介绍了组相联映射的数据查找和访问逻辑，下面我们来进一步看看组全相联映射的数据载入逻辑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假设</a:t>
            </a:r>
            <a:r>
              <a:rPr lang="en-US" altLang="zh-CN" dirty="0"/>
              <a:t>cache8</a:t>
            </a:r>
            <a:r>
              <a:rPr lang="zh-CN" altLang="en-US" dirty="0"/>
              <a:t>行，块大小</a:t>
            </a:r>
            <a:r>
              <a:rPr lang="en-US" altLang="zh-CN" dirty="0"/>
              <a:t>4w</a:t>
            </a:r>
            <a:r>
              <a:rPr lang="zh-CN" altLang="en-US" dirty="0"/>
              <a:t>，主存</a:t>
            </a:r>
            <a:r>
              <a:rPr lang="en-US" altLang="zh-CN" dirty="0"/>
              <a:t>2</a:t>
            </a:r>
            <a:r>
              <a:rPr lang="en-US" altLang="zh-CN" baseline="30000" dirty="0"/>
              <a:t>9</a:t>
            </a:r>
            <a:r>
              <a:rPr lang="zh-CN" altLang="en-US" dirty="0"/>
              <a:t>次方个字单元，地址线</a:t>
            </a:r>
            <a:r>
              <a:rPr lang="en-US" altLang="zh-CN" dirty="0"/>
              <a:t>9</a:t>
            </a:r>
            <a:r>
              <a:rPr lang="zh-CN" altLang="en-US" dirty="0"/>
              <a:t>根，块大小</a:t>
            </a:r>
            <a:r>
              <a:rPr lang="en-US" altLang="zh-CN" dirty="0"/>
              <a:t>4</a:t>
            </a:r>
            <a:r>
              <a:rPr lang="zh-CN" altLang="en-US" dirty="0"/>
              <a:t>字，所以主存地址中字偏移为</a:t>
            </a:r>
            <a:r>
              <a:rPr lang="en-US" altLang="zh-CN" dirty="0"/>
              <a:t>2</a:t>
            </a:r>
            <a:r>
              <a:rPr lang="zh-CN" altLang="en-US" dirty="0"/>
              <a:t>位，</a:t>
            </a:r>
            <a:r>
              <a:rPr lang="en-US" altLang="zh-CN" dirty="0"/>
              <a:t>cache4</a:t>
            </a:r>
            <a:r>
              <a:rPr lang="zh-CN" altLang="en-US" dirty="0"/>
              <a:t>组（每组</a:t>
            </a:r>
            <a:r>
              <a:rPr lang="en-US" altLang="zh-CN" dirty="0"/>
              <a:t>2</a:t>
            </a:r>
            <a:r>
              <a:rPr lang="zh-CN" altLang="en-US" dirty="0"/>
              <a:t>块，</a:t>
            </a:r>
            <a:r>
              <a:rPr lang="en-US" altLang="zh-CN" dirty="0"/>
              <a:t>2</a:t>
            </a:r>
            <a:r>
              <a:rPr lang="zh-CN" altLang="en-US" dirty="0"/>
              <a:t>路组相连），所以组索引字段</a:t>
            </a:r>
            <a:r>
              <a:rPr lang="en-US" altLang="zh-CN" dirty="0"/>
              <a:t>2</a:t>
            </a:r>
            <a:r>
              <a:rPr lang="zh-CN" altLang="en-US" dirty="0"/>
              <a:t>位，剩余</a:t>
            </a:r>
            <a:r>
              <a:rPr lang="en-US" altLang="zh-CN" dirty="0"/>
              <a:t>5</a:t>
            </a:r>
            <a:r>
              <a:rPr lang="zh-CN" altLang="en-US" dirty="0"/>
              <a:t>位为区地址，</a:t>
            </a:r>
            <a:r>
              <a:rPr lang="en-US" altLang="zh-CN" dirty="0"/>
              <a:t>Cache</a:t>
            </a:r>
            <a:r>
              <a:rPr lang="zh-CN" altLang="en-US" dirty="0"/>
              <a:t>总容量</a:t>
            </a:r>
            <a:r>
              <a:rPr lang="en-US" altLang="zh-CN" dirty="0"/>
              <a:t>=cache</a:t>
            </a:r>
            <a:r>
              <a:rPr lang="zh-CN" altLang="en-US" dirty="0"/>
              <a:t>行数*行容量，</a:t>
            </a:r>
            <a:r>
              <a:rPr lang="en-US" altLang="zh-CN" dirty="0"/>
              <a:t>cache</a:t>
            </a:r>
            <a:r>
              <a:rPr lang="zh-CN" altLang="en-US" dirty="0"/>
              <a:t>行中包括</a:t>
            </a:r>
            <a:r>
              <a:rPr lang="en-US" altLang="zh-CN" dirty="0"/>
              <a:t>valid,</a:t>
            </a:r>
            <a:r>
              <a:rPr lang="zh-CN" altLang="en-US" dirty="0"/>
              <a:t>标记位，标志位，以及数据副本，</a:t>
            </a:r>
            <a:r>
              <a:rPr lang="zh-CN" altLang="en-US" baseline="0" dirty="0"/>
              <a:t> 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初始化为冷</a:t>
            </a:r>
            <a:r>
              <a:rPr lang="en-US" altLang="zh-CN" dirty="0"/>
              <a:t>cache</a:t>
            </a:r>
            <a:r>
              <a:rPr lang="zh-CN" altLang="en-US" dirty="0"/>
              <a:t>，无任何数据，所有有效位都位零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左侧给出了实际的主存访问序列，</a:t>
            </a:r>
            <a:r>
              <a:rPr lang="en-US" altLang="zh-CN" dirty="0"/>
              <a:t>CPU</a:t>
            </a:r>
            <a:r>
              <a:rPr lang="zh-CN" altLang="en-US" dirty="0"/>
              <a:t>首先访问</a:t>
            </a:r>
            <a:r>
              <a:rPr lang="en-US" altLang="zh-CN" dirty="0"/>
              <a:t>1F</a:t>
            </a:r>
            <a:r>
              <a:rPr lang="zh-CN" altLang="en-US" dirty="0"/>
              <a:t>，二进制为</a:t>
            </a:r>
            <a:r>
              <a:rPr lang="en-US" altLang="zh-CN" dirty="0"/>
              <a:t>000011111</a:t>
            </a:r>
            <a:r>
              <a:rPr lang="zh-CN" altLang="en-US" dirty="0"/>
              <a:t>，此时系统将组索引</a:t>
            </a:r>
            <a:r>
              <a:rPr lang="en-US" altLang="zh-CN" dirty="0"/>
              <a:t>11</a:t>
            </a:r>
            <a:r>
              <a:rPr lang="zh-CN" altLang="en-US" dirty="0"/>
              <a:t>送组索引译码器，选中第</a:t>
            </a:r>
            <a:r>
              <a:rPr lang="en-US" altLang="zh-CN" dirty="0"/>
              <a:t>3</a:t>
            </a:r>
            <a:r>
              <a:rPr lang="zh-CN" altLang="en-US" dirty="0"/>
              <a:t>组，</a:t>
            </a:r>
            <a:r>
              <a:rPr lang="en-US" altLang="zh-CN" dirty="0"/>
              <a:t>S3</a:t>
            </a:r>
            <a:r>
              <a:rPr lang="zh-CN" altLang="en-US" dirty="0"/>
              <a:t>信号为高电平，控制第</a:t>
            </a:r>
            <a:r>
              <a:rPr lang="en-US" altLang="zh-CN" dirty="0"/>
              <a:t>3</a:t>
            </a:r>
            <a:r>
              <a:rPr lang="zh-CN" altLang="en-US" dirty="0"/>
              <a:t>组的所有行的有效位和标记位通过三态门输出到</a:t>
            </a:r>
            <a:r>
              <a:rPr lang="en-US" altLang="zh-CN" dirty="0"/>
              <a:t>k</a:t>
            </a:r>
            <a:r>
              <a:rPr lang="zh-CN" altLang="en-US" dirty="0"/>
              <a:t>路比较器，与主存地址中的标记字段和有效位</a:t>
            </a:r>
            <a:r>
              <a:rPr lang="en-US" altLang="zh-CN" dirty="0"/>
              <a:t>1</a:t>
            </a:r>
            <a:r>
              <a:rPr lang="zh-CN" altLang="en-US" dirty="0"/>
              <a:t>进行并发比较，比较结果如都不相等，数据缺失，此时需要从二级存储器内存中载入</a:t>
            </a:r>
            <a:r>
              <a:rPr lang="en-US" altLang="zh-CN" dirty="0"/>
              <a:t>1F</a:t>
            </a:r>
            <a:r>
              <a:rPr lang="zh-CN" altLang="en-US" dirty="0"/>
              <a:t>地址所在的数据块到当前组。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Cpu</a:t>
            </a:r>
            <a:r>
              <a:rPr lang="zh-CN" altLang="en-US" dirty="0"/>
              <a:t>死锁等待数据块载入，注意此时</a:t>
            </a:r>
            <a:r>
              <a:rPr lang="en-US" altLang="zh-CN" dirty="0"/>
              <a:t>CPU</a:t>
            </a:r>
            <a:r>
              <a:rPr lang="zh-CN" altLang="en-US" dirty="0"/>
              <a:t>不能进行任何操作，数据载入的过程需要若干时钟周期，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数据块会加载到当前</a:t>
            </a:r>
            <a:r>
              <a:rPr lang="en-US" altLang="zh-CN" dirty="0"/>
              <a:t>cache</a:t>
            </a:r>
            <a:r>
              <a:rPr lang="zh-CN" altLang="en-US" dirty="0"/>
              <a:t>组的第一个空行，这里有两个空行，所以会载入到第</a:t>
            </a:r>
            <a:r>
              <a:rPr lang="en-US" altLang="zh-CN" dirty="0"/>
              <a:t>3</a:t>
            </a:r>
            <a:r>
              <a:rPr lang="zh-CN" altLang="en-US" dirty="0"/>
              <a:t>组第</a:t>
            </a:r>
            <a:r>
              <a:rPr lang="en-US" altLang="zh-CN" dirty="0"/>
              <a:t>0</a:t>
            </a:r>
            <a:r>
              <a:rPr lang="zh-CN" altLang="en-US" dirty="0"/>
              <a:t>行，其中数据分别是</a:t>
            </a:r>
            <a:r>
              <a:rPr lang="en-US" altLang="zh-CN" dirty="0"/>
              <a:t>1C</a:t>
            </a:r>
            <a:r>
              <a:rPr lang="zh-CN" altLang="en-US" dirty="0"/>
              <a:t>，</a:t>
            </a:r>
            <a:r>
              <a:rPr lang="en-US" altLang="zh-CN" dirty="0"/>
              <a:t>1D</a:t>
            </a:r>
            <a:r>
              <a:rPr lang="zh-CN" altLang="en-US" dirty="0"/>
              <a:t>，</a:t>
            </a:r>
            <a:r>
              <a:rPr lang="en-US" altLang="zh-CN" dirty="0"/>
              <a:t>1E</a:t>
            </a:r>
            <a:r>
              <a:rPr lang="zh-CN" altLang="en-US" dirty="0"/>
              <a:t>，</a:t>
            </a:r>
            <a:r>
              <a:rPr lang="en-US" altLang="zh-CN" dirty="0"/>
              <a:t>1F</a:t>
            </a:r>
            <a:r>
              <a:rPr lang="zh-CN" altLang="en-US" dirty="0"/>
              <a:t>地址对应的数据，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同时需要设置对应行的有效位位</a:t>
            </a:r>
            <a:r>
              <a:rPr lang="en-US" altLang="zh-CN" dirty="0"/>
              <a:t>1,</a:t>
            </a:r>
            <a:r>
              <a:rPr lang="zh-CN" altLang="en-US" dirty="0"/>
              <a:t>标记位位</a:t>
            </a:r>
            <a:r>
              <a:rPr lang="en-US" altLang="zh-CN" dirty="0"/>
              <a:t>00001</a:t>
            </a:r>
            <a:r>
              <a:rPr lang="zh-CN" altLang="en-US" dirty="0"/>
              <a:t>，此时</a:t>
            </a:r>
            <a:r>
              <a:rPr lang="en-US" altLang="zh-CN" dirty="0"/>
              <a:t>S3=1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路并发比较的第一个比较信号</a:t>
            </a:r>
            <a:r>
              <a:rPr lang="en-US" altLang="zh-CN" dirty="0"/>
              <a:t>K0</a:t>
            </a:r>
            <a:r>
              <a:rPr lang="zh-CN" altLang="en-US" dirty="0"/>
              <a:t>输出为</a:t>
            </a:r>
            <a:r>
              <a:rPr lang="en-US" altLang="zh-CN" dirty="0"/>
              <a:t>1</a:t>
            </a:r>
            <a:r>
              <a:rPr lang="zh-CN" altLang="en-US" dirty="0"/>
              <a:t>，经过行译码信号逻辑后</a:t>
            </a:r>
            <a:r>
              <a:rPr lang="en-US" altLang="zh-CN" dirty="0"/>
              <a:t>L6=1</a:t>
            </a:r>
            <a:r>
              <a:rPr lang="zh-CN" altLang="en-US" dirty="0"/>
              <a:t>，第</a:t>
            </a:r>
            <a:r>
              <a:rPr lang="en-US" altLang="zh-CN" dirty="0"/>
              <a:t>6</a:t>
            </a:r>
            <a:r>
              <a:rPr lang="zh-CN" altLang="en-US" dirty="0"/>
              <a:t>行数据，</a:t>
            </a:r>
            <a:r>
              <a:rPr lang="en-US" altLang="zh-CN" dirty="0"/>
              <a:t>L6</a:t>
            </a:r>
            <a:r>
              <a:rPr lang="zh-CN" altLang="en-US" dirty="0"/>
              <a:t>会控制三态门将第</a:t>
            </a:r>
            <a:r>
              <a:rPr lang="en-US" altLang="zh-CN" dirty="0"/>
              <a:t>6</a:t>
            </a:r>
            <a:r>
              <a:rPr lang="zh-CN" altLang="en-US" dirty="0"/>
              <a:t>行数据输出到</a:t>
            </a:r>
            <a:r>
              <a:rPr lang="en-US" altLang="zh-CN" dirty="0" err="1"/>
              <a:t>slotdata</a:t>
            </a:r>
            <a:r>
              <a:rPr lang="zh-CN" altLang="en-US" dirty="0"/>
              <a:t>，再由字选择模块选择第</a:t>
            </a:r>
            <a:r>
              <a:rPr lang="en-US" altLang="zh-CN" dirty="0"/>
              <a:t>3</a:t>
            </a:r>
            <a:r>
              <a:rPr lang="zh-CN" altLang="en-US" dirty="0"/>
              <a:t>个字输出。  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第二个地址是</a:t>
            </a:r>
            <a:r>
              <a:rPr lang="en-US" altLang="zh-CN" dirty="0"/>
              <a:t>20</a:t>
            </a:r>
            <a:r>
              <a:rPr lang="zh-CN" altLang="en-US" dirty="0"/>
              <a:t>，组索引字段位</a:t>
            </a:r>
            <a:r>
              <a:rPr lang="en-US" altLang="zh-CN" dirty="0"/>
              <a:t>00</a:t>
            </a:r>
            <a:r>
              <a:rPr lang="zh-CN" altLang="en-US" dirty="0"/>
              <a:t>，显然根据先前的查找逻辑，第</a:t>
            </a:r>
            <a:r>
              <a:rPr lang="en-US" altLang="zh-CN" dirty="0"/>
              <a:t>0</a:t>
            </a:r>
            <a:r>
              <a:rPr lang="zh-CN" altLang="en-US" dirty="0"/>
              <a:t>组两行数据有效位都是零，数据缺失，需要载入</a:t>
            </a:r>
            <a:r>
              <a:rPr lang="en-US" altLang="zh-CN" dirty="0"/>
              <a:t>20</a:t>
            </a:r>
            <a:r>
              <a:rPr lang="zh-CN" altLang="en-US" dirty="0"/>
              <a:t>号单元所在的数据块到第一个空行，也就是第</a:t>
            </a:r>
            <a:r>
              <a:rPr lang="en-US" altLang="zh-CN" dirty="0"/>
              <a:t>0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同理再访问</a:t>
            </a:r>
            <a:r>
              <a:rPr lang="en-US" altLang="zh-CN" dirty="0"/>
              <a:t>24</a:t>
            </a:r>
            <a:r>
              <a:rPr lang="zh-CN" altLang="en-US" dirty="0"/>
              <a:t>，也是缺失，载入数据块第一组第</a:t>
            </a:r>
            <a:r>
              <a:rPr lang="en-US" altLang="zh-CN" dirty="0"/>
              <a:t>0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再访问</a:t>
            </a:r>
            <a:r>
              <a:rPr lang="en-US" altLang="zh-CN" dirty="0"/>
              <a:t>1E</a:t>
            </a:r>
            <a:r>
              <a:rPr lang="zh-CN" altLang="en-US" dirty="0"/>
              <a:t>，根据组索引地址输出第</a:t>
            </a:r>
            <a:r>
              <a:rPr lang="en-US" altLang="zh-CN" dirty="0"/>
              <a:t>3</a:t>
            </a:r>
            <a:r>
              <a:rPr lang="zh-CN" altLang="en-US" dirty="0"/>
              <a:t>组的所有有效位和标记位与主要地址标记位进行比较发现，数据命中，访问第</a:t>
            </a:r>
            <a:r>
              <a:rPr lang="en-US" altLang="zh-CN" dirty="0"/>
              <a:t>3</a:t>
            </a:r>
            <a:r>
              <a:rPr lang="zh-CN" altLang="en-US" dirty="0"/>
              <a:t>组第</a:t>
            </a:r>
            <a:r>
              <a:rPr lang="en-US" altLang="zh-CN" dirty="0"/>
              <a:t>0</a:t>
            </a:r>
            <a:r>
              <a:rPr lang="zh-CN" altLang="en-US" dirty="0"/>
              <a:t>行的数据，也就是整个</a:t>
            </a:r>
            <a:r>
              <a:rPr lang="en-US" altLang="zh-CN" dirty="0"/>
              <a:t>cache</a:t>
            </a:r>
            <a:r>
              <a:rPr lang="zh-CN" altLang="en-US" dirty="0"/>
              <a:t>的第</a:t>
            </a:r>
            <a:r>
              <a:rPr lang="en-US" altLang="zh-CN" dirty="0"/>
              <a:t>6</a:t>
            </a:r>
            <a:r>
              <a:rPr lang="zh-CN" altLang="en-US" dirty="0"/>
              <a:t>行即可获得数据，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后续访问</a:t>
            </a:r>
            <a:r>
              <a:rPr lang="en-US" altLang="zh-CN" dirty="0"/>
              <a:t>48,</a:t>
            </a:r>
            <a:r>
              <a:rPr lang="zh-CN" altLang="en-US" dirty="0"/>
              <a:t>缺失，载入第</a:t>
            </a:r>
            <a:r>
              <a:rPr lang="en-US" altLang="zh-CN" dirty="0"/>
              <a:t>2</a:t>
            </a:r>
            <a:r>
              <a:rPr lang="zh-CN" altLang="en-US" dirty="0"/>
              <a:t>组第</a:t>
            </a:r>
            <a:r>
              <a:rPr lang="en-US" altLang="zh-CN" dirty="0"/>
              <a:t>0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54</a:t>
            </a:r>
            <a:r>
              <a:rPr lang="zh-CN" altLang="en-US" dirty="0"/>
              <a:t>，缺失，载入第</a:t>
            </a:r>
            <a:r>
              <a:rPr lang="en-US" altLang="zh-CN" dirty="0"/>
              <a:t>1</a:t>
            </a:r>
            <a:r>
              <a:rPr lang="zh-CN" altLang="en-US" dirty="0"/>
              <a:t>组第</a:t>
            </a:r>
            <a:r>
              <a:rPr lang="en-US" altLang="zh-CN" dirty="0"/>
              <a:t>1</a:t>
            </a:r>
            <a:r>
              <a:rPr lang="zh-CN" altLang="en-US" dirty="0"/>
              <a:t>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最后访问</a:t>
            </a:r>
            <a:r>
              <a:rPr lang="en-US" altLang="zh-CN" dirty="0"/>
              <a:t>107</a:t>
            </a:r>
            <a:r>
              <a:rPr lang="zh-CN" altLang="en-US" dirty="0"/>
              <a:t>都是缺失，</a:t>
            </a:r>
            <a:r>
              <a:rPr lang="en-US" altLang="zh-CN" dirty="0"/>
              <a:t>107</a:t>
            </a:r>
            <a:r>
              <a:rPr lang="zh-CN" altLang="en-US" dirty="0"/>
              <a:t>的组索引页是</a:t>
            </a:r>
            <a:r>
              <a:rPr lang="en-US" altLang="zh-CN" dirty="0"/>
              <a:t>01</a:t>
            </a:r>
            <a:r>
              <a:rPr lang="zh-CN" altLang="en-US" dirty="0"/>
              <a:t>，将第一组所有有效位和标记位送到</a:t>
            </a:r>
            <a:r>
              <a:rPr lang="en-US" altLang="zh-CN" dirty="0"/>
              <a:t>k</a:t>
            </a:r>
            <a:r>
              <a:rPr lang="zh-CN" altLang="en-US" dirty="0"/>
              <a:t>路比较器比较发现，都不相符，当前组没有空行，需要进行数据淘汰，这里数据载入后淘汰了第</a:t>
            </a:r>
            <a:r>
              <a:rPr lang="en-US" altLang="zh-CN" dirty="0"/>
              <a:t>0</a:t>
            </a:r>
            <a:r>
              <a:rPr lang="zh-CN" altLang="en-US" dirty="0"/>
              <a:t>行的数据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你会发现，组相连映射在</a:t>
            </a:r>
            <a:r>
              <a:rPr lang="en-US" altLang="zh-CN" dirty="0"/>
              <a:t>cache</a:t>
            </a:r>
            <a:r>
              <a:rPr lang="zh-CN" altLang="en-US" dirty="0"/>
              <a:t>没有满之前，也是有可能会发生淘汰的。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478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58050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1</a:t>
            </a:r>
            <a:r>
              <a:rPr lang="zh-CN" altLang="en-US" sz="1200" dirty="0"/>
              <a:t>、容量小的</a:t>
            </a:r>
            <a:r>
              <a:rPr lang="en-US" altLang="zh-CN" sz="1200" dirty="0"/>
              <a:t>cache</a:t>
            </a:r>
            <a:r>
              <a:rPr lang="zh-CN" altLang="en-US" sz="1200" dirty="0"/>
              <a:t>可采用全相联映射或组相联映射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、容量大的可采用直接映射方式</a:t>
            </a:r>
          </a:p>
          <a:p>
            <a:endParaRPr lang="zh-CN" altLang="en-US" dirty="0"/>
          </a:p>
        </p:txBody>
      </p:sp>
      <p:sp>
        <p:nvSpPr>
          <p:cNvPr id="25805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85A6EF-96CD-4530-B99B-8329386504EC}" type="slidenum">
              <a:rPr lang="en-US" altLang="zh-CN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21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正确。</a:t>
            </a:r>
            <a:endParaRPr lang="en-US" altLang="zh-CN" dirty="0"/>
          </a:p>
          <a:p>
            <a:r>
              <a:rPr lang="en-US" altLang="zh-CN" dirty="0"/>
              <a:t>129</a:t>
            </a:r>
            <a:r>
              <a:rPr lang="zh-CN" altLang="en-US" dirty="0"/>
              <a:t>单元所在主存块：</a:t>
            </a:r>
            <a:r>
              <a:rPr lang="en-US" altLang="zh-CN" dirty="0"/>
              <a:t>129/32=4……1</a:t>
            </a:r>
            <a:r>
              <a:rPr lang="zh-CN" altLang="en-US" dirty="0"/>
              <a:t>  </a:t>
            </a:r>
            <a:r>
              <a:rPr lang="en-US" altLang="zh-CN" dirty="0"/>
              <a:t>4</a:t>
            </a:r>
            <a:r>
              <a:rPr lang="zh-CN" altLang="en-US" dirty="0"/>
              <a:t>号块（从</a:t>
            </a:r>
            <a:r>
              <a:rPr lang="en-US" altLang="zh-CN" dirty="0"/>
              <a:t>0</a:t>
            </a:r>
            <a:r>
              <a:rPr lang="zh-CN" altLang="en-US" dirty="0"/>
              <a:t>开始编号），块内字节偏移是</a:t>
            </a:r>
            <a:r>
              <a:rPr lang="en-US" altLang="zh-CN" dirty="0"/>
              <a:t>1</a:t>
            </a:r>
          </a:p>
          <a:p>
            <a:r>
              <a:rPr lang="en-US" altLang="zh-CN" dirty="0" err="1"/>
              <a:t>Cahce</a:t>
            </a:r>
            <a:r>
              <a:rPr lang="zh-CN" altLang="en-US" dirty="0"/>
              <a:t>分组：</a:t>
            </a:r>
            <a:r>
              <a:rPr lang="en-US" altLang="zh-CN" dirty="0"/>
              <a:t>16/2=8</a:t>
            </a:r>
            <a:r>
              <a:rPr lang="zh-CN" altLang="en-US" dirty="0"/>
              <a:t>，</a:t>
            </a:r>
            <a:r>
              <a:rPr lang="en-US" altLang="zh-CN" dirty="0"/>
              <a:t>Cache</a:t>
            </a:r>
            <a:r>
              <a:rPr lang="zh-CN" altLang="en-US" dirty="0"/>
              <a:t>分为</a:t>
            </a:r>
            <a:r>
              <a:rPr lang="en-US" altLang="zh-CN" dirty="0"/>
              <a:t>8</a:t>
            </a:r>
            <a:r>
              <a:rPr lang="zh-CN" altLang="en-US" dirty="0"/>
              <a:t>组。</a:t>
            </a:r>
            <a:endParaRPr lang="en-US" altLang="zh-CN" dirty="0"/>
          </a:p>
          <a:p>
            <a:r>
              <a:rPr lang="zh-CN" altLang="en-US" dirty="0"/>
              <a:t>主存</a:t>
            </a:r>
            <a:r>
              <a:rPr lang="en-US" altLang="zh-CN" dirty="0"/>
              <a:t>129</a:t>
            </a:r>
            <a:r>
              <a:rPr lang="zh-CN" altLang="en-US" dirty="0"/>
              <a:t>单元所在块放入的</a:t>
            </a:r>
            <a:r>
              <a:rPr lang="en-US" altLang="zh-CN" dirty="0"/>
              <a:t>cache</a:t>
            </a:r>
            <a:r>
              <a:rPr lang="zh-CN" altLang="en-US" dirty="0"/>
              <a:t>组：</a:t>
            </a:r>
            <a:r>
              <a:rPr lang="en-US" altLang="zh-CN" dirty="0" err="1"/>
              <a:t>i</a:t>
            </a:r>
            <a:r>
              <a:rPr lang="en-US" altLang="zh-CN" dirty="0"/>
              <a:t>=j mod n =4 mod 8 = 4 </a:t>
            </a:r>
            <a:r>
              <a:rPr lang="zh-CN" altLang="en-US" dirty="0"/>
              <a:t>。此块是主存</a:t>
            </a:r>
            <a:r>
              <a:rPr lang="en-US" altLang="zh-CN" dirty="0"/>
              <a:t>0</a:t>
            </a:r>
            <a:r>
              <a:rPr lang="zh-CN" altLang="en-US" dirty="0"/>
              <a:t>号组里的</a:t>
            </a:r>
            <a:r>
              <a:rPr lang="en-US" altLang="zh-CN" dirty="0"/>
              <a:t>4</a:t>
            </a:r>
            <a:r>
              <a:rPr lang="zh-CN" altLang="en-US" dirty="0"/>
              <a:t>号块。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主存数据块，映射到与自己</a:t>
            </a:r>
            <a:r>
              <a:rPr lang="zh-CN" altLang="en-US" b="1" dirty="0"/>
              <a:t>组内块序号相同</a:t>
            </a:r>
            <a:r>
              <a:rPr lang="zh-CN" altLang="en-US" dirty="0"/>
              <a:t>的</a:t>
            </a:r>
            <a:r>
              <a:rPr lang="en-US" altLang="zh-CN" dirty="0"/>
              <a:t>Cache</a:t>
            </a:r>
            <a:r>
              <a:rPr lang="zh-CN" altLang="en-US" dirty="0"/>
              <a:t>分组。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94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正确</a:t>
            </a:r>
            <a:endParaRPr lang="en-US" altLang="zh-CN" dirty="0"/>
          </a:p>
          <a:p>
            <a:r>
              <a:rPr lang="en-US" altLang="zh-CN" dirty="0"/>
              <a:t>Cache</a:t>
            </a:r>
            <a:r>
              <a:rPr lang="zh-CN" altLang="en-US" dirty="0"/>
              <a:t>分组：</a:t>
            </a:r>
            <a:r>
              <a:rPr lang="en-US" altLang="zh-CN" dirty="0"/>
              <a:t>64/4=16=2</a:t>
            </a:r>
            <a:r>
              <a:rPr lang="en-US" altLang="zh-CN" baseline="30000" dirty="0"/>
              <a:t>4</a:t>
            </a:r>
            <a:r>
              <a:rPr lang="zh-CN" altLang="en-US" dirty="0"/>
              <a:t>组              </a:t>
            </a:r>
            <a:r>
              <a:rPr lang="en-US" altLang="zh-CN" dirty="0"/>
              <a:t>Cache</a:t>
            </a:r>
            <a:r>
              <a:rPr lang="zh-CN" altLang="en-US" dirty="0"/>
              <a:t> 组地址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主存分组：</a:t>
            </a:r>
            <a:r>
              <a:rPr lang="en-US" altLang="zh-CN" dirty="0"/>
              <a:t>4096/16=2</a:t>
            </a:r>
            <a:r>
              <a:rPr lang="en-US" altLang="zh-CN" baseline="30000" dirty="0"/>
              <a:t>8</a:t>
            </a:r>
            <a:r>
              <a:rPr lang="zh-CN" altLang="en-US" dirty="0"/>
              <a:t>组                  主存组地址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块内偏移：每块</a:t>
            </a:r>
            <a:r>
              <a:rPr lang="en-US" altLang="zh-CN" dirty="0"/>
              <a:t>128B=2</a:t>
            </a:r>
            <a:r>
              <a:rPr lang="en-US" altLang="zh-CN" baseline="30000" dirty="0"/>
              <a:t>7</a:t>
            </a:r>
            <a:r>
              <a:rPr lang="en-US" altLang="zh-CN" dirty="0"/>
              <a:t>                    </a:t>
            </a:r>
            <a:r>
              <a:rPr lang="zh-CN" altLang="en-US" dirty="0"/>
              <a:t>片内偏移地址</a:t>
            </a:r>
            <a:r>
              <a:rPr lang="en-US" altLang="zh-CN" dirty="0"/>
              <a:t>7</a:t>
            </a:r>
            <a:r>
              <a:rPr lang="zh-CN" altLang="en-US" dirty="0"/>
              <a:t>位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4+8+7=19</a:t>
            </a:r>
          </a:p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主存地址数目</a:t>
            </a:r>
            <a:r>
              <a:rPr lang="en-US" altLang="zh-CN" dirty="0"/>
              <a:t>=4096</a:t>
            </a:r>
            <a:r>
              <a:rPr lang="zh-CN" altLang="en-US" dirty="0"/>
              <a:t>*</a:t>
            </a:r>
            <a:r>
              <a:rPr lang="en-US" altLang="zh-CN" dirty="0"/>
              <a:t>128=2</a:t>
            </a:r>
            <a:r>
              <a:rPr lang="en-US" altLang="zh-CN" baseline="30000" dirty="0"/>
              <a:t>12</a:t>
            </a:r>
            <a:r>
              <a:rPr lang="zh-CN" altLang="en-US" dirty="0"/>
              <a:t>*</a:t>
            </a:r>
            <a:r>
              <a:rPr lang="en-US" altLang="zh-CN" dirty="0"/>
              <a:t>2</a:t>
            </a:r>
            <a:r>
              <a:rPr lang="en-US" altLang="zh-CN" baseline="30000" dirty="0"/>
              <a:t>7</a:t>
            </a:r>
            <a:r>
              <a:rPr lang="en-US" altLang="zh-CN" dirty="0"/>
              <a:t>=2</a:t>
            </a:r>
            <a:r>
              <a:rPr lang="en-US" altLang="zh-CN" baseline="30000" dirty="0"/>
              <a:t>19</a:t>
            </a:r>
            <a:r>
              <a:rPr lang="en-US" altLang="zh-CN" dirty="0"/>
              <a:t>  </a:t>
            </a:r>
            <a:r>
              <a:rPr lang="zh-CN" altLang="en-US" dirty="0"/>
              <a:t>，所以地址线是</a:t>
            </a:r>
            <a:r>
              <a:rPr lang="en-US" altLang="zh-CN" dirty="0"/>
              <a:t>19</a:t>
            </a:r>
            <a:r>
              <a:rPr lang="zh-CN" altLang="en-US" dirty="0"/>
              <a:t>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04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这段代码：既具有空间局部性（连续存放），有具有时间局部性（循环执行）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24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FIFO</a:t>
            </a:r>
            <a:r>
              <a:rPr lang="en-US" altLang="zh-CN" sz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(First in First out)</a:t>
            </a:r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CPU</a:t>
            </a:r>
            <a:r>
              <a:rPr lang="zh-CN" altLang="en-US" dirty="0"/>
              <a:t>访问的页面地址流（块流，替换算法不光可以用在</a:t>
            </a:r>
            <a:r>
              <a:rPr lang="en-US" altLang="zh-CN" dirty="0"/>
              <a:t>Cache</a:t>
            </a:r>
            <a:r>
              <a:rPr lang="zh-CN" altLang="en-US" dirty="0"/>
              <a:t>中）是</a:t>
            </a:r>
            <a:r>
              <a:rPr lang="en-US" altLang="zh-CN" dirty="0"/>
              <a:t>22 11 22 19 ……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原始状况，假定分为</a:t>
            </a:r>
            <a:r>
              <a:rPr lang="en-US" altLang="zh-CN" dirty="0"/>
              <a:t>4</a:t>
            </a:r>
            <a:r>
              <a:rPr lang="zh-CN" altLang="en-US" dirty="0"/>
              <a:t>行（简单</a:t>
            </a:r>
            <a:r>
              <a:rPr lang="en-US" altLang="zh-CN" dirty="0"/>
              <a:t>Cache</a:t>
            </a:r>
            <a:r>
              <a:rPr lang="zh-CN" altLang="en-US" dirty="0"/>
              <a:t>模型便于理解替换）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、设置计数器用于计数进入顺序（每行一个单独计数）。（每访问一次</a:t>
            </a:r>
            <a:r>
              <a:rPr lang="en-US" altLang="zh-CN" dirty="0"/>
              <a:t>Cache</a:t>
            </a:r>
            <a:r>
              <a:rPr lang="zh-CN" altLang="en-US" dirty="0"/>
              <a:t>，计数器加一，计数器的模是</a:t>
            </a:r>
            <a:r>
              <a:rPr lang="en-US" altLang="zh-CN" dirty="0"/>
              <a:t>Cache</a:t>
            </a:r>
            <a:r>
              <a:rPr lang="zh-CN" altLang="en-US" dirty="0"/>
              <a:t>的行数</a:t>
            </a:r>
            <a:r>
              <a:rPr lang="en-US" altLang="zh-CN" dirty="0"/>
              <a:t>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、淘汰时，计数值大的淘汰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7843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LFU</a:t>
            </a:r>
            <a:r>
              <a:rPr lang="en-US" altLang="zh-CN" sz="1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(Least Frequently Used</a:t>
            </a:r>
            <a:r>
              <a:rPr lang="en-US" altLang="zh-CN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=</a:t>
            </a:r>
            <a:r>
              <a:rPr lang="zh-CN" altLang="en-US" dirty="0"/>
              <a:t>命中</a:t>
            </a:r>
            <a:r>
              <a:rPr lang="en-US" altLang="zh-CN" dirty="0"/>
              <a:t>	      </a:t>
            </a:r>
            <a:r>
              <a:rPr lang="zh-CN" altLang="en-US" dirty="0"/>
              <a:t>（调入不算使用）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、设置计数器用于计数被使用次数（每行一个单独计数）。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、每被</a:t>
            </a:r>
            <a:r>
              <a:rPr lang="zh-CN" altLang="en-US" b="1" dirty="0"/>
              <a:t>命中</a:t>
            </a:r>
            <a:r>
              <a:rPr lang="zh-CN" altLang="en-US" dirty="0"/>
              <a:t>一次，计数器</a:t>
            </a:r>
            <a:r>
              <a:rPr lang="zh-CN" altLang="en-US" b="1" dirty="0"/>
              <a:t>加</a:t>
            </a:r>
            <a:r>
              <a:rPr lang="en-US" altLang="zh-CN" b="1" dirty="0"/>
              <a:t>1</a:t>
            </a:r>
            <a:r>
              <a:rPr lang="zh-CN" altLang="en-US" dirty="0"/>
              <a:t>。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/>
              <a:t>3</a:t>
            </a:r>
            <a:r>
              <a:rPr lang="zh-CN" altLang="en-US" dirty="0"/>
              <a:t>、淘汰时，计数值</a:t>
            </a:r>
            <a:r>
              <a:rPr lang="zh-CN" altLang="en-US" dirty="0">
                <a:solidFill>
                  <a:srgbClr val="D60093"/>
                </a:solidFill>
              </a:rPr>
              <a:t>小</a:t>
            </a:r>
            <a:r>
              <a:rPr lang="zh-CN" altLang="en-US" dirty="0"/>
              <a:t>的淘汰。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、数值相同时，匹配</a:t>
            </a:r>
            <a:r>
              <a:rPr lang="en-US" altLang="zh-CN" dirty="0"/>
              <a:t>FIFO</a:t>
            </a:r>
            <a:r>
              <a:rPr lang="zh-CN" altLang="en-US" dirty="0"/>
              <a:t>或随机算法淘汰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7280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LRU</a:t>
            </a:r>
            <a:r>
              <a:rPr lang="en-US" altLang="zh-CN" sz="1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(Least recently used</a:t>
            </a:r>
            <a:r>
              <a:rPr lang="en-US" altLang="zh-CN" sz="1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、设置计数器用于计数</a:t>
            </a:r>
            <a:r>
              <a:rPr lang="zh-CN" altLang="en-US" b="1" dirty="0">
                <a:solidFill>
                  <a:srgbClr val="D60093"/>
                </a:solidFill>
              </a:rPr>
              <a:t>未</a:t>
            </a:r>
            <a:r>
              <a:rPr lang="zh-CN" altLang="en-US" dirty="0"/>
              <a:t>被</a:t>
            </a:r>
            <a:r>
              <a:rPr lang="zh-CN" altLang="en-US" dirty="0">
                <a:solidFill>
                  <a:srgbClr val="D60093"/>
                </a:solidFill>
              </a:rPr>
              <a:t>使用</a:t>
            </a:r>
            <a:r>
              <a:rPr lang="en-US" altLang="zh-CN" dirty="0">
                <a:solidFill>
                  <a:srgbClr val="D60093"/>
                </a:solidFill>
              </a:rPr>
              <a:t>/</a:t>
            </a:r>
            <a:r>
              <a:rPr lang="zh-CN" altLang="en-US" dirty="0">
                <a:solidFill>
                  <a:srgbClr val="D60093"/>
                </a:solidFill>
              </a:rPr>
              <a:t>命中</a:t>
            </a:r>
            <a:r>
              <a:rPr lang="zh-CN" altLang="en-US" dirty="0"/>
              <a:t>次数。</a:t>
            </a:r>
            <a:endParaRPr lang="en-US" altLang="zh-CN" dirty="0">
              <a:latin typeface="Times New Roman" pitchFamily="18" charset="0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、每</a:t>
            </a:r>
            <a:r>
              <a:rPr lang="zh-CN" altLang="en-US" b="1" dirty="0"/>
              <a:t>访问</a:t>
            </a:r>
            <a:r>
              <a:rPr lang="zh-CN" altLang="en-US" dirty="0"/>
              <a:t>一次</a:t>
            </a:r>
            <a:r>
              <a:rPr lang="en-US" altLang="zh-CN" dirty="0"/>
              <a:t>Cache</a:t>
            </a:r>
            <a:r>
              <a:rPr lang="zh-CN" altLang="en-US" dirty="0"/>
              <a:t>，计数器</a:t>
            </a:r>
            <a:r>
              <a:rPr lang="zh-CN" altLang="en-US" b="1" dirty="0">
                <a:solidFill>
                  <a:srgbClr val="D60093"/>
                </a:solidFill>
              </a:rPr>
              <a:t>加</a:t>
            </a:r>
            <a:r>
              <a:rPr lang="en-US" altLang="zh-CN" b="1" dirty="0">
                <a:solidFill>
                  <a:srgbClr val="D60093"/>
                </a:solidFill>
              </a:rPr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、每被</a:t>
            </a:r>
            <a:r>
              <a:rPr lang="zh-CN" altLang="en-US" b="1" dirty="0"/>
              <a:t>命中</a:t>
            </a:r>
            <a:r>
              <a:rPr lang="zh-CN" altLang="en-US" dirty="0"/>
              <a:t>一次，计数器</a:t>
            </a:r>
            <a:r>
              <a:rPr lang="zh-CN" altLang="en-US" b="1" dirty="0">
                <a:solidFill>
                  <a:srgbClr val="D60093"/>
                </a:solidFill>
              </a:rPr>
              <a:t>减</a:t>
            </a:r>
            <a:r>
              <a:rPr lang="en-US" altLang="zh-CN" b="1" dirty="0">
                <a:solidFill>
                  <a:srgbClr val="D60093"/>
                </a:solidFill>
              </a:rPr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、淘汰时，计数值</a:t>
            </a:r>
            <a:r>
              <a:rPr lang="zh-CN" altLang="en-US" b="1" dirty="0">
                <a:solidFill>
                  <a:srgbClr val="D60093"/>
                </a:solidFill>
              </a:rPr>
              <a:t>大</a:t>
            </a:r>
            <a:r>
              <a:rPr lang="zh-CN" altLang="en-US" b="1" dirty="0"/>
              <a:t>的淘汰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683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抖动：</a:t>
            </a:r>
            <a:r>
              <a:rPr lang="en-US" altLang="zh-CN" dirty="0"/>
              <a:t>22</a:t>
            </a:r>
            <a:r>
              <a:rPr lang="zh-CN" altLang="en-US" dirty="0"/>
              <a:t>号被调出后马上又要被使用，</a:t>
            </a:r>
            <a:r>
              <a:rPr lang="en-US" altLang="zh-CN" dirty="0"/>
              <a:t>11</a:t>
            </a:r>
            <a:r>
              <a:rPr lang="zh-CN" altLang="en-US" dirty="0"/>
              <a:t>号被调出后也马上要被使用。都需要重新调入，这就是抖动。</a:t>
            </a:r>
            <a:endParaRPr lang="en-US" altLang="zh-CN" dirty="0"/>
          </a:p>
          <a:p>
            <a:r>
              <a:rPr lang="zh-CN" altLang="en-US" dirty="0"/>
              <a:t>解决方法：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、硬件：</a:t>
            </a:r>
            <a:r>
              <a:rPr lang="en-US" altLang="zh-CN" dirty="0"/>
              <a:t>Cache</a:t>
            </a:r>
            <a:r>
              <a:rPr lang="zh-CN" altLang="en-US" dirty="0"/>
              <a:t>增加</a:t>
            </a:r>
            <a:r>
              <a:rPr lang="en-US" altLang="zh-CN" dirty="0"/>
              <a:t>2</a:t>
            </a:r>
            <a:r>
              <a:rPr lang="zh-CN" altLang="en-US" dirty="0"/>
              <a:t>行？能否无限增加</a:t>
            </a:r>
            <a:r>
              <a:rPr lang="en-US" altLang="zh-CN" dirty="0"/>
              <a:t>Cache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、软件：此例中，</a:t>
            </a:r>
            <a:r>
              <a:rPr lang="en-US" altLang="zh-CN" dirty="0"/>
              <a:t>22</a:t>
            </a:r>
            <a:r>
              <a:rPr lang="zh-CN" altLang="en-US" dirty="0"/>
              <a:t>号块的访问提前（提前到</a:t>
            </a:r>
            <a:r>
              <a:rPr lang="en-US" altLang="zh-CN" dirty="0"/>
              <a:t>16</a:t>
            </a:r>
            <a:r>
              <a:rPr lang="zh-CN" altLang="en-US" dirty="0"/>
              <a:t>号之前），也不会发生抖动。</a:t>
            </a:r>
            <a:endParaRPr lang="en-US" altLang="zh-CN" dirty="0"/>
          </a:p>
          <a:p>
            <a:r>
              <a:rPr lang="zh-CN" altLang="en-US" dirty="0"/>
              <a:t>软硬协同：高速性的发挥，除了硬件因素，也有软件因素。软硬协同，系统观，学习组原需要贯彻的一点。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452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都可以</a:t>
            </a:r>
            <a:endParaRPr lang="en-US" altLang="zh-CN" dirty="0"/>
          </a:p>
          <a:p>
            <a:r>
              <a:rPr lang="zh-CN" altLang="en-US" dirty="0"/>
              <a:t>硬件：速度快，考虑成本。</a:t>
            </a:r>
            <a:endParaRPr lang="en-US" altLang="zh-CN" dirty="0"/>
          </a:p>
          <a:p>
            <a:r>
              <a:rPr lang="zh-CN" altLang="en-US" dirty="0"/>
              <a:t>软件：考虑速度能否满足高速的要求？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459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访问效率：</a:t>
            </a:r>
            <a:r>
              <a:rPr lang="en-US" altLang="zh-CN" dirty="0"/>
              <a:t>H</a:t>
            </a:r>
            <a:r>
              <a:rPr lang="zh-CN" altLang="en-US" dirty="0"/>
              <a:t>越接近</a:t>
            </a:r>
            <a:r>
              <a:rPr lang="en-US" altLang="zh-CN" dirty="0"/>
              <a:t>1</a:t>
            </a:r>
            <a:r>
              <a:rPr lang="zh-CN" altLang="en-US" dirty="0"/>
              <a:t>越好，效率越高。</a:t>
            </a:r>
            <a:r>
              <a:rPr lang="en-US" altLang="zh-CN" dirty="0"/>
              <a:t>r</a:t>
            </a:r>
            <a:r>
              <a:rPr lang="zh-CN" altLang="en-US" dirty="0"/>
              <a:t>小相对较好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15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、块内</a:t>
            </a:r>
            <a:r>
              <a:rPr lang="en-US" altLang="zh-CN" dirty="0"/>
              <a:t>4</a:t>
            </a:r>
            <a:r>
              <a:rPr lang="zh-CN" altLang="en-US" dirty="0"/>
              <a:t>个字，需要</a:t>
            </a:r>
            <a:r>
              <a:rPr lang="en-US" altLang="zh-CN" dirty="0"/>
              <a:t>4</a:t>
            </a:r>
            <a:r>
              <a:rPr lang="zh-CN" altLang="en-US" dirty="0"/>
              <a:t>位偏移地址进行编码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984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偏移地址的高</a:t>
            </a:r>
            <a:r>
              <a:rPr lang="en-US" altLang="zh-CN" dirty="0"/>
              <a:t>2</a:t>
            </a:r>
            <a:r>
              <a:rPr lang="zh-CN" altLang="en-US" dirty="0"/>
              <a:t>位控制下面</a:t>
            </a:r>
            <a:r>
              <a:rPr lang="en-US" altLang="zh-CN" dirty="0"/>
              <a:t>Mux</a:t>
            </a:r>
            <a:r>
              <a:rPr lang="zh-CN" altLang="en-US" dirty="0"/>
              <a:t>选择每个</a:t>
            </a:r>
            <a:r>
              <a:rPr lang="en-US" altLang="zh-CN" dirty="0"/>
              <a:t>Cache</a:t>
            </a:r>
            <a:r>
              <a:rPr lang="zh-CN" altLang="en-US" dirty="0"/>
              <a:t>块中四个字中的一个；</a:t>
            </a:r>
            <a:endParaRPr lang="en-US" altLang="zh-CN" dirty="0"/>
          </a:p>
          <a:p>
            <a:r>
              <a:rPr lang="zh-CN" altLang="en-US" dirty="0"/>
              <a:t>偏移地址的低</a:t>
            </a:r>
            <a:r>
              <a:rPr lang="en-US" altLang="zh-CN" dirty="0"/>
              <a:t>2</a:t>
            </a:r>
            <a:r>
              <a:rPr lang="zh-CN" altLang="en-US" dirty="0"/>
              <a:t>位控制右上</a:t>
            </a:r>
            <a:r>
              <a:rPr lang="en-US" altLang="zh-CN" dirty="0"/>
              <a:t>Mux</a:t>
            </a:r>
            <a:r>
              <a:rPr lang="zh-CN" altLang="en-US" dirty="0"/>
              <a:t>选择输出的一个</a:t>
            </a:r>
            <a:r>
              <a:rPr lang="en-US" altLang="zh-CN" dirty="0"/>
              <a:t>Word</a:t>
            </a:r>
            <a:r>
              <a:rPr lang="zh-CN" altLang="en-US" dirty="0"/>
              <a:t>四个字节中的一个；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281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PPT29</a:t>
            </a:r>
            <a:r>
              <a:rPr lang="zh-CN" altLang="en-US" dirty="0"/>
              <a:t>页，直接映射，</a:t>
            </a:r>
            <a:r>
              <a:rPr lang="en-US" altLang="zh-CN" dirty="0"/>
              <a:t>Cache</a:t>
            </a:r>
            <a:r>
              <a:rPr lang="zh-CN" altLang="en-US" dirty="0"/>
              <a:t>工程原理图可知，每一行</a:t>
            </a:r>
            <a:r>
              <a:rPr lang="en-US" altLang="zh-CN" dirty="0"/>
              <a:t>Cache</a:t>
            </a:r>
            <a:r>
              <a:rPr lang="zh-CN" altLang="en-US" dirty="0"/>
              <a:t>的数据位构成：</a:t>
            </a:r>
            <a:r>
              <a:rPr lang="en-US" altLang="zh-CN" dirty="0" err="1"/>
              <a:t>valid+Tag+data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data=16</a:t>
            </a:r>
            <a:r>
              <a:rPr lang="zh-CN" altLang="en-US" dirty="0"/>
              <a:t>*</a:t>
            </a:r>
            <a:r>
              <a:rPr lang="en-US" altLang="zh-CN" dirty="0"/>
              <a:t>8=128bit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Tag=16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valid=1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、每行行：</a:t>
            </a:r>
            <a:r>
              <a:rPr lang="en-US" altLang="zh-CN" dirty="0"/>
              <a:t>1+ 16 + 128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097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5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本质就是</a:t>
            </a:r>
            <a:r>
              <a:rPr lang="en-US" altLang="zh-CN" dirty="0"/>
              <a:t>C</a:t>
            </a:r>
            <a:r>
              <a:rPr lang="zh-CN" altLang="en-US" dirty="0"/>
              <a:t>语言中的二维数组按行为主序访问和按列为主序访问的区别。</a:t>
            </a:r>
            <a:endParaRPr lang="en-US" altLang="zh-CN" dirty="0"/>
          </a:p>
          <a:p>
            <a:r>
              <a:rPr lang="zh-CN" altLang="en-US" dirty="0"/>
              <a:t>二维数组顺序存储，详见下页隐藏</a:t>
            </a:r>
            <a:r>
              <a:rPr lang="en-US" altLang="zh-CN" dirty="0"/>
              <a:t>PPT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数组</a:t>
            </a:r>
            <a:r>
              <a:rPr lang="en-US" altLang="zh-CN" dirty="0"/>
              <a:t>a</a:t>
            </a:r>
            <a:r>
              <a:rPr lang="zh-CN" altLang="en-US" dirty="0"/>
              <a:t> ：</a:t>
            </a:r>
            <a:endParaRPr lang="en-US" altLang="zh-CN" dirty="0"/>
          </a:p>
          <a:p>
            <a:r>
              <a:rPr lang="en-US" altLang="zh-CN" dirty="0"/>
              <a:t>       1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空间局部性：左好右差。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左好；先确定行，然后地址</a:t>
            </a:r>
            <a:r>
              <a:rPr lang="en-US" altLang="zh-CN" dirty="0"/>
              <a:t>+1</a:t>
            </a:r>
            <a:r>
              <a:rPr lang="zh-CN" altLang="en-US" dirty="0"/>
              <a:t>这样连续操作。</a:t>
            </a:r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en-US" altLang="zh-CN" dirty="0"/>
              <a:t>	</a:t>
            </a:r>
            <a:r>
              <a:rPr lang="zh-CN" altLang="en-US" dirty="0"/>
              <a:t>右差：每次间隔至少</a:t>
            </a:r>
            <a:r>
              <a:rPr lang="en-US" altLang="zh-CN" dirty="0"/>
              <a:t>N</a:t>
            </a:r>
            <a:r>
              <a:rPr lang="zh-CN" altLang="en-US" dirty="0"/>
              <a:t>个地址，跳来跳去的，不是顺序访问，空间局部性差。</a:t>
            </a:r>
            <a:endParaRPr lang="en-US" altLang="zh-CN" dirty="0"/>
          </a:p>
          <a:p>
            <a:r>
              <a:rPr lang="en-US" altLang="zh-CN" dirty="0"/>
              <a:t>        2</a:t>
            </a:r>
            <a:r>
              <a:rPr lang="zh-CN" altLang="en-US" dirty="0"/>
              <a:t>）时间局部性差：每次循环只用一次（下一次循环访问的是不同数组元素）。</a:t>
            </a:r>
            <a:endParaRPr lang="en-US" altLang="zh-CN" dirty="0"/>
          </a:p>
          <a:p>
            <a:r>
              <a:rPr lang="zh-CN" altLang="en-US" dirty="0"/>
              <a:t>变量</a:t>
            </a:r>
            <a:r>
              <a:rPr lang="en-US" altLang="zh-CN" dirty="0"/>
              <a:t>sum</a:t>
            </a:r>
            <a:r>
              <a:rPr lang="zh-CN" altLang="en-US" dirty="0"/>
              <a:t>：时间局部性好、空间局部性差。</a:t>
            </a:r>
            <a:endParaRPr lang="en-US" altLang="zh-CN" dirty="0"/>
          </a:p>
          <a:p>
            <a:r>
              <a:rPr lang="en-US" altLang="zh-CN" dirty="0"/>
              <a:t>        1</a:t>
            </a:r>
            <a:r>
              <a:rPr lang="zh-CN" altLang="en-US" dirty="0"/>
              <a:t>）每次循环都是访问的同一个（反复被访问），所以时间局部性好。</a:t>
            </a:r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en-US" altLang="zh-CN" dirty="0"/>
              <a:t>2</a:t>
            </a:r>
            <a:r>
              <a:rPr lang="zh-CN" altLang="en-US" dirty="0"/>
              <a:t>）只有一个，空间局部性差（顺序访问多个数据时空间局部性才好）。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136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、主存</a:t>
            </a:r>
            <a:r>
              <a:rPr lang="en-US" altLang="zh-CN" dirty="0"/>
              <a:t>13</a:t>
            </a:r>
            <a:r>
              <a:rPr lang="zh-CN" altLang="en-US" dirty="0"/>
              <a:t>块</a:t>
            </a:r>
            <a:r>
              <a:rPr lang="en-US" altLang="zh-CN" dirty="0"/>
              <a:t>&lt;Cache</a:t>
            </a:r>
            <a:r>
              <a:rPr lang="zh-CN" altLang="en-US" dirty="0"/>
              <a:t>的</a:t>
            </a:r>
            <a:r>
              <a:rPr lang="en-US" altLang="zh-CN" dirty="0"/>
              <a:t>128</a:t>
            </a:r>
            <a:r>
              <a:rPr lang="zh-CN" altLang="en-US" dirty="0"/>
              <a:t>组：意味填不满</a:t>
            </a:r>
            <a:r>
              <a:rPr lang="en-US" altLang="zh-CN" dirty="0"/>
              <a:t>Cache</a:t>
            </a:r>
            <a:r>
              <a:rPr lang="zh-CN" altLang="en-US" dirty="0"/>
              <a:t>，所以这</a:t>
            </a:r>
            <a:r>
              <a:rPr lang="en-US" altLang="zh-CN" dirty="0"/>
              <a:t>100</a:t>
            </a:r>
            <a:r>
              <a:rPr lang="zh-CN" altLang="en-US" dirty="0"/>
              <a:t>个单元被调入</a:t>
            </a:r>
            <a:r>
              <a:rPr lang="en-US" altLang="zh-CN" dirty="0"/>
              <a:t>Cache</a:t>
            </a:r>
            <a:r>
              <a:rPr lang="zh-CN" altLang="en-US" dirty="0"/>
              <a:t>后不会再被调出（不发生页面调度）。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、访问每个块的第一个字时，不命中（块被调入），后七个字（每块</a:t>
            </a:r>
            <a:r>
              <a:rPr lang="en-US" altLang="zh-CN" dirty="0"/>
              <a:t>8</a:t>
            </a:r>
            <a:r>
              <a:rPr lang="zh-CN" altLang="en-US" dirty="0"/>
              <a:t>个字）的访问都命中。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、整体看，不管访问几轮，不命中的次数只有第一轮的</a:t>
            </a:r>
            <a:r>
              <a:rPr lang="en-US" altLang="zh-CN" dirty="0"/>
              <a:t>13</a:t>
            </a:r>
            <a:r>
              <a:rPr lang="zh-CN" altLang="en-US" dirty="0"/>
              <a:t>次（每个块一次，之后所有数据都在</a:t>
            </a:r>
            <a:r>
              <a:rPr lang="en-US" altLang="zh-CN" dirty="0"/>
              <a:t>Cache</a:t>
            </a:r>
            <a:r>
              <a:rPr lang="zh-CN" altLang="en-US" dirty="0"/>
              <a:t>中，一直都命中）。</a:t>
            </a:r>
            <a:endParaRPr lang="en-US" altLang="zh-CN" dirty="0"/>
          </a:p>
          <a:p>
            <a:r>
              <a:rPr lang="zh-CN" altLang="en-US" dirty="0"/>
              <a:t>注意：命中率</a:t>
            </a:r>
            <a:r>
              <a:rPr lang="en-US" altLang="zh-CN" dirty="0"/>
              <a:t>=</a:t>
            </a:r>
            <a:r>
              <a:rPr lang="zh-CN" altLang="en-US" dirty="0"/>
              <a:t>命中次数</a:t>
            </a:r>
            <a:r>
              <a:rPr lang="en-US" altLang="zh-CN" dirty="0"/>
              <a:t>/</a:t>
            </a:r>
            <a:r>
              <a:rPr lang="zh-CN" altLang="en-US" dirty="0"/>
              <a:t>总访问次数</a:t>
            </a:r>
            <a:endParaRPr lang="en-US" altLang="zh-CN" dirty="0"/>
          </a:p>
          <a:p>
            <a:r>
              <a:rPr lang="zh-CN" altLang="en-US" dirty="0"/>
              <a:t>一共访问</a:t>
            </a:r>
            <a:r>
              <a:rPr lang="en-US" altLang="zh-CN" dirty="0"/>
              <a:t>800</a:t>
            </a:r>
            <a:r>
              <a:rPr lang="zh-CN" altLang="en-US" dirty="0"/>
              <a:t>个字，只有</a:t>
            </a:r>
            <a:r>
              <a:rPr lang="en-US" altLang="zh-CN" dirty="0"/>
              <a:t>13</a:t>
            </a:r>
            <a:r>
              <a:rPr lang="zh-CN" altLang="en-US" dirty="0"/>
              <a:t>次不命中（每一个块第一次调入时，调入后一直在</a:t>
            </a:r>
            <a:r>
              <a:rPr lang="en-US" altLang="zh-CN" dirty="0"/>
              <a:t>Cache</a:t>
            </a:r>
            <a:r>
              <a:rPr lang="zh-CN" altLang="en-US" dirty="0"/>
              <a:t>中，没有被调出，以后的访问都是命中的）。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7735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、数组在主存中存放按照行优先方式存放（可见下一页</a:t>
            </a:r>
            <a:r>
              <a:rPr lang="en-US" altLang="zh-CN" dirty="0"/>
              <a:t>PPT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317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217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、访问</a:t>
            </a:r>
            <a:r>
              <a:rPr lang="en-US" altLang="zh-CN" dirty="0"/>
              <a:t>A[0][0]</a:t>
            </a:r>
            <a:r>
              <a:rPr lang="zh-CN" altLang="en-US" dirty="0"/>
              <a:t>后数据块被调入，顺序访问后面元素，已调入，所以空间局部性好。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、数组元素每次循环只用一次（下一次循环访问的是不同数组元素），时间局部性差。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、变量</a:t>
            </a:r>
            <a:r>
              <a:rPr lang="en-US" altLang="zh-CN" dirty="0"/>
              <a:t>sum</a:t>
            </a:r>
            <a:r>
              <a:rPr lang="zh-CN" altLang="en-US" dirty="0"/>
              <a:t>每次循环都是访问的同一个（反复被访问），所以时间局部性好。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sum</a:t>
            </a:r>
            <a:r>
              <a:rPr lang="zh-CN" altLang="en-US" dirty="0"/>
              <a:t>只有一个，空间局部性差（顺序访问多个数据时空间局部性才好）。</a:t>
            </a:r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、极端情况，访问</a:t>
            </a:r>
            <a:r>
              <a:rPr lang="en-US" altLang="zh-CN" dirty="0"/>
              <a:t>A[0][0]</a:t>
            </a:r>
            <a:r>
              <a:rPr lang="zh-CN" altLang="en-US" dirty="0"/>
              <a:t>后访问</a:t>
            </a:r>
            <a:r>
              <a:rPr lang="en-US" altLang="zh-CN" dirty="0"/>
              <a:t>A[1][0]</a:t>
            </a:r>
            <a:r>
              <a:rPr lang="zh-CN" altLang="en-US" dirty="0"/>
              <a:t>，则间隔</a:t>
            </a:r>
            <a:r>
              <a:rPr lang="en-US" altLang="zh-CN" dirty="0"/>
              <a:t>2047</a:t>
            </a:r>
            <a:r>
              <a:rPr lang="zh-CN" altLang="en-US" dirty="0"/>
              <a:t>个数据，第一轮调入的数据块不包含</a:t>
            </a:r>
            <a:r>
              <a:rPr lang="en-US" altLang="zh-CN" dirty="0"/>
              <a:t>A[1][0]</a:t>
            </a:r>
            <a:r>
              <a:rPr lang="zh-CN" altLang="en-US" dirty="0"/>
              <a:t>，所以空间局部性差。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、数组元素每次循环只用一次（下一次循环访问的是不同数组元素），时间局部性差。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、变量</a:t>
            </a:r>
            <a:r>
              <a:rPr lang="en-US" altLang="zh-CN" dirty="0"/>
              <a:t>sum</a:t>
            </a:r>
            <a:r>
              <a:rPr lang="zh-CN" altLang="en-US" dirty="0"/>
              <a:t>每次循环都是访问的同一个（反复被访问），所以时间局部性好。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sum</a:t>
            </a:r>
            <a:r>
              <a:rPr lang="zh-CN" altLang="en-US" dirty="0"/>
              <a:t>只有一个，空间局部性差（顺序访问多个数据时空间局部性才好）。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4630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答案为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直接法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背公式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行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主存第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j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块号映射到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 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的行号为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=j mod n 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细节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直接映射原理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:Cache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只分块、不分组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;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主存即分块也分组。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主存的每一个数据块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只能映射到与其组内块序号相同的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数据块位置。主存是以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个字节分为一块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129mod32=4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余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说明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号单元是其所在主存的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号块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块号从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开始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里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号字节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0-31,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当然送到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号块（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 mod 8=4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3254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正确。组号</a:t>
            </a:r>
            <a:r>
              <a:rPr lang="en-US" altLang="zh-CN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主存块号 </a:t>
            </a:r>
            <a:r>
              <a:rPr lang="en-US" altLang="zh-CN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mod cache</a:t>
            </a:r>
            <a:r>
              <a:rPr lang="zh-CN" altLang="en-US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组数</a:t>
            </a:r>
            <a:endParaRPr lang="en-US" altLang="zh-CN" sz="1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200" b="0" dirty="0">
                <a:latin typeface="黑体" panose="02010609060101010101" pitchFamily="49" charset="-122"/>
                <a:ea typeface="黑体" panose="02010609060101010101" pitchFamily="49" charset="-122"/>
              </a:rPr>
              <a:t>解题分析：</a:t>
            </a:r>
            <a:endParaRPr lang="en-US" altLang="zh-CN" sz="12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1200" b="0" dirty="0">
                <a:solidFill>
                  <a:srgbClr val="00B0F0"/>
                </a:solidFill>
                <a:ea typeface="黑体" pitchFamily="49" charset="-122"/>
              </a:rPr>
              <a:t>1</a:t>
            </a:r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、</a:t>
            </a:r>
            <a:r>
              <a:rPr lang="en-US" altLang="zh-CN" sz="1200" b="0" dirty="0">
                <a:solidFill>
                  <a:srgbClr val="00B0F0"/>
                </a:solidFill>
                <a:ea typeface="黑体" pitchFamily="49" charset="-122"/>
              </a:rPr>
              <a:t>Cache</a:t>
            </a:r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如何分组、分块？</a:t>
            </a:r>
          </a:p>
          <a:p>
            <a:r>
              <a:rPr lang="zh-CN" altLang="en-US" sz="1200" b="0" dirty="0">
                <a:ea typeface="黑体" pitchFamily="49" charset="-122"/>
              </a:rPr>
              <a:t>组数</a:t>
            </a:r>
            <a:r>
              <a:rPr lang="en-US" altLang="zh-CN" sz="1200" b="0" dirty="0">
                <a:ea typeface="黑体" pitchFamily="49" charset="-122"/>
              </a:rPr>
              <a:t>=cache</a:t>
            </a:r>
            <a:r>
              <a:rPr lang="zh-CN" altLang="en-US" sz="1200" b="0" dirty="0">
                <a:ea typeface="黑体" pitchFamily="49" charset="-122"/>
              </a:rPr>
              <a:t>块数</a:t>
            </a:r>
            <a:r>
              <a:rPr lang="en-US" altLang="zh-CN" sz="1200" b="0" dirty="0">
                <a:ea typeface="黑体" pitchFamily="49" charset="-122"/>
              </a:rPr>
              <a:t>/</a:t>
            </a:r>
            <a:r>
              <a:rPr lang="zh-CN" altLang="en-US" sz="1200" b="0" dirty="0">
                <a:ea typeface="黑体" pitchFamily="49" charset="-122"/>
              </a:rPr>
              <a:t>路数</a:t>
            </a:r>
            <a:endParaRPr lang="en-US" altLang="zh-CN" sz="1200" b="0" dirty="0">
              <a:ea typeface="黑体" pitchFamily="49" charset="-122"/>
            </a:endParaRPr>
          </a:p>
          <a:p>
            <a:r>
              <a:rPr lang="en-US" altLang="zh-CN" sz="1200" b="0" dirty="0">
                <a:ea typeface="黑体" pitchFamily="49" charset="-122"/>
              </a:rPr>
              <a:t>Cache</a:t>
            </a:r>
            <a:r>
              <a:rPr lang="zh-CN" altLang="en-US" sz="1200" b="0" dirty="0">
                <a:ea typeface="黑体" pitchFamily="49" charset="-122"/>
              </a:rPr>
              <a:t>分</a:t>
            </a:r>
            <a:r>
              <a:rPr lang="en-US" altLang="zh-CN" sz="1200" b="0" dirty="0">
                <a:solidFill>
                  <a:srgbClr val="00FF00"/>
                </a:solidFill>
                <a:ea typeface="黑体" pitchFamily="49" charset="-122"/>
              </a:rPr>
              <a:t>8</a:t>
            </a:r>
            <a:r>
              <a:rPr lang="zh-CN" altLang="en-US" sz="1200" b="0" dirty="0">
                <a:solidFill>
                  <a:srgbClr val="00FF00"/>
                </a:solidFill>
                <a:ea typeface="黑体" pitchFamily="49" charset="-122"/>
              </a:rPr>
              <a:t>组</a:t>
            </a:r>
            <a:r>
              <a:rPr lang="zh-CN" altLang="en-US" sz="1200" b="0" dirty="0">
                <a:solidFill>
                  <a:schemeClr val="bg2"/>
                </a:solidFill>
                <a:ea typeface="黑体" pitchFamily="49" charset="-122"/>
              </a:rPr>
              <a:t>，</a:t>
            </a:r>
            <a:r>
              <a:rPr lang="zh-CN" altLang="en-US" sz="1200" b="0" dirty="0">
                <a:ea typeface="黑体" pitchFamily="49" charset="-122"/>
              </a:rPr>
              <a:t>每组</a:t>
            </a:r>
            <a:r>
              <a:rPr lang="en-US" altLang="zh-CN" sz="1200" b="0" dirty="0">
                <a:solidFill>
                  <a:srgbClr val="00FF00"/>
                </a:solidFill>
                <a:ea typeface="黑体" pitchFamily="49" charset="-122"/>
              </a:rPr>
              <a:t>2</a:t>
            </a:r>
            <a:r>
              <a:rPr lang="zh-CN" altLang="en-US" sz="1200" b="0" dirty="0">
                <a:solidFill>
                  <a:srgbClr val="00FF00"/>
                </a:solidFill>
                <a:ea typeface="黑体" pitchFamily="49" charset="-122"/>
              </a:rPr>
              <a:t>块</a:t>
            </a:r>
            <a:r>
              <a:rPr lang="zh-CN" altLang="en-US" sz="1200" b="0" dirty="0">
                <a:solidFill>
                  <a:schemeClr val="bg2"/>
                </a:solidFill>
                <a:ea typeface="黑体" pitchFamily="49" charset="-122"/>
              </a:rPr>
              <a:t>，</a:t>
            </a:r>
            <a:r>
              <a:rPr lang="zh-CN" altLang="en-US" sz="1200" b="0" dirty="0">
                <a:ea typeface="黑体" pitchFamily="49" charset="-122"/>
              </a:rPr>
              <a:t>每块</a:t>
            </a:r>
            <a:r>
              <a:rPr lang="en-US" altLang="zh-CN" sz="1200" b="0" dirty="0">
                <a:solidFill>
                  <a:srgbClr val="00FF00"/>
                </a:solidFill>
                <a:ea typeface="黑体" pitchFamily="49" charset="-122"/>
              </a:rPr>
              <a:t>64B</a:t>
            </a:r>
            <a:r>
              <a:rPr lang="zh-CN" altLang="en-US" sz="1200" b="0" dirty="0">
                <a:solidFill>
                  <a:srgbClr val="00FF00"/>
                </a:solidFill>
                <a:ea typeface="黑体" pitchFamily="49" charset="-122"/>
              </a:rPr>
              <a:t>。</a:t>
            </a:r>
            <a:endParaRPr lang="en-US" altLang="zh-CN" sz="1200" b="0" dirty="0">
              <a:solidFill>
                <a:srgbClr val="00FF00"/>
              </a:solidFill>
              <a:ea typeface="黑体" pitchFamily="49" charset="-122"/>
            </a:endParaRPr>
          </a:p>
          <a:p>
            <a:r>
              <a:rPr lang="en-US" altLang="zh-CN" sz="1200" b="0" dirty="0">
                <a:solidFill>
                  <a:srgbClr val="00B0F0"/>
                </a:solidFill>
                <a:ea typeface="黑体" pitchFamily="49" charset="-122"/>
              </a:rPr>
              <a:t>2</a:t>
            </a:r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、主存如何分组、分块？</a:t>
            </a:r>
          </a:p>
          <a:p>
            <a:r>
              <a:rPr lang="zh-CN" altLang="en-US" sz="1200" b="0" dirty="0">
                <a:ea typeface="黑体" pitchFamily="49" charset="-122"/>
              </a:rPr>
              <a:t>主存分若干组，每组又分成</a:t>
            </a:r>
            <a:r>
              <a:rPr lang="en-US" altLang="zh-CN" sz="1200" b="0" dirty="0">
                <a:solidFill>
                  <a:srgbClr val="00FF00"/>
                </a:solidFill>
                <a:ea typeface="黑体" pitchFamily="49" charset="-122"/>
              </a:rPr>
              <a:t>8</a:t>
            </a:r>
            <a:r>
              <a:rPr lang="zh-CN" altLang="en-US" sz="1200" b="0" dirty="0">
                <a:solidFill>
                  <a:srgbClr val="00FF00"/>
                </a:solidFill>
                <a:ea typeface="黑体" pitchFamily="49" charset="-122"/>
              </a:rPr>
              <a:t>块</a:t>
            </a:r>
            <a:r>
              <a:rPr lang="zh-CN" altLang="en-US" sz="1200" b="0" dirty="0">
                <a:ea typeface="黑体" pitchFamily="49" charset="-122"/>
              </a:rPr>
              <a:t>（与</a:t>
            </a:r>
            <a:r>
              <a:rPr lang="en-US" altLang="zh-CN" sz="1200" b="0" dirty="0">
                <a:ea typeface="黑体" pitchFamily="49" charset="-122"/>
              </a:rPr>
              <a:t>cache</a:t>
            </a:r>
            <a:r>
              <a:rPr lang="zh-CN" altLang="en-US" sz="1200" b="0" dirty="0">
                <a:ea typeface="黑体" pitchFamily="49" charset="-122"/>
              </a:rPr>
              <a:t>组数相同）。</a:t>
            </a:r>
            <a:endParaRPr lang="en-US" altLang="zh-CN" sz="1200" b="0" dirty="0">
              <a:ea typeface="黑体" pitchFamily="49" charset="-122"/>
            </a:endParaRPr>
          </a:p>
          <a:p>
            <a:r>
              <a:rPr lang="en-US" altLang="zh-CN" sz="1200" b="0" dirty="0">
                <a:solidFill>
                  <a:srgbClr val="00B0F0"/>
                </a:solidFill>
                <a:ea typeface="黑体" pitchFamily="49" charset="-122"/>
              </a:rPr>
              <a:t>3</a:t>
            </a:r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、</a:t>
            </a:r>
            <a:r>
              <a:rPr lang="en-US" altLang="zh-CN" sz="1200" b="0" dirty="0">
                <a:solidFill>
                  <a:srgbClr val="00B0F0"/>
                </a:solidFill>
                <a:ea typeface="黑体" pitchFamily="49" charset="-122"/>
              </a:rPr>
              <a:t>268</a:t>
            </a:r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单元处于哪个组的那个块？</a:t>
            </a:r>
            <a:endParaRPr lang="en-US" altLang="zh-CN" sz="1200" b="0" dirty="0">
              <a:solidFill>
                <a:srgbClr val="00B0F0"/>
              </a:solidFill>
              <a:ea typeface="黑体" pitchFamily="49" charset="-122"/>
            </a:endParaRPr>
          </a:p>
          <a:p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块号：</a:t>
            </a:r>
            <a:r>
              <a:rPr lang="zh-CN" altLang="en-US" sz="1200" b="0" dirty="0">
                <a:ea typeface="黑体" pitchFamily="49" charset="-122"/>
              </a:rPr>
              <a:t>单元号</a:t>
            </a:r>
            <a:r>
              <a:rPr lang="en-US" altLang="zh-CN" sz="1200" b="0" dirty="0">
                <a:ea typeface="黑体" pitchFamily="49" charset="-122"/>
              </a:rPr>
              <a:t> mod </a:t>
            </a:r>
            <a:r>
              <a:rPr lang="zh-CN" altLang="en-US" sz="1200" b="0" dirty="0">
                <a:ea typeface="黑体" pitchFamily="49" charset="-122"/>
              </a:rPr>
              <a:t>块大小（每块单元数）</a:t>
            </a:r>
            <a:endParaRPr lang="en-US" altLang="zh-CN" sz="1200" b="0" dirty="0">
              <a:ea typeface="黑体" pitchFamily="49" charset="-122"/>
            </a:endParaRPr>
          </a:p>
          <a:p>
            <a:r>
              <a:rPr lang="en-US" altLang="zh-CN" sz="1200" b="0" dirty="0">
                <a:ea typeface="黑体" pitchFamily="49" charset="-122"/>
              </a:rPr>
              <a:t>268/64=4</a:t>
            </a:r>
            <a:r>
              <a:rPr lang="zh-CN" altLang="en-US" sz="1200" b="0" dirty="0">
                <a:ea typeface="黑体" pitchFamily="49" charset="-122"/>
              </a:rPr>
              <a:t>余</a:t>
            </a:r>
            <a:r>
              <a:rPr lang="en-US" altLang="zh-CN" sz="1200" b="0" dirty="0">
                <a:ea typeface="黑体" pitchFamily="49" charset="-122"/>
              </a:rPr>
              <a:t>12</a:t>
            </a:r>
            <a:r>
              <a:rPr lang="zh-CN" altLang="en-US" sz="1200" b="0" dirty="0">
                <a:ea typeface="黑体" pitchFamily="49" charset="-122"/>
              </a:rPr>
              <a:t>，该单元是主存</a:t>
            </a:r>
            <a:r>
              <a:rPr lang="en-US" altLang="zh-CN" sz="1200" b="0" dirty="0">
                <a:ea typeface="黑体" pitchFamily="49" charset="-122"/>
              </a:rPr>
              <a:t>4</a:t>
            </a:r>
            <a:r>
              <a:rPr lang="zh-CN" altLang="en-US" sz="1200" b="0" dirty="0">
                <a:ea typeface="黑体" pitchFamily="49" charset="-122"/>
              </a:rPr>
              <a:t>号块中的第</a:t>
            </a:r>
            <a:r>
              <a:rPr lang="en-US" altLang="zh-CN" sz="1200" b="0" dirty="0">
                <a:ea typeface="黑体" pitchFamily="49" charset="-122"/>
              </a:rPr>
              <a:t>12</a:t>
            </a:r>
            <a:r>
              <a:rPr lang="zh-CN" altLang="en-US" sz="1200" b="0" dirty="0">
                <a:ea typeface="黑体" pitchFamily="49" charset="-122"/>
              </a:rPr>
              <a:t>字节。</a:t>
            </a:r>
          </a:p>
          <a:p>
            <a:r>
              <a:rPr lang="zh-CN" altLang="en-US" sz="1200" b="0" dirty="0">
                <a:solidFill>
                  <a:srgbClr val="00B0F0"/>
                </a:solidFill>
                <a:ea typeface="黑体" pitchFamily="49" charset="-122"/>
              </a:rPr>
              <a:t>组号：</a:t>
            </a:r>
            <a:r>
              <a:rPr lang="zh-CN" altLang="en-US" sz="1200" b="0" dirty="0">
                <a:ea typeface="黑体" pitchFamily="49" charset="-122"/>
              </a:rPr>
              <a:t>块号 </a:t>
            </a:r>
            <a:r>
              <a:rPr lang="en-US" altLang="zh-CN" sz="1200" b="0" dirty="0">
                <a:ea typeface="黑体" pitchFamily="49" charset="-122"/>
              </a:rPr>
              <a:t>mod </a:t>
            </a:r>
            <a:r>
              <a:rPr lang="zh-CN" altLang="en-US" sz="1200" b="0" dirty="0">
                <a:ea typeface="黑体" pitchFamily="49" charset="-122"/>
              </a:rPr>
              <a:t>组数</a:t>
            </a:r>
            <a:endParaRPr lang="en-US" altLang="zh-CN" sz="1200" b="0" dirty="0">
              <a:ea typeface="黑体" pitchFamily="49" charset="-122"/>
            </a:endParaRPr>
          </a:p>
          <a:p>
            <a:r>
              <a:rPr lang="en-US" altLang="zh-CN" sz="1200" b="0" dirty="0">
                <a:ea typeface="黑体" pitchFamily="49" charset="-122"/>
              </a:rPr>
              <a:t>4/8=0</a:t>
            </a:r>
            <a:r>
              <a:rPr lang="zh-CN" altLang="en-US" sz="1200" b="0" dirty="0">
                <a:ea typeface="黑体" pitchFamily="49" charset="-122"/>
              </a:rPr>
              <a:t>，余</a:t>
            </a:r>
            <a:r>
              <a:rPr lang="en-US" altLang="zh-CN" sz="1200" b="0" dirty="0">
                <a:ea typeface="黑体" pitchFamily="49" charset="-122"/>
              </a:rPr>
              <a:t>4</a:t>
            </a:r>
            <a:r>
              <a:rPr lang="zh-CN" altLang="en-US" sz="1200" b="0" dirty="0">
                <a:ea typeface="黑体" pitchFamily="49" charset="-122"/>
              </a:rPr>
              <a:t>，该单元是第</a:t>
            </a:r>
            <a:r>
              <a:rPr lang="en-US" altLang="zh-CN" sz="1200" b="0" dirty="0">
                <a:ea typeface="黑体" pitchFamily="49" charset="-122"/>
              </a:rPr>
              <a:t>4</a:t>
            </a:r>
            <a:r>
              <a:rPr lang="zh-CN" altLang="en-US" sz="1200" b="0" dirty="0">
                <a:ea typeface="黑体" pitchFamily="49" charset="-122"/>
              </a:rPr>
              <a:t>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1633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D,K=1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就相当于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不分组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只分块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主存即分块也分组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所以就是直接相连。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08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47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功能：缓解快速</a:t>
            </a:r>
            <a:r>
              <a:rPr lang="en-US" altLang="zh-CN" dirty="0"/>
              <a:t>CPU</a:t>
            </a:r>
            <a:r>
              <a:rPr lang="zh-CN" altLang="en-US" dirty="0"/>
              <a:t>与慢速的主存之间的速度差异</a:t>
            </a:r>
            <a:endParaRPr lang="en-US" altLang="zh-CN" dirty="0"/>
          </a:p>
          <a:p>
            <a:r>
              <a:rPr lang="zh-CN" altLang="en-US" dirty="0"/>
              <a:t>理论基础： 局部性原理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93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、强调按“块”调入调出。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Cache</a:t>
            </a:r>
            <a:r>
              <a:rPr lang="zh-CN" altLang="en-US" dirty="0"/>
              <a:t>中数据有效性，</a:t>
            </a:r>
            <a:r>
              <a:rPr lang="en-US" altLang="zh-CN" dirty="0"/>
              <a:t>DMA</a:t>
            </a:r>
            <a:r>
              <a:rPr lang="zh-CN" altLang="en-US" dirty="0"/>
              <a:t>修改主存会导致</a:t>
            </a:r>
            <a:r>
              <a:rPr lang="en-US" altLang="zh-CN" dirty="0"/>
              <a:t>Cache</a:t>
            </a:r>
            <a:r>
              <a:rPr lang="zh-CN" altLang="en-US" dirty="0"/>
              <a:t>中数据无效（与主存不一致）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00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、写穿速度慢，无数据不一致问题；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、写回速度快，但可能存在数据不一致的问题（</a:t>
            </a:r>
            <a:r>
              <a:rPr lang="en-US" altLang="zh-CN" dirty="0"/>
              <a:t>Cache</a:t>
            </a:r>
            <a:r>
              <a:rPr lang="zh-CN" altLang="en-US" dirty="0"/>
              <a:t>中存在脏数据）</a:t>
            </a:r>
            <a:endParaRPr lang="en-US" altLang="zh-CN" dirty="0"/>
          </a:p>
          <a:p>
            <a:r>
              <a:rPr lang="zh-CN" altLang="en-US" dirty="0"/>
              <a:t>设计时考虑如何处理这个问题。（</a:t>
            </a:r>
            <a:r>
              <a:rPr lang="en-US" altLang="zh-CN" dirty="0"/>
              <a:t>Dirty</a:t>
            </a:r>
            <a:r>
              <a:rPr lang="zh-CN" altLang="en-US" dirty="0"/>
              <a:t>位识别脏数据）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080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2021/5/5 Wednesday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2021/5/5 Wednesday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2021/5/5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2021/5/5 Wednesday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21.tmp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1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notesSlide" Target="../notesSlides/notesSlide38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tags" Target="../tags/tag94.xml"/><Relationship Id="rId30" Type="http://schemas.openxmlformats.org/officeDocument/2006/relationships/image" Target="../media/image23.tm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notesSlide" Target="../notesSlides/notesSlide39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Relationship Id="rId30" Type="http://schemas.openxmlformats.org/officeDocument/2006/relationships/image" Target="../media/image23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image" Target="../media/image21.tmp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tags" Target="../tags/tag162.xml"/><Relationship Id="rId18" Type="http://schemas.openxmlformats.org/officeDocument/2006/relationships/tags" Target="../tags/tag167.xml"/><Relationship Id="rId26" Type="http://schemas.openxmlformats.org/officeDocument/2006/relationships/tags" Target="../tags/tag175.xml"/><Relationship Id="rId3" Type="http://schemas.openxmlformats.org/officeDocument/2006/relationships/tags" Target="../tags/tag152.xml"/><Relationship Id="rId21" Type="http://schemas.openxmlformats.org/officeDocument/2006/relationships/tags" Target="../tags/tag170.xml"/><Relationship Id="rId7" Type="http://schemas.openxmlformats.org/officeDocument/2006/relationships/tags" Target="../tags/tag156.xml"/><Relationship Id="rId12" Type="http://schemas.openxmlformats.org/officeDocument/2006/relationships/tags" Target="../tags/tag161.xml"/><Relationship Id="rId17" Type="http://schemas.openxmlformats.org/officeDocument/2006/relationships/tags" Target="../tags/tag166.xml"/><Relationship Id="rId25" Type="http://schemas.openxmlformats.org/officeDocument/2006/relationships/tags" Target="../tags/tag174.xml"/><Relationship Id="rId2" Type="http://schemas.openxmlformats.org/officeDocument/2006/relationships/tags" Target="../tags/tag151.xml"/><Relationship Id="rId16" Type="http://schemas.openxmlformats.org/officeDocument/2006/relationships/tags" Target="../tags/tag165.xml"/><Relationship Id="rId20" Type="http://schemas.openxmlformats.org/officeDocument/2006/relationships/tags" Target="../tags/tag169.xml"/><Relationship Id="rId29" Type="http://schemas.openxmlformats.org/officeDocument/2006/relationships/notesSlide" Target="../notesSlides/notesSlide55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tags" Target="../tags/tag160.xml"/><Relationship Id="rId24" Type="http://schemas.openxmlformats.org/officeDocument/2006/relationships/tags" Target="../tags/tag173.xml"/><Relationship Id="rId5" Type="http://schemas.openxmlformats.org/officeDocument/2006/relationships/tags" Target="../tags/tag154.xml"/><Relationship Id="rId15" Type="http://schemas.openxmlformats.org/officeDocument/2006/relationships/tags" Target="../tags/tag164.xml"/><Relationship Id="rId23" Type="http://schemas.openxmlformats.org/officeDocument/2006/relationships/tags" Target="../tags/tag172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59.xml"/><Relationship Id="rId19" Type="http://schemas.openxmlformats.org/officeDocument/2006/relationships/tags" Target="../tags/tag168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tags" Target="../tags/tag163.xml"/><Relationship Id="rId22" Type="http://schemas.openxmlformats.org/officeDocument/2006/relationships/tags" Target="../tags/tag171.xml"/><Relationship Id="rId27" Type="http://schemas.openxmlformats.org/officeDocument/2006/relationships/tags" Target="../tags/tag176.xml"/><Relationship Id="rId30" Type="http://schemas.openxmlformats.org/officeDocument/2006/relationships/image" Target="../media/image21.tm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tags" Target="../tags/tag189.xml"/><Relationship Id="rId18" Type="http://schemas.openxmlformats.org/officeDocument/2006/relationships/tags" Target="../tags/tag194.xml"/><Relationship Id="rId26" Type="http://schemas.openxmlformats.org/officeDocument/2006/relationships/tags" Target="../tags/tag202.xml"/><Relationship Id="rId3" Type="http://schemas.openxmlformats.org/officeDocument/2006/relationships/tags" Target="../tags/tag179.xml"/><Relationship Id="rId21" Type="http://schemas.openxmlformats.org/officeDocument/2006/relationships/tags" Target="../tags/tag197.xml"/><Relationship Id="rId7" Type="http://schemas.openxmlformats.org/officeDocument/2006/relationships/tags" Target="../tags/tag183.xml"/><Relationship Id="rId12" Type="http://schemas.openxmlformats.org/officeDocument/2006/relationships/tags" Target="../tags/tag188.xml"/><Relationship Id="rId17" Type="http://schemas.openxmlformats.org/officeDocument/2006/relationships/tags" Target="../tags/tag193.xml"/><Relationship Id="rId25" Type="http://schemas.openxmlformats.org/officeDocument/2006/relationships/tags" Target="../tags/tag201.xml"/><Relationship Id="rId2" Type="http://schemas.openxmlformats.org/officeDocument/2006/relationships/tags" Target="../tags/tag178.xml"/><Relationship Id="rId16" Type="http://schemas.openxmlformats.org/officeDocument/2006/relationships/tags" Target="../tags/tag192.xml"/><Relationship Id="rId20" Type="http://schemas.openxmlformats.org/officeDocument/2006/relationships/tags" Target="../tags/tag196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tags" Target="../tags/tag200.xml"/><Relationship Id="rId5" Type="http://schemas.openxmlformats.org/officeDocument/2006/relationships/tags" Target="../tags/tag181.xml"/><Relationship Id="rId15" Type="http://schemas.openxmlformats.org/officeDocument/2006/relationships/tags" Target="../tags/tag191.xml"/><Relationship Id="rId23" Type="http://schemas.openxmlformats.org/officeDocument/2006/relationships/tags" Target="../tags/tag199.xml"/><Relationship Id="rId28" Type="http://schemas.openxmlformats.org/officeDocument/2006/relationships/tags" Target="../tags/tag204.xml"/><Relationship Id="rId10" Type="http://schemas.openxmlformats.org/officeDocument/2006/relationships/tags" Target="../tags/tag186.xml"/><Relationship Id="rId19" Type="http://schemas.openxmlformats.org/officeDocument/2006/relationships/tags" Target="../tags/tag195.xml"/><Relationship Id="rId31" Type="http://schemas.openxmlformats.org/officeDocument/2006/relationships/image" Target="../media/image21.tmp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tags" Target="../tags/tag190.xml"/><Relationship Id="rId22" Type="http://schemas.openxmlformats.org/officeDocument/2006/relationships/tags" Target="../tags/tag198.xml"/><Relationship Id="rId27" Type="http://schemas.openxmlformats.org/officeDocument/2006/relationships/tags" Target="../tags/tag203.xml"/><Relationship Id="rId30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四、存储系统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473" y="2750678"/>
            <a:ext cx="341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473" y="5611613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9" descr="MCj02157180000[1]">
            <a:extLst>
              <a:ext uri="{FF2B5EF4-FFF2-40B4-BE49-F238E27FC236}">
                <a16:creationId xmlns:a16="http://schemas.microsoft.com/office/drawing/2014/main" id="{168E9B07-0797-4208-9681-42C68923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369794" y="4178512"/>
            <a:ext cx="1818502" cy="169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340C2B5-8D7C-4225-A44E-0E72347FAB9C}"/>
              </a:ext>
            </a:extLst>
          </p:cNvPr>
          <p:cNvSpPr txBox="1"/>
          <p:nvPr/>
        </p:nvSpPr>
        <p:spPr>
          <a:xfrm>
            <a:off x="5647979" y="3704785"/>
            <a:ext cx="484028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4.5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高速缓冲存储器</a:t>
            </a:r>
          </a:p>
        </p:txBody>
      </p:sp>
    </p:spTree>
    <p:extLst>
      <p:ext uri="{BB962C8B-B14F-4D97-AF65-F5344CB8AC3E}">
        <p14:creationId xmlns:p14="http://schemas.microsoft.com/office/powerpoint/2010/main" val="17357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40713-E359-432A-A458-541488F3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4.5.1 Cache</a:t>
            </a:r>
            <a:r>
              <a:rPr lang="zh-CN" altLang="en-US" dirty="0"/>
              <a:t>的工作原理</a:t>
            </a:r>
            <a:r>
              <a:rPr lang="en-US" altLang="zh-CN" dirty="0"/>
              <a:t>——Cache</a:t>
            </a:r>
            <a:r>
              <a:rPr lang="zh-CN" altLang="en-US" dirty="0"/>
              <a:t>读操作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C2D0EB9-E410-4E28-BB68-FE13308A7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692" y="1622575"/>
            <a:ext cx="7051675" cy="1955800"/>
          </a:xfrm>
          <a:prstGeom prst="roundRect">
            <a:avLst>
              <a:gd name="adj" fmla="val 9931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70AB50EC-F2DE-40F7-94EE-D355B6D7C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892" y="3799037"/>
            <a:ext cx="7140575" cy="1981200"/>
          </a:xfrm>
          <a:prstGeom prst="roundRect">
            <a:avLst>
              <a:gd name="adj" fmla="val 9931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95926588-9B9D-4BB9-80AF-ED9FB5B81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092" y="4929337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1C39EF83-4DE7-4528-8D6E-64409CB3D5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692" y="2676675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" name="AutoShape 95">
            <a:extLst>
              <a:ext uri="{FF2B5EF4-FFF2-40B4-BE49-F238E27FC236}">
                <a16:creationId xmlns:a16="http://schemas.microsoft.com/office/drawing/2014/main" id="{A2DC5D42-E0E8-45D4-959B-22923885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360" y="1899847"/>
            <a:ext cx="1184275" cy="1538287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headE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9" name="Line 223">
            <a:extLst>
              <a:ext uri="{FF2B5EF4-FFF2-40B4-BE49-F238E27FC236}">
                <a16:creationId xmlns:a16="http://schemas.microsoft.com/office/drawing/2014/main" id="{117B7235-D231-4094-A25C-ED03C0062E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7242" y="4902350"/>
            <a:ext cx="1665287" cy="12700"/>
          </a:xfrm>
          <a:prstGeom prst="line">
            <a:avLst/>
          </a:prstGeom>
          <a:noFill/>
          <a:ln w="76200">
            <a:solidFill>
              <a:srgbClr val="9966FF"/>
            </a:solidFill>
            <a:prstDash val="sysDot"/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Line 221">
            <a:extLst>
              <a:ext uri="{FF2B5EF4-FFF2-40B4-BE49-F238E27FC236}">
                <a16:creationId xmlns:a16="http://schemas.microsoft.com/office/drawing/2014/main" id="{768804B3-E8C8-4CA8-B78D-423DE8D33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7992" y="4927750"/>
            <a:ext cx="1920875" cy="0"/>
          </a:xfrm>
          <a:prstGeom prst="line">
            <a:avLst/>
          </a:prstGeom>
          <a:noFill/>
          <a:ln w="76200">
            <a:solidFill>
              <a:srgbClr val="9966FF"/>
            </a:solidFill>
            <a:prstDash val="sysDot"/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" name="AutoShape 370">
            <a:extLst>
              <a:ext uri="{FF2B5EF4-FFF2-40B4-BE49-F238E27FC236}">
                <a16:creationId xmlns:a16="http://schemas.microsoft.com/office/drawing/2014/main" id="{46062F18-6A92-41DE-8CE3-E27D33CF7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7267" y="4068912"/>
            <a:ext cx="1158875" cy="1576388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headE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2" name="Oval 621">
            <a:extLst>
              <a:ext uri="{FF2B5EF4-FFF2-40B4-BE49-F238E27FC236}">
                <a16:creationId xmlns:a16="http://schemas.microsoft.com/office/drawing/2014/main" id="{22889379-D873-497F-82D2-AA628DD49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392" y="5126187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3" name="Text Box 623">
            <a:extLst>
              <a:ext uri="{FF2B5EF4-FFF2-40B4-BE49-F238E27FC236}">
                <a16:creationId xmlns:a16="http://schemas.microsoft.com/office/drawing/2014/main" id="{7E9BAE74-5F8D-4460-8341-AA87C5747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579" y="1728937"/>
            <a:ext cx="147320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b="1" dirty="0">
                <a:ea typeface="宋体" charset="-122"/>
                <a:cs typeface="Arial" charset="0"/>
              </a:rPr>
              <a:t>命中（</a:t>
            </a:r>
            <a:r>
              <a:rPr lang="en-US" altLang="zh-CN" b="1" dirty="0">
                <a:ea typeface="宋体" charset="-122"/>
                <a:cs typeface="Arial" charset="0"/>
              </a:rPr>
              <a:t>HIT</a:t>
            </a:r>
            <a:r>
              <a:rPr lang="zh-CN" altLang="en-US" b="1" dirty="0">
                <a:ea typeface="宋体" charset="-122"/>
                <a:cs typeface="Arial" charset="0"/>
              </a:rPr>
              <a:t>）</a:t>
            </a:r>
          </a:p>
        </p:txBody>
      </p:sp>
      <p:sp>
        <p:nvSpPr>
          <p:cNvPr id="14" name="Text Box 629">
            <a:extLst>
              <a:ext uri="{FF2B5EF4-FFF2-40B4-BE49-F238E27FC236}">
                <a16:creationId xmlns:a16="http://schemas.microsoft.com/office/drawing/2014/main" id="{39D47163-9981-41B1-95E7-CF85D65B6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329" y="3926037"/>
            <a:ext cx="166370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b="1">
                <a:solidFill>
                  <a:srgbClr val="FF0000"/>
                </a:solidFill>
                <a:ea typeface="宋体" charset="-122"/>
                <a:cs typeface="Arial" charset="0"/>
              </a:rPr>
              <a:t>缺失（</a:t>
            </a:r>
            <a:r>
              <a:rPr lang="en-US" altLang="zh-CN" b="1">
                <a:solidFill>
                  <a:srgbClr val="FF0000"/>
                </a:solidFill>
                <a:ea typeface="宋体" charset="-122"/>
                <a:cs typeface="Arial" charset="0"/>
              </a:rPr>
              <a:t>MISS</a:t>
            </a:r>
            <a:r>
              <a:rPr lang="zh-CN" altLang="en-US" b="1">
                <a:solidFill>
                  <a:srgbClr val="FF0000"/>
                </a:solidFill>
                <a:ea typeface="宋体" charset="-122"/>
                <a:cs typeface="Arial" charset="0"/>
              </a:rPr>
              <a:t>）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60F77775-7D8D-4619-B61F-1105AD283FB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692" y="2676675"/>
            <a:ext cx="1920875" cy="0"/>
          </a:xfrm>
          <a:prstGeom prst="line">
            <a:avLst/>
          </a:prstGeom>
          <a:noFill/>
          <a:ln w="76200">
            <a:solidFill>
              <a:srgbClr val="9966FF"/>
            </a:solidFill>
            <a:prstDash val="sysDot"/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AAA3A424-0F51-4496-9EEE-27CBA97CCE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0593" y="2676675"/>
            <a:ext cx="1844675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17" name="Picture 633" descr="j0242087[1]">
            <a:extLst>
              <a:ext uri="{FF2B5EF4-FFF2-40B4-BE49-F238E27FC236}">
                <a16:creationId xmlns:a16="http://schemas.microsoft.com/office/drawing/2014/main" id="{2F3336A2-32B4-409A-9CCF-2BC2423C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1574729" y="2259162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4">
            <a:extLst>
              <a:ext uri="{FF2B5EF4-FFF2-40B4-BE49-F238E27FC236}">
                <a16:creationId xmlns:a16="http://schemas.microsoft.com/office/drawing/2014/main" id="{777B013D-4E7D-49C6-9327-0BA1E367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892" y="2606825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15B514B9-9777-40B7-BFCA-482A91B02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254" y="1886100"/>
            <a:ext cx="60801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  <a:buFont typeface="Wingdings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charset="-122"/>
                <a:cs typeface="Arial" charset="0"/>
              </a:rPr>
              <a:t>Cache</a:t>
            </a: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F27AA969-9152-428D-A744-702F9A2D2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692" y="2195662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38020622-ED49-4624-B527-095DF627EEF2}"/>
              </a:ext>
            </a:extLst>
          </p:cNvPr>
          <p:cNvGrpSpPr>
            <a:grpSpLocks/>
          </p:cNvGrpSpPr>
          <p:nvPr/>
        </p:nvGrpSpPr>
        <p:grpSpPr bwMode="auto">
          <a:xfrm>
            <a:off x="4167117" y="2148037"/>
            <a:ext cx="1028700" cy="1028700"/>
            <a:chOff x="2922" y="2088"/>
            <a:chExt cx="648" cy="648"/>
          </a:xfrm>
        </p:grpSpPr>
        <p:grpSp>
          <p:nvGrpSpPr>
            <p:cNvPr id="22" name="Group 18">
              <a:extLst>
                <a:ext uri="{FF2B5EF4-FFF2-40B4-BE49-F238E27FC236}">
                  <a16:creationId xmlns:a16="http://schemas.microsoft.com/office/drawing/2014/main" id="{980A15EC-834F-44B9-B977-5E5881551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86" name="Rectangle 19">
                <a:extLst>
                  <a:ext uri="{FF2B5EF4-FFF2-40B4-BE49-F238E27FC236}">
                    <a16:creationId xmlns:a16="http://schemas.microsoft.com/office/drawing/2014/main" id="{27243CCF-321E-4F55-B950-7FD3EDB45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7" name="Rectangle 20">
                <a:extLst>
                  <a:ext uri="{FF2B5EF4-FFF2-40B4-BE49-F238E27FC236}">
                    <a16:creationId xmlns:a16="http://schemas.microsoft.com/office/drawing/2014/main" id="{4B249D66-AB40-4D06-8268-D0104C5CC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8" name="Rectangle 21">
                <a:extLst>
                  <a:ext uri="{FF2B5EF4-FFF2-40B4-BE49-F238E27FC236}">
                    <a16:creationId xmlns:a16="http://schemas.microsoft.com/office/drawing/2014/main" id="{65E077B7-1BD4-4A47-8624-79D09556F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9" name="Rectangle 22">
                <a:extLst>
                  <a:ext uri="{FF2B5EF4-FFF2-40B4-BE49-F238E27FC236}">
                    <a16:creationId xmlns:a16="http://schemas.microsoft.com/office/drawing/2014/main" id="{EE1B0E3A-67B7-461C-9468-A1E1D150A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0" name="Rectangle 23">
                <a:extLst>
                  <a:ext uri="{FF2B5EF4-FFF2-40B4-BE49-F238E27FC236}">
                    <a16:creationId xmlns:a16="http://schemas.microsoft.com/office/drawing/2014/main" id="{F6A1E067-0ECC-416E-9B37-A618E2944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1" name="Rectangle 24">
                <a:extLst>
                  <a:ext uri="{FF2B5EF4-FFF2-40B4-BE49-F238E27FC236}">
                    <a16:creationId xmlns:a16="http://schemas.microsoft.com/office/drawing/2014/main" id="{E4ADC653-2041-4FE7-90C8-711F9E624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2" name="Rectangle 25">
                <a:extLst>
                  <a:ext uri="{FF2B5EF4-FFF2-40B4-BE49-F238E27FC236}">
                    <a16:creationId xmlns:a16="http://schemas.microsoft.com/office/drawing/2014/main" id="{130911CF-6F3E-4FC0-BCF2-B209FD977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93" name="Rectangle 26">
                <a:extLst>
                  <a:ext uri="{FF2B5EF4-FFF2-40B4-BE49-F238E27FC236}">
                    <a16:creationId xmlns:a16="http://schemas.microsoft.com/office/drawing/2014/main" id="{B8172482-3570-4A74-A717-C1FD00137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3" name="Group 27">
              <a:extLst>
                <a:ext uri="{FF2B5EF4-FFF2-40B4-BE49-F238E27FC236}">
                  <a16:creationId xmlns:a16="http://schemas.microsoft.com/office/drawing/2014/main" id="{247B3D4A-44E0-4371-92CB-D1459D9A4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78" name="Rectangle 28">
                <a:extLst>
                  <a:ext uri="{FF2B5EF4-FFF2-40B4-BE49-F238E27FC236}">
                    <a16:creationId xmlns:a16="http://schemas.microsoft.com/office/drawing/2014/main" id="{3A1E8411-02BE-4E23-8AF6-822586F80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9" name="Rectangle 29">
                <a:extLst>
                  <a:ext uri="{FF2B5EF4-FFF2-40B4-BE49-F238E27FC236}">
                    <a16:creationId xmlns:a16="http://schemas.microsoft.com/office/drawing/2014/main" id="{C5B3B68C-7104-4179-94DF-03C8777DE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0" name="Rectangle 30">
                <a:extLst>
                  <a:ext uri="{FF2B5EF4-FFF2-40B4-BE49-F238E27FC236}">
                    <a16:creationId xmlns:a16="http://schemas.microsoft.com/office/drawing/2014/main" id="{796E1F20-C4E8-4AE0-ABA0-36C343140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1" name="Rectangle 31">
                <a:extLst>
                  <a:ext uri="{FF2B5EF4-FFF2-40B4-BE49-F238E27FC236}">
                    <a16:creationId xmlns:a16="http://schemas.microsoft.com/office/drawing/2014/main" id="{13E5EB6C-A743-4585-BB6C-2D2F5F374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2" name="Rectangle 32">
                <a:extLst>
                  <a:ext uri="{FF2B5EF4-FFF2-40B4-BE49-F238E27FC236}">
                    <a16:creationId xmlns:a16="http://schemas.microsoft.com/office/drawing/2014/main" id="{9BD99E28-6F50-46B2-B78E-CA2360B07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3" name="Rectangle 33">
                <a:extLst>
                  <a:ext uri="{FF2B5EF4-FFF2-40B4-BE49-F238E27FC236}">
                    <a16:creationId xmlns:a16="http://schemas.microsoft.com/office/drawing/2014/main" id="{2C59C721-2EFC-4B07-8BB6-92AC5EC9F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4" name="Rectangle 34">
                <a:extLst>
                  <a:ext uri="{FF2B5EF4-FFF2-40B4-BE49-F238E27FC236}">
                    <a16:creationId xmlns:a16="http://schemas.microsoft.com/office/drawing/2014/main" id="{4EA0F122-C90C-495D-BD3D-738B08501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5" name="Rectangle 35">
                <a:extLst>
                  <a:ext uri="{FF2B5EF4-FFF2-40B4-BE49-F238E27FC236}">
                    <a16:creationId xmlns:a16="http://schemas.microsoft.com/office/drawing/2014/main" id="{1D492717-FD28-4934-9637-696FA6BEC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4" name="Group 36">
              <a:extLst>
                <a:ext uri="{FF2B5EF4-FFF2-40B4-BE49-F238E27FC236}">
                  <a16:creationId xmlns:a16="http://schemas.microsoft.com/office/drawing/2014/main" id="{EB331EBF-11EE-4BC1-B091-25A097824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70" name="Rectangle 37">
                <a:extLst>
                  <a:ext uri="{FF2B5EF4-FFF2-40B4-BE49-F238E27FC236}">
                    <a16:creationId xmlns:a16="http://schemas.microsoft.com/office/drawing/2014/main" id="{43113A99-DE1A-47E2-890F-FF05EB7CE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1" name="Rectangle 38">
                <a:extLst>
                  <a:ext uri="{FF2B5EF4-FFF2-40B4-BE49-F238E27FC236}">
                    <a16:creationId xmlns:a16="http://schemas.microsoft.com/office/drawing/2014/main" id="{51C95AD3-4300-4318-A43C-C9C3F7985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2" name="Rectangle 39">
                <a:extLst>
                  <a:ext uri="{FF2B5EF4-FFF2-40B4-BE49-F238E27FC236}">
                    <a16:creationId xmlns:a16="http://schemas.microsoft.com/office/drawing/2014/main" id="{D84D831F-9A31-4FB4-A2FB-CB6F7B9F3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3" name="Rectangle 40">
                <a:extLst>
                  <a:ext uri="{FF2B5EF4-FFF2-40B4-BE49-F238E27FC236}">
                    <a16:creationId xmlns:a16="http://schemas.microsoft.com/office/drawing/2014/main" id="{AD194D4B-74F9-4806-A817-F8A8EB1C4C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F68C6D91-BBBA-422D-953B-70C3F4180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5" name="Rectangle 42">
                <a:extLst>
                  <a:ext uri="{FF2B5EF4-FFF2-40B4-BE49-F238E27FC236}">
                    <a16:creationId xmlns:a16="http://schemas.microsoft.com/office/drawing/2014/main" id="{ABB77067-B8A1-46E8-8397-AF74A9CC2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6" name="Rectangle 43">
                <a:extLst>
                  <a:ext uri="{FF2B5EF4-FFF2-40B4-BE49-F238E27FC236}">
                    <a16:creationId xmlns:a16="http://schemas.microsoft.com/office/drawing/2014/main" id="{53A33C8C-202E-4748-911B-2ABB8A2B7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7" name="Rectangle 44">
                <a:extLst>
                  <a:ext uri="{FF2B5EF4-FFF2-40B4-BE49-F238E27FC236}">
                    <a16:creationId xmlns:a16="http://schemas.microsoft.com/office/drawing/2014/main" id="{B56065FA-0F2D-4A99-A5C9-467B270C8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5" name="Group 45">
              <a:extLst>
                <a:ext uri="{FF2B5EF4-FFF2-40B4-BE49-F238E27FC236}">
                  <a16:creationId xmlns:a16="http://schemas.microsoft.com/office/drawing/2014/main" id="{9B3C815E-FE83-41C6-B835-8AC74B75D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62" name="Rectangle 46">
                <a:extLst>
                  <a:ext uri="{FF2B5EF4-FFF2-40B4-BE49-F238E27FC236}">
                    <a16:creationId xmlns:a16="http://schemas.microsoft.com/office/drawing/2014/main" id="{D78DE3B2-A286-49AC-94E6-947C8A718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3" name="Rectangle 47">
                <a:extLst>
                  <a:ext uri="{FF2B5EF4-FFF2-40B4-BE49-F238E27FC236}">
                    <a16:creationId xmlns:a16="http://schemas.microsoft.com/office/drawing/2014/main" id="{C863E75F-81BE-4EF4-BBAF-E2C456047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4" name="Rectangle 48">
                <a:extLst>
                  <a:ext uri="{FF2B5EF4-FFF2-40B4-BE49-F238E27FC236}">
                    <a16:creationId xmlns:a16="http://schemas.microsoft.com/office/drawing/2014/main" id="{FE5439B6-84E5-47CC-88F1-E561124A5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5" name="Rectangle 49">
                <a:extLst>
                  <a:ext uri="{FF2B5EF4-FFF2-40B4-BE49-F238E27FC236}">
                    <a16:creationId xmlns:a16="http://schemas.microsoft.com/office/drawing/2014/main" id="{9068D4FE-9748-4B10-8296-1FAC214E3A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6" name="Rectangle 50">
                <a:extLst>
                  <a:ext uri="{FF2B5EF4-FFF2-40B4-BE49-F238E27FC236}">
                    <a16:creationId xmlns:a16="http://schemas.microsoft.com/office/drawing/2014/main" id="{3CA30A1C-B199-4FD8-865E-15A50716E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7" name="Rectangle 51">
                <a:extLst>
                  <a:ext uri="{FF2B5EF4-FFF2-40B4-BE49-F238E27FC236}">
                    <a16:creationId xmlns:a16="http://schemas.microsoft.com/office/drawing/2014/main" id="{7D0D08B1-8BBF-4C21-9EB7-4C60E6B7B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67BDE928-6639-49AB-94D0-DE992C5C0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9" name="Rectangle 53">
                <a:extLst>
                  <a:ext uri="{FF2B5EF4-FFF2-40B4-BE49-F238E27FC236}">
                    <a16:creationId xmlns:a16="http://schemas.microsoft.com/office/drawing/2014/main" id="{DCF7DA27-D232-4B05-B5F9-DDA70A36A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6" name="Group 54">
              <a:extLst>
                <a:ext uri="{FF2B5EF4-FFF2-40B4-BE49-F238E27FC236}">
                  <a16:creationId xmlns:a16="http://schemas.microsoft.com/office/drawing/2014/main" id="{D6BC131E-42DF-4218-B064-D207AA3322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54" name="Rectangle 55">
                <a:extLst>
                  <a:ext uri="{FF2B5EF4-FFF2-40B4-BE49-F238E27FC236}">
                    <a16:creationId xmlns:a16="http://schemas.microsoft.com/office/drawing/2014/main" id="{C961CFD8-C22B-41C8-9F70-963ED0673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" name="Rectangle 56">
                <a:extLst>
                  <a:ext uri="{FF2B5EF4-FFF2-40B4-BE49-F238E27FC236}">
                    <a16:creationId xmlns:a16="http://schemas.microsoft.com/office/drawing/2014/main" id="{85992D06-AB2C-475D-8828-CBBB8FAB8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6" name="Rectangle 57">
                <a:extLst>
                  <a:ext uri="{FF2B5EF4-FFF2-40B4-BE49-F238E27FC236}">
                    <a16:creationId xmlns:a16="http://schemas.microsoft.com/office/drawing/2014/main" id="{E1151DDE-5EC4-4AF4-B445-79009B20C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7" name="Rectangle 58">
                <a:extLst>
                  <a:ext uri="{FF2B5EF4-FFF2-40B4-BE49-F238E27FC236}">
                    <a16:creationId xmlns:a16="http://schemas.microsoft.com/office/drawing/2014/main" id="{347535D2-4552-4B12-8AF8-C525D91DB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8" name="Rectangle 59">
                <a:extLst>
                  <a:ext uri="{FF2B5EF4-FFF2-40B4-BE49-F238E27FC236}">
                    <a16:creationId xmlns:a16="http://schemas.microsoft.com/office/drawing/2014/main" id="{5731C183-5AF7-42A4-88B3-1CFE03441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9" name="Rectangle 60">
                <a:extLst>
                  <a:ext uri="{FF2B5EF4-FFF2-40B4-BE49-F238E27FC236}">
                    <a16:creationId xmlns:a16="http://schemas.microsoft.com/office/drawing/2014/main" id="{7082763B-5C44-4354-90DD-94FCDCCA9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0" name="Rectangle 61">
                <a:extLst>
                  <a:ext uri="{FF2B5EF4-FFF2-40B4-BE49-F238E27FC236}">
                    <a16:creationId xmlns:a16="http://schemas.microsoft.com/office/drawing/2014/main" id="{EB91BFF2-5646-4030-AA18-129CE267E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1" name="Rectangle 62">
                <a:extLst>
                  <a:ext uri="{FF2B5EF4-FFF2-40B4-BE49-F238E27FC236}">
                    <a16:creationId xmlns:a16="http://schemas.microsoft.com/office/drawing/2014/main" id="{9293F220-DA65-407E-A47C-D69C22869D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7" name="Group 63">
              <a:extLst>
                <a:ext uri="{FF2B5EF4-FFF2-40B4-BE49-F238E27FC236}">
                  <a16:creationId xmlns:a16="http://schemas.microsoft.com/office/drawing/2014/main" id="{AF47697F-5DF7-46B2-9DCC-FBC049D0F8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46" name="Rectangle 64">
                <a:extLst>
                  <a:ext uri="{FF2B5EF4-FFF2-40B4-BE49-F238E27FC236}">
                    <a16:creationId xmlns:a16="http://schemas.microsoft.com/office/drawing/2014/main" id="{3AB109B9-94D9-4209-9746-2311C103B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7" name="Rectangle 65">
                <a:extLst>
                  <a:ext uri="{FF2B5EF4-FFF2-40B4-BE49-F238E27FC236}">
                    <a16:creationId xmlns:a16="http://schemas.microsoft.com/office/drawing/2014/main" id="{73709F72-30BF-4DD5-91B6-B4CC7DFD5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8" name="Rectangle 66">
                <a:extLst>
                  <a:ext uri="{FF2B5EF4-FFF2-40B4-BE49-F238E27FC236}">
                    <a16:creationId xmlns:a16="http://schemas.microsoft.com/office/drawing/2014/main" id="{2A4ED658-5E93-4E9F-A41E-142059289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9" name="Rectangle 67">
                <a:extLst>
                  <a:ext uri="{FF2B5EF4-FFF2-40B4-BE49-F238E27FC236}">
                    <a16:creationId xmlns:a16="http://schemas.microsoft.com/office/drawing/2014/main" id="{66571286-60C2-45ED-A1BE-91000297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0" name="Rectangle 68">
                <a:extLst>
                  <a:ext uri="{FF2B5EF4-FFF2-40B4-BE49-F238E27FC236}">
                    <a16:creationId xmlns:a16="http://schemas.microsoft.com/office/drawing/2014/main" id="{D65DD0BD-937A-4110-832B-5B1A14570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1" name="Rectangle 69">
                <a:extLst>
                  <a:ext uri="{FF2B5EF4-FFF2-40B4-BE49-F238E27FC236}">
                    <a16:creationId xmlns:a16="http://schemas.microsoft.com/office/drawing/2014/main" id="{893093EF-751A-4639-B8B4-09339C1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2" name="Rectangle 70">
                <a:extLst>
                  <a:ext uri="{FF2B5EF4-FFF2-40B4-BE49-F238E27FC236}">
                    <a16:creationId xmlns:a16="http://schemas.microsoft.com/office/drawing/2014/main" id="{3909E42A-C4D1-4E3B-9F32-0B8853567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3" name="Rectangle 71">
                <a:extLst>
                  <a:ext uri="{FF2B5EF4-FFF2-40B4-BE49-F238E27FC236}">
                    <a16:creationId xmlns:a16="http://schemas.microsoft.com/office/drawing/2014/main" id="{DD3D33A8-CE22-4814-9FDF-C90EC350D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8" name="Group 72">
              <a:extLst>
                <a:ext uri="{FF2B5EF4-FFF2-40B4-BE49-F238E27FC236}">
                  <a16:creationId xmlns:a16="http://schemas.microsoft.com/office/drawing/2014/main" id="{669D6064-A71F-4087-BDE2-922820F728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38" name="Rectangle 73">
                <a:extLst>
                  <a:ext uri="{FF2B5EF4-FFF2-40B4-BE49-F238E27FC236}">
                    <a16:creationId xmlns:a16="http://schemas.microsoft.com/office/drawing/2014/main" id="{893A56F6-E055-469E-8ABD-F2A906F10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9" name="Rectangle 74">
                <a:extLst>
                  <a:ext uri="{FF2B5EF4-FFF2-40B4-BE49-F238E27FC236}">
                    <a16:creationId xmlns:a16="http://schemas.microsoft.com/office/drawing/2014/main" id="{3DE149F0-B43E-423D-9109-7B81EB26F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" name="Rectangle 75">
                <a:extLst>
                  <a:ext uri="{FF2B5EF4-FFF2-40B4-BE49-F238E27FC236}">
                    <a16:creationId xmlns:a16="http://schemas.microsoft.com/office/drawing/2014/main" id="{CE256621-01A3-4B18-B7AE-2BCB6BAC3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" name="Rectangle 76">
                <a:extLst>
                  <a:ext uri="{FF2B5EF4-FFF2-40B4-BE49-F238E27FC236}">
                    <a16:creationId xmlns:a16="http://schemas.microsoft.com/office/drawing/2014/main" id="{2A0A1A02-962A-49A0-9A01-1872A67E1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" name="Rectangle 77">
                <a:extLst>
                  <a:ext uri="{FF2B5EF4-FFF2-40B4-BE49-F238E27FC236}">
                    <a16:creationId xmlns:a16="http://schemas.microsoft.com/office/drawing/2014/main" id="{9D8DDE98-C772-42C8-ABCC-4537C3AD35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" name="Rectangle 78">
                <a:extLst>
                  <a:ext uri="{FF2B5EF4-FFF2-40B4-BE49-F238E27FC236}">
                    <a16:creationId xmlns:a16="http://schemas.microsoft.com/office/drawing/2014/main" id="{E929B66D-1F51-410A-A73B-FC97DE1C6D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" name="Rectangle 79">
                <a:extLst>
                  <a:ext uri="{FF2B5EF4-FFF2-40B4-BE49-F238E27FC236}">
                    <a16:creationId xmlns:a16="http://schemas.microsoft.com/office/drawing/2014/main" id="{291817AB-CF8C-4D76-B12B-7F96BACFF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" name="Rectangle 80">
                <a:extLst>
                  <a:ext uri="{FF2B5EF4-FFF2-40B4-BE49-F238E27FC236}">
                    <a16:creationId xmlns:a16="http://schemas.microsoft.com/office/drawing/2014/main" id="{960E50C3-F3CF-4F93-81F6-9BA58A14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9" name="Group 81">
              <a:extLst>
                <a:ext uri="{FF2B5EF4-FFF2-40B4-BE49-F238E27FC236}">
                  <a16:creationId xmlns:a16="http://schemas.microsoft.com/office/drawing/2014/main" id="{D7616C55-4675-4E0E-85C5-400785D5A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295403E2-7E68-447B-ACEE-294A7C896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1" name="Rectangle 83">
                <a:extLst>
                  <a:ext uri="{FF2B5EF4-FFF2-40B4-BE49-F238E27FC236}">
                    <a16:creationId xmlns:a16="http://schemas.microsoft.com/office/drawing/2014/main" id="{E796B2C7-9F75-4AC4-BEA4-7C12F4797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2" name="Rectangle 84">
                <a:extLst>
                  <a:ext uri="{FF2B5EF4-FFF2-40B4-BE49-F238E27FC236}">
                    <a16:creationId xmlns:a16="http://schemas.microsoft.com/office/drawing/2014/main" id="{D10643AA-A19B-4E5A-B7C3-C67FC37A4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3" name="Rectangle 85">
                <a:extLst>
                  <a:ext uri="{FF2B5EF4-FFF2-40B4-BE49-F238E27FC236}">
                    <a16:creationId xmlns:a16="http://schemas.microsoft.com/office/drawing/2014/main" id="{686A82A3-9D06-408A-9435-3C541B1242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4" name="Rectangle 86">
                <a:extLst>
                  <a:ext uri="{FF2B5EF4-FFF2-40B4-BE49-F238E27FC236}">
                    <a16:creationId xmlns:a16="http://schemas.microsoft.com/office/drawing/2014/main" id="{DFD5D99E-3D45-4CE1-B17F-FA2D6512B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5" name="Rectangle 87">
                <a:extLst>
                  <a:ext uri="{FF2B5EF4-FFF2-40B4-BE49-F238E27FC236}">
                    <a16:creationId xmlns:a16="http://schemas.microsoft.com/office/drawing/2014/main" id="{B4AF25F5-EB1B-4735-80F2-E6B89C0A3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6" name="Rectangle 88">
                <a:extLst>
                  <a:ext uri="{FF2B5EF4-FFF2-40B4-BE49-F238E27FC236}">
                    <a16:creationId xmlns:a16="http://schemas.microsoft.com/office/drawing/2014/main" id="{C04919F9-F8CF-46F3-A13F-444E31116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7" name="Rectangle 89">
                <a:extLst>
                  <a:ext uri="{FF2B5EF4-FFF2-40B4-BE49-F238E27FC236}">
                    <a16:creationId xmlns:a16="http://schemas.microsoft.com/office/drawing/2014/main" id="{467B6263-D960-471A-B50A-EF7972EFF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grpSp>
        <p:nvGrpSpPr>
          <p:cNvPr id="94" name="Group 90">
            <a:extLst>
              <a:ext uri="{FF2B5EF4-FFF2-40B4-BE49-F238E27FC236}">
                <a16:creationId xmlns:a16="http://schemas.microsoft.com/office/drawing/2014/main" id="{28255D5F-0541-40AF-9D9E-BED42BB5239D}"/>
              </a:ext>
            </a:extLst>
          </p:cNvPr>
          <p:cNvGrpSpPr>
            <a:grpSpLocks/>
          </p:cNvGrpSpPr>
          <p:nvPr/>
        </p:nvGrpSpPr>
        <p:grpSpPr bwMode="auto">
          <a:xfrm>
            <a:off x="4167117" y="2149625"/>
            <a:ext cx="514350" cy="128587"/>
            <a:chOff x="2557" y="1130"/>
            <a:chExt cx="324" cy="81"/>
          </a:xfrm>
        </p:grpSpPr>
        <p:sp>
          <p:nvSpPr>
            <p:cNvPr id="95" name="Rectangle 91">
              <a:extLst>
                <a:ext uri="{FF2B5EF4-FFF2-40B4-BE49-F238E27FC236}">
                  <a16:creationId xmlns:a16="http://schemas.microsoft.com/office/drawing/2014/main" id="{99F25020-91E0-4C4D-AF13-B957D57D2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" y="1130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96" name="Rectangle 92">
              <a:extLst>
                <a:ext uri="{FF2B5EF4-FFF2-40B4-BE49-F238E27FC236}">
                  <a16:creationId xmlns:a16="http://schemas.microsoft.com/office/drawing/2014/main" id="{0C3953D6-4C39-4C1D-9186-8EF25434D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1130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97" name="Rectangle 93">
              <a:extLst>
                <a:ext uri="{FF2B5EF4-FFF2-40B4-BE49-F238E27FC236}">
                  <a16:creationId xmlns:a16="http://schemas.microsoft.com/office/drawing/2014/main" id="{6E95C2B9-575F-47D3-8724-7AC767A13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" y="1130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98" name="Rectangle 94">
              <a:extLst>
                <a:ext uri="{FF2B5EF4-FFF2-40B4-BE49-F238E27FC236}">
                  <a16:creationId xmlns:a16="http://schemas.microsoft.com/office/drawing/2014/main" id="{9BCD19D2-FCFE-4ABF-9C10-EB1C85DD1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0" y="1130"/>
              <a:ext cx="81" cy="81"/>
            </a:xfrm>
            <a:prstGeom prst="rect">
              <a:avLst/>
            </a:prstGeom>
            <a:solidFill>
              <a:srgbClr val="0099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pic>
        <p:nvPicPr>
          <p:cNvPr id="99" name="Picture 634" descr="j0242087[1]">
            <a:extLst>
              <a:ext uri="{FF2B5EF4-FFF2-40B4-BE49-F238E27FC236}">
                <a16:creationId xmlns:a16="http://schemas.microsoft.com/office/drawing/2014/main" id="{F2C58831-C1CD-461E-A6D9-D59CB7D70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1549329" y="4507062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Oval 627">
            <a:extLst>
              <a:ext uri="{FF2B5EF4-FFF2-40B4-BE49-F238E27FC236}">
                <a16:creationId xmlns:a16="http://schemas.microsoft.com/office/drawing/2014/main" id="{D21FB4F0-39C9-4E9D-BF9A-8E4C1BAB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967" y="4862662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01" name="Line 6">
            <a:extLst>
              <a:ext uri="{FF2B5EF4-FFF2-40B4-BE49-F238E27FC236}">
                <a16:creationId xmlns:a16="http://schemas.microsoft.com/office/drawing/2014/main" id="{210B14CE-2B98-4CA0-927C-3A3966DB3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9269" y="4915047"/>
            <a:ext cx="1601787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" name="Line 5">
            <a:extLst>
              <a:ext uri="{FF2B5EF4-FFF2-40B4-BE49-F238E27FC236}">
                <a16:creationId xmlns:a16="http://schemas.microsoft.com/office/drawing/2014/main" id="{DB4E6969-7FFF-4925-A1AE-4D9935C41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093" y="4927749"/>
            <a:ext cx="1920875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3" name="Rectangle 224">
            <a:extLst>
              <a:ext uri="{FF2B5EF4-FFF2-40B4-BE49-F238E27FC236}">
                <a16:creationId xmlns:a16="http://schemas.microsoft.com/office/drawing/2014/main" id="{C2EC516E-A40F-42B7-91E4-05C3A5002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092" y="4454675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104" name="Group 225">
            <a:extLst>
              <a:ext uri="{FF2B5EF4-FFF2-40B4-BE49-F238E27FC236}">
                <a16:creationId xmlns:a16="http://schemas.microsoft.com/office/drawing/2014/main" id="{AAF2EF2D-C723-417E-BAB2-50063592D0F4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4407050"/>
            <a:ext cx="1028700" cy="1028700"/>
            <a:chOff x="2922" y="2088"/>
            <a:chExt cx="648" cy="648"/>
          </a:xfrm>
        </p:grpSpPr>
        <p:grpSp>
          <p:nvGrpSpPr>
            <p:cNvPr id="105" name="Group 226">
              <a:extLst>
                <a:ext uri="{FF2B5EF4-FFF2-40B4-BE49-F238E27FC236}">
                  <a16:creationId xmlns:a16="http://schemas.microsoft.com/office/drawing/2014/main" id="{68195B96-9FCF-4641-A8B7-74BEC3EFA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169" name="Rectangle 227">
                <a:extLst>
                  <a:ext uri="{FF2B5EF4-FFF2-40B4-BE49-F238E27FC236}">
                    <a16:creationId xmlns:a16="http://schemas.microsoft.com/office/drawing/2014/main" id="{CE0A2D53-C296-490E-BB02-13ECA85C2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0" name="Rectangle 228">
                <a:extLst>
                  <a:ext uri="{FF2B5EF4-FFF2-40B4-BE49-F238E27FC236}">
                    <a16:creationId xmlns:a16="http://schemas.microsoft.com/office/drawing/2014/main" id="{AF4B032C-51DE-4964-905F-C23093B3D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1" name="Rectangle 229">
                <a:extLst>
                  <a:ext uri="{FF2B5EF4-FFF2-40B4-BE49-F238E27FC236}">
                    <a16:creationId xmlns:a16="http://schemas.microsoft.com/office/drawing/2014/main" id="{856D607F-616C-4BB8-9120-8D9837383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2" name="Rectangle 230">
                <a:extLst>
                  <a:ext uri="{FF2B5EF4-FFF2-40B4-BE49-F238E27FC236}">
                    <a16:creationId xmlns:a16="http://schemas.microsoft.com/office/drawing/2014/main" id="{822D4897-1BE2-4D97-9737-63F25028A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3" name="Rectangle 231">
                <a:extLst>
                  <a:ext uri="{FF2B5EF4-FFF2-40B4-BE49-F238E27FC236}">
                    <a16:creationId xmlns:a16="http://schemas.microsoft.com/office/drawing/2014/main" id="{3A6FD783-24E0-49F8-B976-D069DB414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4" name="Rectangle 232">
                <a:extLst>
                  <a:ext uri="{FF2B5EF4-FFF2-40B4-BE49-F238E27FC236}">
                    <a16:creationId xmlns:a16="http://schemas.microsoft.com/office/drawing/2014/main" id="{ACACF03D-EDCF-4171-BE3A-5AB8F5937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5" name="Rectangle 233">
                <a:extLst>
                  <a:ext uri="{FF2B5EF4-FFF2-40B4-BE49-F238E27FC236}">
                    <a16:creationId xmlns:a16="http://schemas.microsoft.com/office/drawing/2014/main" id="{CB53AF2D-8FE9-4F10-B6F9-68949FBCB1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6" name="Rectangle 234">
                <a:extLst>
                  <a:ext uri="{FF2B5EF4-FFF2-40B4-BE49-F238E27FC236}">
                    <a16:creationId xmlns:a16="http://schemas.microsoft.com/office/drawing/2014/main" id="{10AD9728-1297-4738-8E6E-B5D4D24E3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06" name="Group 235">
              <a:extLst>
                <a:ext uri="{FF2B5EF4-FFF2-40B4-BE49-F238E27FC236}">
                  <a16:creationId xmlns:a16="http://schemas.microsoft.com/office/drawing/2014/main" id="{1BC96971-C0AE-4538-9CDA-602F68BF7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161" name="Rectangle 236">
                <a:extLst>
                  <a:ext uri="{FF2B5EF4-FFF2-40B4-BE49-F238E27FC236}">
                    <a16:creationId xmlns:a16="http://schemas.microsoft.com/office/drawing/2014/main" id="{5F904AE4-337E-4DE9-B648-DB326E883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2" name="Rectangle 237">
                <a:extLst>
                  <a:ext uri="{FF2B5EF4-FFF2-40B4-BE49-F238E27FC236}">
                    <a16:creationId xmlns:a16="http://schemas.microsoft.com/office/drawing/2014/main" id="{6D520F4E-8E77-4DFD-AA59-933AA20CA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3" name="Rectangle 238">
                <a:extLst>
                  <a:ext uri="{FF2B5EF4-FFF2-40B4-BE49-F238E27FC236}">
                    <a16:creationId xmlns:a16="http://schemas.microsoft.com/office/drawing/2014/main" id="{47E32487-5FBE-4D7E-95BD-570DA9ADAA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4" name="Rectangle 239">
                <a:extLst>
                  <a:ext uri="{FF2B5EF4-FFF2-40B4-BE49-F238E27FC236}">
                    <a16:creationId xmlns:a16="http://schemas.microsoft.com/office/drawing/2014/main" id="{DC3A916B-D70E-41A9-870B-B7E55B73C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5" name="Rectangle 240">
                <a:extLst>
                  <a:ext uri="{FF2B5EF4-FFF2-40B4-BE49-F238E27FC236}">
                    <a16:creationId xmlns:a16="http://schemas.microsoft.com/office/drawing/2014/main" id="{8955F39C-BA8E-410D-95CD-8AB6840D6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6" name="Rectangle 241">
                <a:extLst>
                  <a:ext uri="{FF2B5EF4-FFF2-40B4-BE49-F238E27FC236}">
                    <a16:creationId xmlns:a16="http://schemas.microsoft.com/office/drawing/2014/main" id="{6C1012B2-FBDB-4107-92C4-EA4A1258D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7" name="Rectangle 242">
                <a:extLst>
                  <a:ext uri="{FF2B5EF4-FFF2-40B4-BE49-F238E27FC236}">
                    <a16:creationId xmlns:a16="http://schemas.microsoft.com/office/drawing/2014/main" id="{F5E41E91-50ED-4503-9892-DC28DAE86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8" name="Rectangle 243">
                <a:extLst>
                  <a:ext uri="{FF2B5EF4-FFF2-40B4-BE49-F238E27FC236}">
                    <a16:creationId xmlns:a16="http://schemas.microsoft.com/office/drawing/2014/main" id="{B10B71BC-EF38-4B96-BBBC-4C36249CD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07" name="Group 244">
              <a:extLst>
                <a:ext uri="{FF2B5EF4-FFF2-40B4-BE49-F238E27FC236}">
                  <a16:creationId xmlns:a16="http://schemas.microsoft.com/office/drawing/2014/main" id="{5B138E26-F067-4143-A6BA-CC8C632B24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153" name="Rectangle 245">
                <a:extLst>
                  <a:ext uri="{FF2B5EF4-FFF2-40B4-BE49-F238E27FC236}">
                    <a16:creationId xmlns:a16="http://schemas.microsoft.com/office/drawing/2014/main" id="{2ED92BC4-FF0D-4D6B-ABCC-5701FC78E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4" name="Rectangle 246">
                <a:extLst>
                  <a:ext uri="{FF2B5EF4-FFF2-40B4-BE49-F238E27FC236}">
                    <a16:creationId xmlns:a16="http://schemas.microsoft.com/office/drawing/2014/main" id="{58AA42C3-75A2-4C3A-85AB-941A828D2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5" name="Rectangle 247">
                <a:extLst>
                  <a:ext uri="{FF2B5EF4-FFF2-40B4-BE49-F238E27FC236}">
                    <a16:creationId xmlns:a16="http://schemas.microsoft.com/office/drawing/2014/main" id="{6CA2C29B-5EF2-4335-AF12-E82A84AD3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6" name="Rectangle 248">
                <a:extLst>
                  <a:ext uri="{FF2B5EF4-FFF2-40B4-BE49-F238E27FC236}">
                    <a16:creationId xmlns:a16="http://schemas.microsoft.com/office/drawing/2014/main" id="{6D7C819C-A1E9-4FE1-8EAC-B5881A9E7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7" name="Rectangle 249">
                <a:extLst>
                  <a:ext uri="{FF2B5EF4-FFF2-40B4-BE49-F238E27FC236}">
                    <a16:creationId xmlns:a16="http://schemas.microsoft.com/office/drawing/2014/main" id="{280F3489-B47B-4A8D-9BE5-C9E7B0AF2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8" name="Rectangle 250">
                <a:extLst>
                  <a:ext uri="{FF2B5EF4-FFF2-40B4-BE49-F238E27FC236}">
                    <a16:creationId xmlns:a16="http://schemas.microsoft.com/office/drawing/2014/main" id="{ABF539D5-B0C3-4A1C-8131-9A32FBE7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9" name="Rectangle 251">
                <a:extLst>
                  <a:ext uri="{FF2B5EF4-FFF2-40B4-BE49-F238E27FC236}">
                    <a16:creationId xmlns:a16="http://schemas.microsoft.com/office/drawing/2014/main" id="{070EF5BF-84CF-4E81-9328-4FA299E6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0" name="Rectangle 252">
                <a:extLst>
                  <a:ext uri="{FF2B5EF4-FFF2-40B4-BE49-F238E27FC236}">
                    <a16:creationId xmlns:a16="http://schemas.microsoft.com/office/drawing/2014/main" id="{D9C2CA78-106F-41B9-BB73-100E87D9C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08" name="Group 253">
              <a:extLst>
                <a:ext uri="{FF2B5EF4-FFF2-40B4-BE49-F238E27FC236}">
                  <a16:creationId xmlns:a16="http://schemas.microsoft.com/office/drawing/2014/main" id="{1DB00721-1CCD-4247-BC03-76D0DF814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145" name="Rectangle 254">
                <a:extLst>
                  <a:ext uri="{FF2B5EF4-FFF2-40B4-BE49-F238E27FC236}">
                    <a16:creationId xmlns:a16="http://schemas.microsoft.com/office/drawing/2014/main" id="{B6A0C694-CEE9-43D2-8FF7-9CD74E97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6" name="Rectangle 255">
                <a:extLst>
                  <a:ext uri="{FF2B5EF4-FFF2-40B4-BE49-F238E27FC236}">
                    <a16:creationId xmlns:a16="http://schemas.microsoft.com/office/drawing/2014/main" id="{77EE034E-D909-4D09-9031-66866C292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7" name="Rectangle 256">
                <a:extLst>
                  <a:ext uri="{FF2B5EF4-FFF2-40B4-BE49-F238E27FC236}">
                    <a16:creationId xmlns:a16="http://schemas.microsoft.com/office/drawing/2014/main" id="{E5619E65-E3D3-4BB9-A62F-A2747A30E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8" name="Rectangle 257">
                <a:extLst>
                  <a:ext uri="{FF2B5EF4-FFF2-40B4-BE49-F238E27FC236}">
                    <a16:creationId xmlns:a16="http://schemas.microsoft.com/office/drawing/2014/main" id="{754046EB-3D61-442B-BBE5-1618455EDA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9" name="Rectangle 258">
                <a:extLst>
                  <a:ext uri="{FF2B5EF4-FFF2-40B4-BE49-F238E27FC236}">
                    <a16:creationId xmlns:a16="http://schemas.microsoft.com/office/drawing/2014/main" id="{2298ABD4-B701-4C71-B3AA-D3A251B3D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0" name="Rectangle 259">
                <a:extLst>
                  <a:ext uri="{FF2B5EF4-FFF2-40B4-BE49-F238E27FC236}">
                    <a16:creationId xmlns:a16="http://schemas.microsoft.com/office/drawing/2014/main" id="{B2E3B38E-87FA-4C94-A8E1-501DF1CE5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1" name="Rectangle 260">
                <a:extLst>
                  <a:ext uri="{FF2B5EF4-FFF2-40B4-BE49-F238E27FC236}">
                    <a16:creationId xmlns:a16="http://schemas.microsoft.com/office/drawing/2014/main" id="{2F7F6ED9-2991-4E2E-A403-1D62F5FDD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2" name="Rectangle 261">
                <a:extLst>
                  <a:ext uri="{FF2B5EF4-FFF2-40B4-BE49-F238E27FC236}">
                    <a16:creationId xmlns:a16="http://schemas.microsoft.com/office/drawing/2014/main" id="{ED02C2AE-1FC8-4BFD-B02F-55B83E114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09" name="Group 262">
              <a:extLst>
                <a:ext uri="{FF2B5EF4-FFF2-40B4-BE49-F238E27FC236}">
                  <a16:creationId xmlns:a16="http://schemas.microsoft.com/office/drawing/2014/main" id="{13D63AAE-E0E4-4A98-9F35-28D01C4608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137" name="Rectangle 263">
                <a:extLst>
                  <a:ext uri="{FF2B5EF4-FFF2-40B4-BE49-F238E27FC236}">
                    <a16:creationId xmlns:a16="http://schemas.microsoft.com/office/drawing/2014/main" id="{DA510EF9-26BD-4729-B33A-D56542E72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8" name="Rectangle 264">
                <a:extLst>
                  <a:ext uri="{FF2B5EF4-FFF2-40B4-BE49-F238E27FC236}">
                    <a16:creationId xmlns:a16="http://schemas.microsoft.com/office/drawing/2014/main" id="{A3447AE9-1436-429B-AA7A-1ADA5D4A3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9" name="Rectangle 265">
                <a:extLst>
                  <a:ext uri="{FF2B5EF4-FFF2-40B4-BE49-F238E27FC236}">
                    <a16:creationId xmlns:a16="http://schemas.microsoft.com/office/drawing/2014/main" id="{4D6CB375-B0D5-42F7-A732-9EBA94893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0" name="Rectangle 266">
                <a:extLst>
                  <a:ext uri="{FF2B5EF4-FFF2-40B4-BE49-F238E27FC236}">
                    <a16:creationId xmlns:a16="http://schemas.microsoft.com/office/drawing/2014/main" id="{BE54E33C-FF8D-4A29-8761-D966D6DA9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1" name="Rectangle 267">
                <a:extLst>
                  <a:ext uri="{FF2B5EF4-FFF2-40B4-BE49-F238E27FC236}">
                    <a16:creationId xmlns:a16="http://schemas.microsoft.com/office/drawing/2014/main" id="{EE0030DA-CC5B-4CF4-A6D9-72CE6A95E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2" name="Rectangle 268">
                <a:extLst>
                  <a:ext uri="{FF2B5EF4-FFF2-40B4-BE49-F238E27FC236}">
                    <a16:creationId xmlns:a16="http://schemas.microsoft.com/office/drawing/2014/main" id="{F058499C-76DC-4A6D-99E8-ACD69E4AF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3" name="Rectangle 269">
                <a:extLst>
                  <a:ext uri="{FF2B5EF4-FFF2-40B4-BE49-F238E27FC236}">
                    <a16:creationId xmlns:a16="http://schemas.microsoft.com/office/drawing/2014/main" id="{00C4CC29-ED12-4375-882A-D5557DE20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4" name="Rectangle 270">
                <a:extLst>
                  <a:ext uri="{FF2B5EF4-FFF2-40B4-BE49-F238E27FC236}">
                    <a16:creationId xmlns:a16="http://schemas.microsoft.com/office/drawing/2014/main" id="{58A4D2C1-56B4-41E7-A731-B09CDCFD5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0" name="Group 271">
              <a:extLst>
                <a:ext uri="{FF2B5EF4-FFF2-40B4-BE49-F238E27FC236}">
                  <a16:creationId xmlns:a16="http://schemas.microsoft.com/office/drawing/2014/main" id="{890E410A-1FA3-4F42-ADD2-E19D6879C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129" name="Rectangle 272">
                <a:extLst>
                  <a:ext uri="{FF2B5EF4-FFF2-40B4-BE49-F238E27FC236}">
                    <a16:creationId xmlns:a16="http://schemas.microsoft.com/office/drawing/2014/main" id="{53391067-1AC1-49D7-A602-D340000F4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0" name="Rectangle 273">
                <a:extLst>
                  <a:ext uri="{FF2B5EF4-FFF2-40B4-BE49-F238E27FC236}">
                    <a16:creationId xmlns:a16="http://schemas.microsoft.com/office/drawing/2014/main" id="{7CF1273C-EF60-4CA0-823B-B2E1A64BB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1" name="Rectangle 274">
                <a:extLst>
                  <a:ext uri="{FF2B5EF4-FFF2-40B4-BE49-F238E27FC236}">
                    <a16:creationId xmlns:a16="http://schemas.microsoft.com/office/drawing/2014/main" id="{F4CC1A0D-EA27-42A7-A0F9-D381937A2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2" name="Rectangle 275">
                <a:extLst>
                  <a:ext uri="{FF2B5EF4-FFF2-40B4-BE49-F238E27FC236}">
                    <a16:creationId xmlns:a16="http://schemas.microsoft.com/office/drawing/2014/main" id="{D42463F4-40C5-40FB-BDB5-0391A6F04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3" name="Rectangle 276">
                <a:extLst>
                  <a:ext uri="{FF2B5EF4-FFF2-40B4-BE49-F238E27FC236}">
                    <a16:creationId xmlns:a16="http://schemas.microsoft.com/office/drawing/2014/main" id="{09A5AB63-B5F7-4A91-BD1D-1E8C55802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4" name="Rectangle 277">
                <a:extLst>
                  <a:ext uri="{FF2B5EF4-FFF2-40B4-BE49-F238E27FC236}">
                    <a16:creationId xmlns:a16="http://schemas.microsoft.com/office/drawing/2014/main" id="{07AE4639-DA97-4981-BA7F-91CB8AEEC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5" name="Rectangle 278">
                <a:extLst>
                  <a:ext uri="{FF2B5EF4-FFF2-40B4-BE49-F238E27FC236}">
                    <a16:creationId xmlns:a16="http://schemas.microsoft.com/office/drawing/2014/main" id="{08B783D6-735B-4DDF-8DE8-6F9776CE8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6" name="Rectangle 279">
                <a:extLst>
                  <a:ext uri="{FF2B5EF4-FFF2-40B4-BE49-F238E27FC236}">
                    <a16:creationId xmlns:a16="http://schemas.microsoft.com/office/drawing/2014/main" id="{5B5A740B-39CD-48D6-8F62-EF13EE0C0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1" name="Group 280">
              <a:extLst>
                <a:ext uri="{FF2B5EF4-FFF2-40B4-BE49-F238E27FC236}">
                  <a16:creationId xmlns:a16="http://schemas.microsoft.com/office/drawing/2014/main" id="{E0153EBB-BA64-43DF-8526-00595EDF55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121" name="Rectangle 281">
                <a:extLst>
                  <a:ext uri="{FF2B5EF4-FFF2-40B4-BE49-F238E27FC236}">
                    <a16:creationId xmlns:a16="http://schemas.microsoft.com/office/drawing/2014/main" id="{20C8BDC2-F06F-44AA-B179-25C4F2100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2" name="Rectangle 282">
                <a:extLst>
                  <a:ext uri="{FF2B5EF4-FFF2-40B4-BE49-F238E27FC236}">
                    <a16:creationId xmlns:a16="http://schemas.microsoft.com/office/drawing/2014/main" id="{14212C90-3B7B-49D0-BCA9-97EA265B7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3" name="Rectangle 283">
                <a:extLst>
                  <a:ext uri="{FF2B5EF4-FFF2-40B4-BE49-F238E27FC236}">
                    <a16:creationId xmlns:a16="http://schemas.microsoft.com/office/drawing/2014/main" id="{4581DF38-1EE1-43C0-BF86-B81B0FA18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4" name="Rectangle 284">
                <a:extLst>
                  <a:ext uri="{FF2B5EF4-FFF2-40B4-BE49-F238E27FC236}">
                    <a16:creationId xmlns:a16="http://schemas.microsoft.com/office/drawing/2014/main" id="{58F676EA-D3A8-4EE6-9781-0725BA2BB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5" name="Rectangle 285">
                <a:extLst>
                  <a:ext uri="{FF2B5EF4-FFF2-40B4-BE49-F238E27FC236}">
                    <a16:creationId xmlns:a16="http://schemas.microsoft.com/office/drawing/2014/main" id="{7C0B16F2-D575-446E-A810-E65B4253B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6" name="Rectangle 286">
                <a:extLst>
                  <a:ext uri="{FF2B5EF4-FFF2-40B4-BE49-F238E27FC236}">
                    <a16:creationId xmlns:a16="http://schemas.microsoft.com/office/drawing/2014/main" id="{D0AB61F6-9419-49E1-B5A9-7D782262E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7" name="Rectangle 287">
                <a:extLst>
                  <a:ext uri="{FF2B5EF4-FFF2-40B4-BE49-F238E27FC236}">
                    <a16:creationId xmlns:a16="http://schemas.microsoft.com/office/drawing/2014/main" id="{7237ACE6-7B7A-47A8-B2DF-F4BB9BCD1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8" name="Rectangle 288">
                <a:extLst>
                  <a:ext uri="{FF2B5EF4-FFF2-40B4-BE49-F238E27FC236}">
                    <a16:creationId xmlns:a16="http://schemas.microsoft.com/office/drawing/2014/main" id="{6619071B-28CF-4929-BE22-4F56E4235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2" name="Group 289">
              <a:extLst>
                <a:ext uri="{FF2B5EF4-FFF2-40B4-BE49-F238E27FC236}">
                  <a16:creationId xmlns:a16="http://schemas.microsoft.com/office/drawing/2014/main" id="{4ADEF62D-BFAE-4076-BC7E-8D319D93A5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113" name="Rectangle 290">
                <a:extLst>
                  <a:ext uri="{FF2B5EF4-FFF2-40B4-BE49-F238E27FC236}">
                    <a16:creationId xmlns:a16="http://schemas.microsoft.com/office/drawing/2014/main" id="{49104E58-DF97-4B02-AA82-632946611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4" name="Rectangle 291">
                <a:extLst>
                  <a:ext uri="{FF2B5EF4-FFF2-40B4-BE49-F238E27FC236}">
                    <a16:creationId xmlns:a16="http://schemas.microsoft.com/office/drawing/2014/main" id="{B740E7A8-95B6-49F6-9FAE-546827412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5" name="Rectangle 292">
                <a:extLst>
                  <a:ext uri="{FF2B5EF4-FFF2-40B4-BE49-F238E27FC236}">
                    <a16:creationId xmlns:a16="http://schemas.microsoft.com/office/drawing/2014/main" id="{0FED8054-B480-4F75-892A-336FE0708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6" name="Rectangle 293">
                <a:extLst>
                  <a:ext uri="{FF2B5EF4-FFF2-40B4-BE49-F238E27FC236}">
                    <a16:creationId xmlns:a16="http://schemas.microsoft.com/office/drawing/2014/main" id="{012E8703-7A5D-448D-9E3B-F077900B3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7" name="Rectangle 294">
                <a:extLst>
                  <a:ext uri="{FF2B5EF4-FFF2-40B4-BE49-F238E27FC236}">
                    <a16:creationId xmlns:a16="http://schemas.microsoft.com/office/drawing/2014/main" id="{A9F0F2A0-6E6C-4CF9-B389-70A916F00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8" name="Rectangle 295">
                <a:extLst>
                  <a:ext uri="{FF2B5EF4-FFF2-40B4-BE49-F238E27FC236}">
                    <a16:creationId xmlns:a16="http://schemas.microsoft.com/office/drawing/2014/main" id="{124C5F80-697C-4648-9963-F332A040F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9" name="Rectangle 296">
                <a:extLst>
                  <a:ext uri="{FF2B5EF4-FFF2-40B4-BE49-F238E27FC236}">
                    <a16:creationId xmlns:a16="http://schemas.microsoft.com/office/drawing/2014/main" id="{3D405062-BA08-4D95-A3CE-AC6C77C30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0" name="Rectangle 297">
                <a:extLst>
                  <a:ext uri="{FF2B5EF4-FFF2-40B4-BE49-F238E27FC236}">
                    <a16:creationId xmlns:a16="http://schemas.microsoft.com/office/drawing/2014/main" id="{6A316BA7-2F37-4F46-A51D-7A04C7DC3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grpSp>
        <p:nvGrpSpPr>
          <p:cNvPr id="177" name="Group 298">
            <a:extLst>
              <a:ext uri="{FF2B5EF4-FFF2-40B4-BE49-F238E27FC236}">
                <a16:creationId xmlns:a16="http://schemas.microsoft.com/office/drawing/2014/main" id="{FB405681-ECA1-44E0-978A-485B682D157F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4407050"/>
            <a:ext cx="1028700" cy="128587"/>
            <a:chOff x="2922" y="2088"/>
            <a:chExt cx="648" cy="81"/>
          </a:xfrm>
        </p:grpSpPr>
        <p:sp>
          <p:nvSpPr>
            <p:cNvPr id="178" name="Rectangle 299">
              <a:extLst>
                <a:ext uri="{FF2B5EF4-FFF2-40B4-BE49-F238E27FC236}">
                  <a16:creationId xmlns:a16="http://schemas.microsoft.com/office/drawing/2014/main" id="{AE12B394-0FE6-4A5E-AC55-6B27A776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79" name="Rectangle 300">
              <a:extLst>
                <a:ext uri="{FF2B5EF4-FFF2-40B4-BE49-F238E27FC236}">
                  <a16:creationId xmlns:a16="http://schemas.microsoft.com/office/drawing/2014/main" id="{091567AD-5C03-4A9B-B8A7-DB7798C99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0" name="Rectangle 301">
              <a:extLst>
                <a:ext uri="{FF2B5EF4-FFF2-40B4-BE49-F238E27FC236}">
                  <a16:creationId xmlns:a16="http://schemas.microsoft.com/office/drawing/2014/main" id="{FE1A41FC-9A49-4D62-80CD-C9A19BF5E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1" name="Rectangle 302">
              <a:extLst>
                <a:ext uri="{FF2B5EF4-FFF2-40B4-BE49-F238E27FC236}">
                  <a16:creationId xmlns:a16="http://schemas.microsoft.com/office/drawing/2014/main" id="{8BCBD980-C5CE-4F54-9231-261783D16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2" name="Rectangle 303">
              <a:extLst>
                <a:ext uri="{FF2B5EF4-FFF2-40B4-BE49-F238E27FC236}">
                  <a16:creationId xmlns:a16="http://schemas.microsoft.com/office/drawing/2014/main" id="{A24BCA7F-FA53-433B-B2BC-33D660EF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3" name="Rectangle 304">
              <a:extLst>
                <a:ext uri="{FF2B5EF4-FFF2-40B4-BE49-F238E27FC236}">
                  <a16:creationId xmlns:a16="http://schemas.microsoft.com/office/drawing/2014/main" id="{ABB687F3-8B56-46EE-AF4A-7054BBEED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4" name="Rectangle 305">
              <a:extLst>
                <a:ext uri="{FF2B5EF4-FFF2-40B4-BE49-F238E27FC236}">
                  <a16:creationId xmlns:a16="http://schemas.microsoft.com/office/drawing/2014/main" id="{D1C719A8-A9FC-482C-921E-BA911283B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5" name="Rectangle 306">
              <a:extLst>
                <a:ext uri="{FF2B5EF4-FFF2-40B4-BE49-F238E27FC236}">
                  <a16:creationId xmlns:a16="http://schemas.microsoft.com/office/drawing/2014/main" id="{FCDACF33-2E4D-4FD1-8837-98A0FAA4C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186" name="Group 307">
            <a:extLst>
              <a:ext uri="{FF2B5EF4-FFF2-40B4-BE49-F238E27FC236}">
                <a16:creationId xmlns:a16="http://schemas.microsoft.com/office/drawing/2014/main" id="{D2FFEA47-FDF3-4038-9A86-0D086E6B5FA5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4535637"/>
            <a:ext cx="1028700" cy="128588"/>
            <a:chOff x="2922" y="2088"/>
            <a:chExt cx="648" cy="81"/>
          </a:xfrm>
        </p:grpSpPr>
        <p:sp>
          <p:nvSpPr>
            <p:cNvPr id="187" name="Rectangle 308">
              <a:extLst>
                <a:ext uri="{FF2B5EF4-FFF2-40B4-BE49-F238E27FC236}">
                  <a16:creationId xmlns:a16="http://schemas.microsoft.com/office/drawing/2014/main" id="{88D20904-7CB7-4DF6-9A0F-3C45B3AB1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8" name="Rectangle 309">
              <a:extLst>
                <a:ext uri="{FF2B5EF4-FFF2-40B4-BE49-F238E27FC236}">
                  <a16:creationId xmlns:a16="http://schemas.microsoft.com/office/drawing/2014/main" id="{8CE5C6E8-A44E-41FB-80FD-556669384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9" name="Rectangle 310">
              <a:extLst>
                <a:ext uri="{FF2B5EF4-FFF2-40B4-BE49-F238E27FC236}">
                  <a16:creationId xmlns:a16="http://schemas.microsoft.com/office/drawing/2014/main" id="{C906CC6D-0CA7-419F-8F13-B1F79C7C2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0" name="Rectangle 311">
              <a:extLst>
                <a:ext uri="{FF2B5EF4-FFF2-40B4-BE49-F238E27FC236}">
                  <a16:creationId xmlns:a16="http://schemas.microsoft.com/office/drawing/2014/main" id="{2403B11B-EF25-4723-9830-FD270A9E0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1" name="Rectangle 312">
              <a:extLst>
                <a:ext uri="{FF2B5EF4-FFF2-40B4-BE49-F238E27FC236}">
                  <a16:creationId xmlns:a16="http://schemas.microsoft.com/office/drawing/2014/main" id="{0CBC63E3-936F-44FF-89D9-537D8786D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2" name="Rectangle 313">
              <a:extLst>
                <a:ext uri="{FF2B5EF4-FFF2-40B4-BE49-F238E27FC236}">
                  <a16:creationId xmlns:a16="http://schemas.microsoft.com/office/drawing/2014/main" id="{880B71B0-B906-4F70-91B2-392BFB863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3" name="Rectangle 314">
              <a:extLst>
                <a:ext uri="{FF2B5EF4-FFF2-40B4-BE49-F238E27FC236}">
                  <a16:creationId xmlns:a16="http://schemas.microsoft.com/office/drawing/2014/main" id="{A82E3DC8-DD82-4745-AED4-65B3722CB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4" name="Rectangle 315">
              <a:extLst>
                <a:ext uri="{FF2B5EF4-FFF2-40B4-BE49-F238E27FC236}">
                  <a16:creationId xmlns:a16="http://schemas.microsoft.com/office/drawing/2014/main" id="{D8020E56-B3E7-43A9-A50D-5B54D9A5A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195" name="Group 316">
            <a:extLst>
              <a:ext uri="{FF2B5EF4-FFF2-40B4-BE49-F238E27FC236}">
                <a16:creationId xmlns:a16="http://schemas.microsoft.com/office/drawing/2014/main" id="{487F1993-478D-4416-B815-3036C2EC9439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4664225"/>
            <a:ext cx="1028700" cy="128587"/>
            <a:chOff x="2922" y="2088"/>
            <a:chExt cx="648" cy="81"/>
          </a:xfrm>
        </p:grpSpPr>
        <p:sp>
          <p:nvSpPr>
            <p:cNvPr id="196" name="Rectangle 317">
              <a:extLst>
                <a:ext uri="{FF2B5EF4-FFF2-40B4-BE49-F238E27FC236}">
                  <a16:creationId xmlns:a16="http://schemas.microsoft.com/office/drawing/2014/main" id="{02F642DF-ED31-4474-965E-D9FE6A872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7" name="Rectangle 318">
              <a:extLst>
                <a:ext uri="{FF2B5EF4-FFF2-40B4-BE49-F238E27FC236}">
                  <a16:creationId xmlns:a16="http://schemas.microsoft.com/office/drawing/2014/main" id="{3F8369B7-DECB-4DEE-A824-13C7944DA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8" name="Rectangle 319">
              <a:extLst>
                <a:ext uri="{FF2B5EF4-FFF2-40B4-BE49-F238E27FC236}">
                  <a16:creationId xmlns:a16="http://schemas.microsoft.com/office/drawing/2014/main" id="{BC721163-D80D-4434-A83C-DEEEC9068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99" name="Rectangle 320">
              <a:extLst>
                <a:ext uri="{FF2B5EF4-FFF2-40B4-BE49-F238E27FC236}">
                  <a16:creationId xmlns:a16="http://schemas.microsoft.com/office/drawing/2014/main" id="{E415D3E9-3E4F-4049-B69A-84119D4BA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0" name="Rectangle 321">
              <a:extLst>
                <a:ext uri="{FF2B5EF4-FFF2-40B4-BE49-F238E27FC236}">
                  <a16:creationId xmlns:a16="http://schemas.microsoft.com/office/drawing/2014/main" id="{0A1A91B5-9590-4485-B56E-52A576D3B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1" name="Rectangle 322">
              <a:extLst>
                <a:ext uri="{FF2B5EF4-FFF2-40B4-BE49-F238E27FC236}">
                  <a16:creationId xmlns:a16="http://schemas.microsoft.com/office/drawing/2014/main" id="{16399911-99B9-4B6A-B070-91F4FE542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2" name="Rectangle 323">
              <a:extLst>
                <a:ext uri="{FF2B5EF4-FFF2-40B4-BE49-F238E27FC236}">
                  <a16:creationId xmlns:a16="http://schemas.microsoft.com/office/drawing/2014/main" id="{DB1DA3A3-A0B9-42EC-A820-0073611C9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3" name="Rectangle 324">
              <a:extLst>
                <a:ext uri="{FF2B5EF4-FFF2-40B4-BE49-F238E27FC236}">
                  <a16:creationId xmlns:a16="http://schemas.microsoft.com/office/drawing/2014/main" id="{3AB02B75-B4A1-4445-8D56-C3435167F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204" name="Group 325">
            <a:extLst>
              <a:ext uri="{FF2B5EF4-FFF2-40B4-BE49-F238E27FC236}">
                <a16:creationId xmlns:a16="http://schemas.microsoft.com/office/drawing/2014/main" id="{241541D2-0A5C-4E2A-BF8A-DD54D54D8DA6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4792812"/>
            <a:ext cx="1028700" cy="128588"/>
            <a:chOff x="2922" y="2088"/>
            <a:chExt cx="648" cy="81"/>
          </a:xfrm>
        </p:grpSpPr>
        <p:sp>
          <p:nvSpPr>
            <p:cNvPr id="205" name="Rectangle 326">
              <a:extLst>
                <a:ext uri="{FF2B5EF4-FFF2-40B4-BE49-F238E27FC236}">
                  <a16:creationId xmlns:a16="http://schemas.microsoft.com/office/drawing/2014/main" id="{6AE0AADA-2FB7-4862-85C4-8F503C12A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6" name="Rectangle 327">
              <a:extLst>
                <a:ext uri="{FF2B5EF4-FFF2-40B4-BE49-F238E27FC236}">
                  <a16:creationId xmlns:a16="http://schemas.microsoft.com/office/drawing/2014/main" id="{B7AC2089-7DB5-42E7-B253-E74D714FB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7" name="Rectangle 328">
              <a:extLst>
                <a:ext uri="{FF2B5EF4-FFF2-40B4-BE49-F238E27FC236}">
                  <a16:creationId xmlns:a16="http://schemas.microsoft.com/office/drawing/2014/main" id="{6986F299-441A-438C-9F40-AE607B784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8" name="Rectangle 329">
              <a:extLst>
                <a:ext uri="{FF2B5EF4-FFF2-40B4-BE49-F238E27FC236}">
                  <a16:creationId xmlns:a16="http://schemas.microsoft.com/office/drawing/2014/main" id="{FC611091-3A06-4CCC-B50C-F79914F69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09" name="Rectangle 330">
              <a:extLst>
                <a:ext uri="{FF2B5EF4-FFF2-40B4-BE49-F238E27FC236}">
                  <a16:creationId xmlns:a16="http://schemas.microsoft.com/office/drawing/2014/main" id="{F22DD5CC-34DE-4C36-BC5E-09A6AC608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0" name="Rectangle 331">
              <a:extLst>
                <a:ext uri="{FF2B5EF4-FFF2-40B4-BE49-F238E27FC236}">
                  <a16:creationId xmlns:a16="http://schemas.microsoft.com/office/drawing/2014/main" id="{3B733C20-9DDA-4043-BE31-714EEA6AF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1" name="Rectangle 332">
              <a:extLst>
                <a:ext uri="{FF2B5EF4-FFF2-40B4-BE49-F238E27FC236}">
                  <a16:creationId xmlns:a16="http://schemas.microsoft.com/office/drawing/2014/main" id="{6CA478C5-78A1-4917-B7D5-9F2A637A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2" name="Rectangle 333">
              <a:extLst>
                <a:ext uri="{FF2B5EF4-FFF2-40B4-BE49-F238E27FC236}">
                  <a16:creationId xmlns:a16="http://schemas.microsoft.com/office/drawing/2014/main" id="{760C0345-4A34-40B6-9079-2D8BD12A3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213" name="Group 334">
            <a:extLst>
              <a:ext uri="{FF2B5EF4-FFF2-40B4-BE49-F238E27FC236}">
                <a16:creationId xmlns:a16="http://schemas.microsoft.com/office/drawing/2014/main" id="{157169D3-6427-42C3-9774-5C14ED88A58F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4921400"/>
            <a:ext cx="1028700" cy="128587"/>
            <a:chOff x="2922" y="2088"/>
            <a:chExt cx="648" cy="81"/>
          </a:xfrm>
        </p:grpSpPr>
        <p:sp>
          <p:nvSpPr>
            <p:cNvPr id="214" name="Rectangle 335">
              <a:extLst>
                <a:ext uri="{FF2B5EF4-FFF2-40B4-BE49-F238E27FC236}">
                  <a16:creationId xmlns:a16="http://schemas.microsoft.com/office/drawing/2014/main" id="{0BCCF710-EE3F-440A-9EA4-EE22BD1F5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5" name="Rectangle 336">
              <a:extLst>
                <a:ext uri="{FF2B5EF4-FFF2-40B4-BE49-F238E27FC236}">
                  <a16:creationId xmlns:a16="http://schemas.microsoft.com/office/drawing/2014/main" id="{2AE31D0B-013A-409B-B613-40C07265C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6" name="Rectangle 337">
              <a:extLst>
                <a:ext uri="{FF2B5EF4-FFF2-40B4-BE49-F238E27FC236}">
                  <a16:creationId xmlns:a16="http://schemas.microsoft.com/office/drawing/2014/main" id="{968AE161-993F-407C-ADAA-BE1DBEC0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7" name="Rectangle 338">
              <a:extLst>
                <a:ext uri="{FF2B5EF4-FFF2-40B4-BE49-F238E27FC236}">
                  <a16:creationId xmlns:a16="http://schemas.microsoft.com/office/drawing/2014/main" id="{29BD56C6-0F5A-4B81-A5C1-89768764D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8" name="Rectangle 339">
              <a:extLst>
                <a:ext uri="{FF2B5EF4-FFF2-40B4-BE49-F238E27FC236}">
                  <a16:creationId xmlns:a16="http://schemas.microsoft.com/office/drawing/2014/main" id="{54417030-1130-4464-A298-ECBBCF111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19" name="Rectangle 340">
              <a:extLst>
                <a:ext uri="{FF2B5EF4-FFF2-40B4-BE49-F238E27FC236}">
                  <a16:creationId xmlns:a16="http://schemas.microsoft.com/office/drawing/2014/main" id="{CB323ACF-6C63-43BB-BC3A-691159B70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0" name="Rectangle 341">
              <a:extLst>
                <a:ext uri="{FF2B5EF4-FFF2-40B4-BE49-F238E27FC236}">
                  <a16:creationId xmlns:a16="http://schemas.microsoft.com/office/drawing/2014/main" id="{E5EA88C1-82E0-4865-A650-4BAF5C58F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1" name="Rectangle 342">
              <a:extLst>
                <a:ext uri="{FF2B5EF4-FFF2-40B4-BE49-F238E27FC236}">
                  <a16:creationId xmlns:a16="http://schemas.microsoft.com/office/drawing/2014/main" id="{BAEC6DFF-99AE-46E7-8B98-C81A28EF5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222" name="Group 343">
            <a:extLst>
              <a:ext uri="{FF2B5EF4-FFF2-40B4-BE49-F238E27FC236}">
                <a16:creationId xmlns:a16="http://schemas.microsoft.com/office/drawing/2014/main" id="{344A77D4-7DCF-40BA-8939-2F4CFE00BFE5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5049987"/>
            <a:ext cx="1028700" cy="128588"/>
            <a:chOff x="2922" y="2088"/>
            <a:chExt cx="648" cy="81"/>
          </a:xfrm>
        </p:grpSpPr>
        <p:sp>
          <p:nvSpPr>
            <p:cNvPr id="223" name="Rectangle 344">
              <a:extLst>
                <a:ext uri="{FF2B5EF4-FFF2-40B4-BE49-F238E27FC236}">
                  <a16:creationId xmlns:a16="http://schemas.microsoft.com/office/drawing/2014/main" id="{97F67F97-A0FA-4B62-A576-C0F82BA44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4" name="Rectangle 345">
              <a:extLst>
                <a:ext uri="{FF2B5EF4-FFF2-40B4-BE49-F238E27FC236}">
                  <a16:creationId xmlns:a16="http://schemas.microsoft.com/office/drawing/2014/main" id="{8F74E403-1ACE-461B-AB15-A6809D691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5" name="Rectangle 346">
              <a:extLst>
                <a:ext uri="{FF2B5EF4-FFF2-40B4-BE49-F238E27FC236}">
                  <a16:creationId xmlns:a16="http://schemas.microsoft.com/office/drawing/2014/main" id="{878748CD-2AAC-4249-B5A7-0789AA1FD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6" name="Rectangle 347">
              <a:extLst>
                <a:ext uri="{FF2B5EF4-FFF2-40B4-BE49-F238E27FC236}">
                  <a16:creationId xmlns:a16="http://schemas.microsoft.com/office/drawing/2014/main" id="{B789E577-43E8-4265-AB8C-21D57F767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7" name="Rectangle 348">
              <a:extLst>
                <a:ext uri="{FF2B5EF4-FFF2-40B4-BE49-F238E27FC236}">
                  <a16:creationId xmlns:a16="http://schemas.microsoft.com/office/drawing/2014/main" id="{3AD39F50-3FAC-4476-AA10-FCD01EB9E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8" name="Rectangle 349">
              <a:extLst>
                <a:ext uri="{FF2B5EF4-FFF2-40B4-BE49-F238E27FC236}">
                  <a16:creationId xmlns:a16="http://schemas.microsoft.com/office/drawing/2014/main" id="{3F29252E-89EC-4F21-B627-868F03D87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29" name="Rectangle 350">
              <a:extLst>
                <a:ext uri="{FF2B5EF4-FFF2-40B4-BE49-F238E27FC236}">
                  <a16:creationId xmlns:a16="http://schemas.microsoft.com/office/drawing/2014/main" id="{5880C638-44FA-462B-9DBC-AB0468C49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0" name="Rectangle 351">
              <a:extLst>
                <a:ext uri="{FF2B5EF4-FFF2-40B4-BE49-F238E27FC236}">
                  <a16:creationId xmlns:a16="http://schemas.microsoft.com/office/drawing/2014/main" id="{489C323C-E537-417E-9E13-BEFC341B4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231" name="Group 352">
            <a:extLst>
              <a:ext uri="{FF2B5EF4-FFF2-40B4-BE49-F238E27FC236}">
                <a16:creationId xmlns:a16="http://schemas.microsoft.com/office/drawing/2014/main" id="{224F394B-DBDB-494A-9ADC-2B4FDCF30D99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5178575"/>
            <a:ext cx="1028700" cy="128587"/>
            <a:chOff x="2922" y="2088"/>
            <a:chExt cx="648" cy="81"/>
          </a:xfrm>
        </p:grpSpPr>
        <p:sp>
          <p:nvSpPr>
            <p:cNvPr id="232" name="Rectangle 353">
              <a:extLst>
                <a:ext uri="{FF2B5EF4-FFF2-40B4-BE49-F238E27FC236}">
                  <a16:creationId xmlns:a16="http://schemas.microsoft.com/office/drawing/2014/main" id="{66A5B955-40D7-4108-A96D-14583E54F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3" name="Rectangle 354">
              <a:extLst>
                <a:ext uri="{FF2B5EF4-FFF2-40B4-BE49-F238E27FC236}">
                  <a16:creationId xmlns:a16="http://schemas.microsoft.com/office/drawing/2014/main" id="{00F32191-3826-42D3-BC9F-61BC614AC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4" name="Rectangle 355">
              <a:extLst>
                <a:ext uri="{FF2B5EF4-FFF2-40B4-BE49-F238E27FC236}">
                  <a16:creationId xmlns:a16="http://schemas.microsoft.com/office/drawing/2014/main" id="{4F72122D-E8F4-42FF-A5DD-98F00792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5" name="Rectangle 356">
              <a:extLst>
                <a:ext uri="{FF2B5EF4-FFF2-40B4-BE49-F238E27FC236}">
                  <a16:creationId xmlns:a16="http://schemas.microsoft.com/office/drawing/2014/main" id="{868A6762-849B-483B-B794-7F83BE1A8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6" name="Rectangle 357">
              <a:extLst>
                <a:ext uri="{FF2B5EF4-FFF2-40B4-BE49-F238E27FC236}">
                  <a16:creationId xmlns:a16="http://schemas.microsoft.com/office/drawing/2014/main" id="{14F187EF-F273-45D8-9825-179A73D97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7" name="Rectangle 358">
              <a:extLst>
                <a:ext uri="{FF2B5EF4-FFF2-40B4-BE49-F238E27FC236}">
                  <a16:creationId xmlns:a16="http://schemas.microsoft.com/office/drawing/2014/main" id="{648F7973-DFE6-4BE6-95F9-A8DD9FA752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8" name="Rectangle 359">
              <a:extLst>
                <a:ext uri="{FF2B5EF4-FFF2-40B4-BE49-F238E27FC236}">
                  <a16:creationId xmlns:a16="http://schemas.microsoft.com/office/drawing/2014/main" id="{A1BAA29A-7E64-4746-80EA-367FD183E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39" name="Rectangle 360">
              <a:extLst>
                <a:ext uri="{FF2B5EF4-FFF2-40B4-BE49-F238E27FC236}">
                  <a16:creationId xmlns:a16="http://schemas.microsoft.com/office/drawing/2014/main" id="{02C6DD09-F43F-4DA8-8395-099B92AA3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240" name="Group 361">
            <a:extLst>
              <a:ext uri="{FF2B5EF4-FFF2-40B4-BE49-F238E27FC236}">
                <a16:creationId xmlns:a16="http://schemas.microsoft.com/office/drawing/2014/main" id="{8DF0AC5D-F2AF-4957-ADB8-1E08179E9A1F}"/>
              </a:ext>
            </a:extLst>
          </p:cNvPr>
          <p:cNvGrpSpPr>
            <a:grpSpLocks/>
          </p:cNvGrpSpPr>
          <p:nvPr/>
        </p:nvGrpSpPr>
        <p:grpSpPr bwMode="auto">
          <a:xfrm>
            <a:off x="4192517" y="5307162"/>
            <a:ext cx="1028700" cy="128588"/>
            <a:chOff x="2922" y="2088"/>
            <a:chExt cx="648" cy="81"/>
          </a:xfrm>
        </p:grpSpPr>
        <p:sp>
          <p:nvSpPr>
            <p:cNvPr id="241" name="Rectangle 362">
              <a:extLst>
                <a:ext uri="{FF2B5EF4-FFF2-40B4-BE49-F238E27FC236}">
                  <a16:creationId xmlns:a16="http://schemas.microsoft.com/office/drawing/2014/main" id="{742813E7-1FAF-4D39-9FDD-8247196DF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2" name="Rectangle 363">
              <a:extLst>
                <a:ext uri="{FF2B5EF4-FFF2-40B4-BE49-F238E27FC236}">
                  <a16:creationId xmlns:a16="http://schemas.microsoft.com/office/drawing/2014/main" id="{6614AF4D-4A5D-493D-827D-370A472FC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3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3" name="Rectangle 364">
              <a:extLst>
                <a:ext uri="{FF2B5EF4-FFF2-40B4-BE49-F238E27FC236}">
                  <a16:creationId xmlns:a16="http://schemas.microsoft.com/office/drawing/2014/main" id="{BAF7EEE3-AD01-4A8B-B907-0388B9585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4" name="Rectangle 365">
              <a:extLst>
                <a:ext uri="{FF2B5EF4-FFF2-40B4-BE49-F238E27FC236}">
                  <a16:creationId xmlns:a16="http://schemas.microsoft.com/office/drawing/2014/main" id="{FC8EBFEF-9376-49D4-97D4-A4D0E8CB2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5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5" name="Rectangle 366">
              <a:extLst>
                <a:ext uri="{FF2B5EF4-FFF2-40B4-BE49-F238E27FC236}">
                  <a16:creationId xmlns:a16="http://schemas.microsoft.com/office/drawing/2014/main" id="{73AC064A-2B98-4EDB-BF45-F023C0751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6" name="Rectangle 367">
              <a:extLst>
                <a:ext uri="{FF2B5EF4-FFF2-40B4-BE49-F238E27FC236}">
                  <a16:creationId xmlns:a16="http://schemas.microsoft.com/office/drawing/2014/main" id="{1046722F-D5C3-43CD-AFB4-638E8F33D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7" name="Rectangle 368">
              <a:extLst>
                <a:ext uri="{FF2B5EF4-FFF2-40B4-BE49-F238E27FC236}">
                  <a16:creationId xmlns:a16="http://schemas.microsoft.com/office/drawing/2014/main" id="{75436485-3052-40C2-A40C-5452E9CBF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248" name="Rectangle 369">
              <a:extLst>
                <a:ext uri="{FF2B5EF4-FFF2-40B4-BE49-F238E27FC236}">
                  <a16:creationId xmlns:a16="http://schemas.microsoft.com/office/drawing/2014/main" id="{19106041-3DAC-4B13-B28A-9722AA7DA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9" y="2088"/>
              <a:ext cx="81" cy="81"/>
            </a:xfrm>
            <a:prstGeom prst="rect">
              <a:avLst/>
            </a:prstGeom>
            <a:solidFill>
              <a:srgbClr val="D4C344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sp>
        <p:nvSpPr>
          <p:cNvPr id="249" name="Text Box 622">
            <a:extLst>
              <a:ext uri="{FF2B5EF4-FFF2-40B4-BE49-F238E27FC236}">
                <a16:creationId xmlns:a16="http://schemas.microsoft.com/office/drawing/2014/main" id="{FB3CEB2A-A6BB-40EA-9F54-5C59D3C159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654" y="4129237"/>
            <a:ext cx="608013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  <a:buFont typeface="Wingdings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charset="-122"/>
                <a:cs typeface="Arial" charset="0"/>
              </a:rPr>
              <a:t>Cache</a:t>
            </a:r>
          </a:p>
        </p:txBody>
      </p:sp>
      <p:sp>
        <p:nvSpPr>
          <p:cNvPr id="250" name="Text Box 442">
            <a:extLst>
              <a:ext uri="{FF2B5EF4-FFF2-40B4-BE49-F238E27FC236}">
                <a16:creationId xmlns:a16="http://schemas.microsoft.com/office/drawing/2014/main" id="{3DD6FEB3-D2C9-40FD-AD3E-72B255DE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192" y="5450037"/>
            <a:ext cx="294640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ea typeface="宋体" charset="-122"/>
                <a:cs typeface="Arial" charset="0"/>
              </a:rPr>
              <a:t>缺失造成访问速度急剧下降</a:t>
            </a:r>
          </a:p>
        </p:txBody>
      </p: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80187A81-7098-48B3-B916-910613DA2765}"/>
              </a:ext>
            </a:extLst>
          </p:cNvPr>
          <p:cNvGrpSpPr/>
          <p:nvPr/>
        </p:nvGrpSpPr>
        <p:grpSpPr>
          <a:xfrm rot="5400000">
            <a:off x="6556646" y="2271092"/>
            <a:ext cx="1296235" cy="852241"/>
            <a:chOff x="3114192" y="4397809"/>
            <a:chExt cx="2331203" cy="1079015"/>
          </a:xfrm>
        </p:grpSpPr>
        <p:pic>
          <p:nvPicPr>
            <p:cNvPr id="252" name="图片 251">
              <a:extLst>
                <a:ext uri="{FF2B5EF4-FFF2-40B4-BE49-F238E27FC236}">
                  <a16:creationId xmlns:a16="http://schemas.microsoft.com/office/drawing/2014/main" id="{E96E46FA-A3AE-4B68-B0BB-88BE60972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3" name="图片 252">
              <a:extLst>
                <a:ext uri="{FF2B5EF4-FFF2-40B4-BE49-F238E27FC236}">
                  <a16:creationId xmlns:a16="http://schemas.microsoft.com/office/drawing/2014/main" id="{1BAE2BF4-0727-488A-9EC3-F768EBDB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4" name="图片 253">
              <a:extLst>
                <a:ext uri="{FF2B5EF4-FFF2-40B4-BE49-F238E27FC236}">
                  <a16:creationId xmlns:a16="http://schemas.microsoft.com/office/drawing/2014/main" id="{023671E3-0436-4096-A910-78C8C93B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5" name="图片 254">
              <a:extLst>
                <a:ext uri="{FF2B5EF4-FFF2-40B4-BE49-F238E27FC236}">
                  <a16:creationId xmlns:a16="http://schemas.microsoft.com/office/drawing/2014/main" id="{642B4241-934E-486C-AD29-B00260A3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56" name="组合 255">
            <a:extLst>
              <a:ext uri="{FF2B5EF4-FFF2-40B4-BE49-F238E27FC236}">
                <a16:creationId xmlns:a16="http://schemas.microsoft.com/office/drawing/2014/main" id="{8F26A99F-E668-426F-B416-B600DA84CF19}"/>
              </a:ext>
            </a:extLst>
          </p:cNvPr>
          <p:cNvGrpSpPr/>
          <p:nvPr/>
        </p:nvGrpSpPr>
        <p:grpSpPr>
          <a:xfrm rot="5400000">
            <a:off x="6578418" y="4433163"/>
            <a:ext cx="1296235" cy="852241"/>
            <a:chOff x="3114192" y="4397809"/>
            <a:chExt cx="2331203" cy="1079015"/>
          </a:xfrm>
        </p:grpSpPr>
        <p:pic>
          <p:nvPicPr>
            <p:cNvPr id="257" name="图片 256">
              <a:extLst>
                <a:ext uri="{FF2B5EF4-FFF2-40B4-BE49-F238E27FC236}">
                  <a16:creationId xmlns:a16="http://schemas.microsoft.com/office/drawing/2014/main" id="{3045C7B6-600F-42E5-B52C-420DC701B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8" name="图片 257">
              <a:extLst>
                <a:ext uri="{FF2B5EF4-FFF2-40B4-BE49-F238E27FC236}">
                  <a16:creationId xmlns:a16="http://schemas.microsoft.com/office/drawing/2014/main" id="{4DDF0177-9AF3-4997-810D-2C483E1D3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59" name="图片 258">
              <a:extLst>
                <a:ext uri="{FF2B5EF4-FFF2-40B4-BE49-F238E27FC236}">
                  <a16:creationId xmlns:a16="http://schemas.microsoft.com/office/drawing/2014/main" id="{393D6B8E-23C7-47D5-8264-6CB289D61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60" name="图片 259">
              <a:extLst>
                <a:ext uri="{FF2B5EF4-FFF2-40B4-BE49-F238E27FC236}">
                  <a16:creationId xmlns:a16="http://schemas.microsoft.com/office/drawing/2014/main" id="{8410A914-C9E1-4B80-96E9-1A1A2CB10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261" name="组合 260">
            <a:extLst>
              <a:ext uri="{FF2B5EF4-FFF2-40B4-BE49-F238E27FC236}">
                <a16:creationId xmlns:a16="http://schemas.microsoft.com/office/drawing/2014/main" id="{DE985B0D-D032-4A38-A9CA-462C4D96410A}"/>
              </a:ext>
            </a:extLst>
          </p:cNvPr>
          <p:cNvGrpSpPr/>
          <p:nvPr/>
        </p:nvGrpSpPr>
        <p:grpSpPr>
          <a:xfrm>
            <a:off x="4196327" y="4534685"/>
            <a:ext cx="1029652" cy="130492"/>
            <a:chOff x="5186927" y="4967535"/>
            <a:chExt cx="1029652" cy="130492"/>
          </a:xfrm>
        </p:grpSpPr>
        <p:sp>
          <p:nvSpPr>
            <p:cNvPr id="262" name="Rectangle 626">
              <a:extLst>
                <a:ext uri="{FF2B5EF4-FFF2-40B4-BE49-F238E27FC236}">
                  <a16:creationId xmlns:a16="http://schemas.microsoft.com/office/drawing/2014/main" id="{4D2AE59B-C3A4-4159-8AFE-0F6E88254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927" y="4967535"/>
              <a:ext cx="128587" cy="128587"/>
            </a:xfrm>
            <a:prstGeom prst="rect">
              <a:avLst/>
            </a:prstGeom>
            <a:solidFill>
              <a:srgbClr val="0099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grpSp>
          <p:nvGrpSpPr>
            <p:cNvPr id="263" name="组合 262">
              <a:extLst>
                <a:ext uri="{FF2B5EF4-FFF2-40B4-BE49-F238E27FC236}">
                  <a16:creationId xmlns:a16="http://schemas.microsoft.com/office/drawing/2014/main" id="{32F065B4-C8F6-472A-8E6E-3156805246EB}"/>
                </a:ext>
              </a:extLst>
            </p:cNvPr>
            <p:cNvGrpSpPr/>
            <p:nvPr/>
          </p:nvGrpSpPr>
          <p:grpSpPr>
            <a:xfrm>
              <a:off x="5318372" y="4967535"/>
              <a:ext cx="898207" cy="130492"/>
              <a:chOff x="5310752" y="4967535"/>
              <a:chExt cx="898207" cy="130492"/>
            </a:xfrm>
          </p:grpSpPr>
          <p:sp>
            <p:nvSpPr>
              <p:cNvPr id="264" name="Rectangle 626">
                <a:extLst>
                  <a:ext uri="{FF2B5EF4-FFF2-40B4-BE49-F238E27FC236}">
                    <a16:creationId xmlns:a16="http://schemas.microsoft.com/office/drawing/2014/main" id="{C3B2341B-95C6-4A3D-9C58-2C47F0295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0752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65" name="Rectangle 626">
                <a:extLst>
                  <a:ext uri="{FF2B5EF4-FFF2-40B4-BE49-F238E27FC236}">
                    <a16:creationId xmlns:a16="http://schemas.microsoft.com/office/drawing/2014/main" id="{F9CEDFFE-AADC-49FE-BC74-AC92CFBEF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42197" y="4969440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66" name="Rectangle 626">
                <a:extLst>
                  <a:ext uri="{FF2B5EF4-FFF2-40B4-BE49-F238E27FC236}">
                    <a16:creationId xmlns:a16="http://schemas.microsoft.com/office/drawing/2014/main" id="{7DCA0C56-6E22-4CDD-B94F-3DD1AF553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69832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67" name="Rectangle 626">
                <a:extLst>
                  <a:ext uri="{FF2B5EF4-FFF2-40B4-BE49-F238E27FC236}">
                    <a16:creationId xmlns:a16="http://schemas.microsoft.com/office/drawing/2014/main" id="{78A5F343-14B9-4B90-93AC-FDB12349F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3657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68" name="Rectangle 626">
                <a:extLst>
                  <a:ext uri="{FF2B5EF4-FFF2-40B4-BE49-F238E27FC236}">
                    <a16:creationId xmlns:a16="http://schemas.microsoft.com/office/drawing/2014/main" id="{C99703EA-5DDE-4B91-8502-ACEDA70B04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3197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69" name="Rectangle 626">
                <a:extLst>
                  <a:ext uri="{FF2B5EF4-FFF2-40B4-BE49-F238E27FC236}">
                    <a16:creationId xmlns:a16="http://schemas.microsoft.com/office/drawing/2014/main" id="{712DE6D5-D5F6-41C7-9119-F3E3BBD4F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737" y="4969440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70" name="Rectangle 626">
                <a:extLst>
                  <a:ext uri="{FF2B5EF4-FFF2-40B4-BE49-F238E27FC236}">
                    <a16:creationId xmlns:a16="http://schemas.microsoft.com/office/drawing/2014/main" id="{4BE704BE-3B8F-43E3-9EFA-997BB3564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0372" y="4967535"/>
                <a:ext cx="128587" cy="128587"/>
              </a:xfrm>
              <a:prstGeom prst="rect">
                <a:avLst/>
              </a:prstGeom>
              <a:solidFill>
                <a:srgbClr val="0099FF"/>
              </a:soli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sp>
        <p:nvSpPr>
          <p:cNvPr id="271" name="文本框 270">
            <a:extLst>
              <a:ext uri="{FF2B5EF4-FFF2-40B4-BE49-F238E27FC236}">
                <a16:creationId xmlns:a16="http://schemas.microsoft.com/office/drawing/2014/main" id="{8E67DB53-9AD0-4447-8E3B-EAAA8E9CB2B0}"/>
              </a:ext>
            </a:extLst>
          </p:cNvPr>
          <p:cNvSpPr txBox="1"/>
          <p:nvPr/>
        </p:nvSpPr>
        <p:spPr>
          <a:xfrm>
            <a:off x="3164711" y="2738613"/>
            <a:ext cx="43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ED68EA30-4A87-4FE6-8356-BADAFAB3D958}"/>
              </a:ext>
            </a:extLst>
          </p:cNvPr>
          <p:cNvSpPr txBox="1"/>
          <p:nvPr/>
        </p:nvSpPr>
        <p:spPr>
          <a:xfrm>
            <a:off x="5701496" y="2740542"/>
            <a:ext cx="43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A6005F25-A371-4885-994C-7EAADD8CA74F}"/>
              </a:ext>
            </a:extLst>
          </p:cNvPr>
          <p:cNvSpPr txBox="1"/>
          <p:nvPr/>
        </p:nvSpPr>
        <p:spPr>
          <a:xfrm>
            <a:off x="3178215" y="4962882"/>
            <a:ext cx="43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9935FD74-67E6-4C7B-B07C-A4C97EA72BB7}"/>
              </a:ext>
            </a:extLst>
          </p:cNvPr>
          <p:cNvSpPr txBox="1"/>
          <p:nvPr/>
        </p:nvSpPr>
        <p:spPr>
          <a:xfrm>
            <a:off x="5784448" y="4999534"/>
            <a:ext cx="43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B5E0A934-FCC5-4667-A384-3B987A7832C3}"/>
              </a:ext>
            </a:extLst>
          </p:cNvPr>
          <p:cNvSpPr txBox="1"/>
          <p:nvPr/>
        </p:nvSpPr>
        <p:spPr>
          <a:xfrm>
            <a:off x="3708723" y="6083702"/>
            <a:ext cx="241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的读操作</a:t>
            </a: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2FCE4BCF-0A1F-4CEA-BBA5-C5872F687AA8}"/>
              </a:ext>
            </a:extLst>
          </p:cNvPr>
          <p:cNvSpPr txBox="1"/>
          <p:nvPr/>
        </p:nvSpPr>
        <p:spPr>
          <a:xfrm>
            <a:off x="8732133" y="2402953"/>
            <a:ext cx="2141316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 是有效吗？（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DMA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修改主存）</a:t>
            </a: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2440184C-502F-460D-8C2B-0A2CF464EFE9}"/>
              </a:ext>
            </a:extLst>
          </p:cNvPr>
          <p:cNvSpPr txBox="1"/>
          <p:nvPr/>
        </p:nvSpPr>
        <p:spPr>
          <a:xfrm>
            <a:off x="8687765" y="1594653"/>
            <a:ext cx="2141316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如何判断数据在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5" grpId="0" animBg="1"/>
      <p:bldP spid="15" grpId="1" animBg="1"/>
      <p:bldP spid="16" grpId="0" animBg="1"/>
      <p:bldP spid="18" grpId="0" animBg="1"/>
      <p:bldP spid="100" grpId="0" animBg="1"/>
      <p:bldP spid="101" grpId="0" animBg="1"/>
      <p:bldP spid="102" grpId="0" animBg="1"/>
      <p:bldP spid="250" grpId="0" animBg="1"/>
      <p:bldP spid="276" grpId="0"/>
      <p:bldP spid="2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40713-E359-432A-A458-541488F3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4.5.1 Cache</a:t>
            </a:r>
            <a:r>
              <a:rPr lang="zh-CN" altLang="en-US" dirty="0"/>
              <a:t>的工作原理</a:t>
            </a:r>
            <a:r>
              <a:rPr lang="en-US" altLang="zh-CN" dirty="0"/>
              <a:t>——Cache</a:t>
            </a:r>
            <a:r>
              <a:rPr lang="zh-CN" altLang="en-US" dirty="0"/>
              <a:t>写操作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4A34E5-15DA-4C6B-9E95-DAD0EE0DBEBF}"/>
              </a:ext>
            </a:extLst>
          </p:cNvPr>
          <p:cNvSpPr txBox="1"/>
          <p:nvPr/>
        </p:nvSpPr>
        <p:spPr>
          <a:xfrm>
            <a:off x="3823023" y="5950352"/>
            <a:ext cx="241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的写操作</a:t>
            </a:r>
          </a:p>
        </p:txBody>
      </p:sp>
      <p:sp>
        <p:nvSpPr>
          <p:cNvPr id="5" name="AutoShape 445">
            <a:extLst>
              <a:ext uri="{FF2B5EF4-FFF2-40B4-BE49-F238E27FC236}">
                <a16:creationId xmlns:a16="http://schemas.microsoft.com/office/drawing/2014/main" id="{B4108234-0076-4043-AC81-07257A20C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568" y="1370660"/>
            <a:ext cx="6975475" cy="1955800"/>
          </a:xfrm>
          <a:prstGeom prst="roundRect">
            <a:avLst>
              <a:gd name="adj" fmla="val 9931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D68C6370-4DF5-473E-A1A8-C5AE3A71F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2068" y="2450160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7" name="Line 8">
            <a:extLst>
              <a:ext uri="{FF2B5EF4-FFF2-40B4-BE49-F238E27FC236}">
                <a16:creationId xmlns:a16="http://schemas.microsoft.com/office/drawing/2014/main" id="{D9CF5F5F-1D4D-4F1F-AE70-93BE8F6124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2068" y="2450160"/>
            <a:ext cx="19208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3DF4C7A7-2BC9-4F98-8369-92F3DC859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0843" y="2450160"/>
            <a:ext cx="1230312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" name="Line 19">
            <a:extLst>
              <a:ext uri="{FF2B5EF4-FFF2-40B4-BE49-F238E27FC236}">
                <a16:creationId xmlns:a16="http://schemas.microsoft.com/office/drawing/2014/main" id="{4E09E82F-D7C6-4FA3-AF85-08A8C9FB4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2068" y="2450160"/>
            <a:ext cx="4148137" cy="0"/>
          </a:xfrm>
          <a:prstGeom prst="line">
            <a:avLst/>
          </a:prstGeom>
          <a:noFill/>
          <a:ln w="76200">
            <a:solidFill>
              <a:srgbClr val="217F7B"/>
            </a:solidFill>
            <a:prstDash val="sysDot"/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9D814322-7830-4DE6-A4A0-EA0C3DCE3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346" y="2570810"/>
            <a:ext cx="692497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dirty="0">
                <a:solidFill>
                  <a:srgbClr val="217F7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写响应</a:t>
            </a:r>
          </a:p>
        </p:txBody>
      </p:sp>
      <p:sp>
        <p:nvSpPr>
          <p:cNvPr id="11" name="Text Box 23">
            <a:extLst>
              <a:ext uri="{FF2B5EF4-FFF2-40B4-BE49-F238E27FC236}">
                <a16:creationId xmlns:a16="http://schemas.microsoft.com/office/drawing/2014/main" id="{1270AFBA-9EA5-4285-B472-3716F30FC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630" y="1659585"/>
            <a:ext cx="60801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  <a:buFont typeface="Wingdings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charset="-122"/>
                <a:cs typeface="Arial" charset="0"/>
              </a:rPr>
              <a:t>Cache</a:t>
            </a:r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F7FEE414-B037-4736-8242-417645AA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7068" y="1969147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13" name="Group 26">
            <a:extLst>
              <a:ext uri="{FF2B5EF4-FFF2-40B4-BE49-F238E27FC236}">
                <a16:creationId xmlns:a16="http://schemas.microsoft.com/office/drawing/2014/main" id="{F46D34CA-B47C-497B-8895-0B6D30D43213}"/>
              </a:ext>
            </a:extLst>
          </p:cNvPr>
          <p:cNvGrpSpPr>
            <a:grpSpLocks/>
          </p:cNvGrpSpPr>
          <p:nvPr/>
        </p:nvGrpSpPr>
        <p:grpSpPr bwMode="auto">
          <a:xfrm>
            <a:off x="4188493" y="1921522"/>
            <a:ext cx="1028700" cy="1028700"/>
            <a:chOff x="2922" y="2088"/>
            <a:chExt cx="648" cy="648"/>
          </a:xfrm>
        </p:grpSpPr>
        <p:grpSp>
          <p:nvGrpSpPr>
            <p:cNvPr id="14" name="Group 27">
              <a:extLst>
                <a:ext uri="{FF2B5EF4-FFF2-40B4-BE49-F238E27FC236}">
                  <a16:creationId xmlns:a16="http://schemas.microsoft.com/office/drawing/2014/main" id="{E59626ED-0CF7-4726-BE85-FB0E6090E9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78" name="Rectangle 28">
                <a:extLst>
                  <a:ext uri="{FF2B5EF4-FFF2-40B4-BE49-F238E27FC236}">
                    <a16:creationId xmlns:a16="http://schemas.microsoft.com/office/drawing/2014/main" id="{F32659A6-C6FC-4CF3-95DC-84CDF4942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9" name="Rectangle 29">
                <a:extLst>
                  <a:ext uri="{FF2B5EF4-FFF2-40B4-BE49-F238E27FC236}">
                    <a16:creationId xmlns:a16="http://schemas.microsoft.com/office/drawing/2014/main" id="{CDBCCBAB-3703-4415-9E42-7CF6177C8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0" name="Rectangle 30">
                <a:extLst>
                  <a:ext uri="{FF2B5EF4-FFF2-40B4-BE49-F238E27FC236}">
                    <a16:creationId xmlns:a16="http://schemas.microsoft.com/office/drawing/2014/main" id="{CF365010-EB5F-4A7D-960A-E70929250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1" name="Rectangle 31">
                <a:extLst>
                  <a:ext uri="{FF2B5EF4-FFF2-40B4-BE49-F238E27FC236}">
                    <a16:creationId xmlns:a16="http://schemas.microsoft.com/office/drawing/2014/main" id="{70D866F5-A481-410D-AADE-78905DF2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2" name="Rectangle 32">
                <a:extLst>
                  <a:ext uri="{FF2B5EF4-FFF2-40B4-BE49-F238E27FC236}">
                    <a16:creationId xmlns:a16="http://schemas.microsoft.com/office/drawing/2014/main" id="{9C54442B-ED1D-4364-A624-2C5892948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3" name="Rectangle 33">
                <a:extLst>
                  <a:ext uri="{FF2B5EF4-FFF2-40B4-BE49-F238E27FC236}">
                    <a16:creationId xmlns:a16="http://schemas.microsoft.com/office/drawing/2014/main" id="{E9C1DFD8-8A33-476A-8C04-6AB5EBECA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4" name="Rectangle 34">
                <a:extLst>
                  <a:ext uri="{FF2B5EF4-FFF2-40B4-BE49-F238E27FC236}">
                    <a16:creationId xmlns:a16="http://schemas.microsoft.com/office/drawing/2014/main" id="{045B3713-9B38-4CEE-B5CB-4B387111D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85" name="Rectangle 35">
                <a:extLst>
                  <a:ext uri="{FF2B5EF4-FFF2-40B4-BE49-F238E27FC236}">
                    <a16:creationId xmlns:a16="http://schemas.microsoft.com/office/drawing/2014/main" id="{9CA497BA-7657-42E3-854D-9696DEC18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5" name="Group 36">
              <a:extLst>
                <a:ext uri="{FF2B5EF4-FFF2-40B4-BE49-F238E27FC236}">
                  <a16:creationId xmlns:a16="http://schemas.microsoft.com/office/drawing/2014/main" id="{7827CB0A-1C59-4292-ACC8-6D5D138EFB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70" name="Rectangle 37">
                <a:extLst>
                  <a:ext uri="{FF2B5EF4-FFF2-40B4-BE49-F238E27FC236}">
                    <a16:creationId xmlns:a16="http://schemas.microsoft.com/office/drawing/2014/main" id="{5F690FC9-4880-40F1-B686-3AD6E4835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1" name="Rectangle 38">
                <a:extLst>
                  <a:ext uri="{FF2B5EF4-FFF2-40B4-BE49-F238E27FC236}">
                    <a16:creationId xmlns:a16="http://schemas.microsoft.com/office/drawing/2014/main" id="{12D20D1C-E2C9-4279-9EFD-560E9693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2" name="Rectangle 39">
                <a:extLst>
                  <a:ext uri="{FF2B5EF4-FFF2-40B4-BE49-F238E27FC236}">
                    <a16:creationId xmlns:a16="http://schemas.microsoft.com/office/drawing/2014/main" id="{845F36F1-CAE1-4459-B5D0-8131D6BEA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3" name="Rectangle 40">
                <a:extLst>
                  <a:ext uri="{FF2B5EF4-FFF2-40B4-BE49-F238E27FC236}">
                    <a16:creationId xmlns:a16="http://schemas.microsoft.com/office/drawing/2014/main" id="{4302C04F-87F3-4BFE-ABDA-07B78274F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CBC982EE-1A1F-4204-B31F-FB6CB2643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5" name="Rectangle 42">
                <a:extLst>
                  <a:ext uri="{FF2B5EF4-FFF2-40B4-BE49-F238E27FC236}">
                    <a16:creationId xmlns:a16="http://schemas.microsoft.com/office/drawing/2014/main" id="{6603614B-DBFE-4602-86A4-E57C3FD91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6" name="Rectangle 43">
                <a:extLst>
                  <a:ext uri="{FF2B5EF4-FFF2-40B4-BE49-F238E27FC236}">
                    <a16:creationId xmlns:a16="http://schemas.microsoft.com/office/drawing/2014/main" id="{7293686D-BE8E-4896-AA75-04ED228F2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77" name="Rectangle 44">
                <a:extLst>
                  <a:ext uri="{FF2B5EF4-FFF2-40B4-BE49-F238E27FC236}">
                    <a16:creationId xmlns:a16="http://schemas.microsoft.com/office/drawing/2014/main" id="{F5822AE2-5651-4B0A-9474-454DDFFE9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6" name="Group 45">
              <a:extLst>
                <a:ext uri="{FF2B5EF4-FFF2-40B4-BE49-F238E27FC236}">
                  <a16:creationId xmlns:a16="http://schemas.microsoft.com/office/drawing/2014/main" id="{0E71D59A-E62A-4349-9E87-2C0A966D82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62" name="Rectangle 46">
                <a:extLst>
                  <a:ext uri="{FF2B5EF4-FFF2-40B4-BE49-F238E27FC236}">
                    <a16:creationId xmlns:a16="http://schemas.microsoft.com/office/drawing/2014/main" id="{D9585D07-5DBD-4D31-BECF-D3CE1778C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3" name="Rectangle 47">
                <a:extLst>
                  <a:ext uri="{FF2B5EF4-FFF2-40B4-BE49-F238E27FC236}">
                    <a16:creationId xmlns:a16="http://schemas.microsoft.com/office/drawing/2014/main" id="{8C13B491-AC56-48AF-95DD-87FC83D0B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4" name="Rectangle 48">
                <a:extLst>
                  <a:ext uri="{FF2B5EF4-FFF2-40B4-BE49-F238E27FC236}">
                    <a16:creationId xmlns:a16="http://schemas.microsoft.com/office/drawing/2014/main" id="{F1149CBA-D59D-469C-B7B9-64B9D1C92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5" name="Rectangle 49">
                <a:extLst>
                  <a:ext uri="{FF2B5EF4-FFF2-40B4-BE49-F238E27FC236}">
                    <a16:creationId xmlns:a16="http://schemas.microsoft.com/office/drawing/2014/main" id="{A565354E-3036-4F7B-A84C-FB18D1E07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6" name="Rectangle 50">
                <a:extLst>
                  <a:ext uri="{FF2B5EF4-FFF2-40B4-BE49-F238E27FC236}">
                    <a16:creationId xmlns:a16="http://schemas.microsoft.com/office/drawing/2014/main" id="{775ABED1-66AC-447F-AE56-D1B8D4E136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7" name="Rectangle 51">
                <a:extLst>
                  <a:ext uri="{FF2B5EF4-FFF2-40B4-BE49-F238E27FC236}">
                    <a16:creationId xmlns:a16="http://schemas.microsoft.com/office/drawing/2014/main" id="{C654E770-F15A-4236-813D-4E80CC1F67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8" name="Rectangle 52">
                <a:extLst>
                  <a:ext uri="{FF2B5EF4-FFF2-40B4-BE49-F238E27FC236}">
                    <a16:creationId xmlns:a16="http://schemas.microsoft.com/office/drawing/2014/main" id="{D5C42EDA-14FD-4CEC-A022-95DDF60A8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9" name="Rectangle 53">
                <a:extLst>
                  <a:ext uri="{FF2B5EF4-FFF2-40B4-BE49-F238E27FC236}">
                    <a16:creationId xmlns:a16="http://schemas.microsoft.com/office/drawing/2014/main" id="{17B0D4E3-27C8-4C3E-935E-AF18A1DED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7" name="Group 54">
              <a:extLst>
                <a:ext uri="{FF2B5EF4-FFF2-40B4-BE49-F238E27FC236}">
                  <a16:creationId xmlns:a16="http://schemas.microsoft.com/office/drawing/2014/main" id="{60C4A7F1-ACA7-4ABE-A51B-741D02BB2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54" name="Rectangle 55">
                <a:extLst>
                  <a:ext uri="{FF2B5EF4-FFF2-40B4-BE49-F238E27FC236}">
                    <a16:creationId xmlns:a16="http://schemas.microsoft.com/office/drawing/2014/main" id="{902175BD-BB69-4251-B2AE-94EC5DE24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5" name="Rectangle 56">
                <a:extLst>
                  <a:ext uri="{FF2B5EF4-FFF2-40B4-BE49-F238E27FC236}">
                    <a16:creationId xmlns:a16="http://schemas.microsoft.com/office/drawing/2014/main" id="{F32C1DB5-09D1-44E7-8B1F-F4D2DF052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6" name="Rectangle 57">
                <a:extLst>
                  <a:ext uri="{FF2B5EF4-FFF2-40B4-BE49-F238E27FC236}">
                    <a16:creationId xmlns:a16="http://schemas.microsoft.com/office/drawing/2014/main" id="{98948586-B39E-4DB8-BE99-5616E4AF6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7" name="Rectangle 58">
                <a:extLst>
                  <a:ext uri="{FF2B5EF4-FFF2-40B4-BE49-F238E27FC236}">
                    <a16:creationId xmlns:a16="http://schemas.microsoft.com/office/drawing/2014/main" id="{8F504F59-A576-4D8C-9716-D51A6945F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8" name="Rectangle 59">
                <a:extLst>
                  <a:ext uri="{FF2B5EF4-FFF2-40B4-BE49-F238E27FC236}">
                    <a16:creationId xmlns:a16="http://schemas.microsoft.com/office/drawing/2014/main" id="{6BD40460-FD9E-4E53-B18A-565603851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9" name="Rectangle 60">
                <a:extLst>
                  <a:ext uri="{FF2B5EF4-FFF2-40B4-BE49-F238E27FC236}">
                    <a16:creationId xmlns:a16="http://schemas.microsoft.com/office/drawing/2014/main" id="{F64B07B9-D53B-40AB-843B-96207FDD6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0" name="Rectangle 61">
                <a:extLst>
                  <a:ext uri="{FF2B5EF4-FFF2-40B4-BE49-F238E27FC236}">
                    <a16:creationId xmlns:a16="http://schemas.microsoft.com/office/drawing/2014/main" id="{F9811CE1-2E9D-4A47-B71A-5D9D3B813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61" name="Rectangle 62">
                <a:extLst>
                  <a:ext uri="{FF2B5EF4-FFF2-40B4-BE49-F238E27FC236}">
                    <a16:creationId xmlns:a16="http://schemas.microsoft.com/office/drawing/2014/main" id="{6572B582-BE16-44EE-AEDC-7B20A434E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8" name="Group 63">
              <a:extLst>
                <a:ext uri="{FF2B5EF4-FFF2-40B4-BE49-F238E27FC236}">
                  <a16:creationId xmlns:a16="http://schemas.microsoft.com/office/drawing/2014/main" id="{1C3FD627-8ABE-4C4E-9CDF-C7A64EE41C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46" name="Rectangle 64">
                <a:extLst>
                  <a:ext uri="{FF2B5EF4-FFF2-40B4-BE49-F238E27FC236}">
                    <a16:creationId xmlns:a16="http://schemas.microsoft.com/office/drawing/2014/main" id="{54A72DFE-F8D4-4E72-AEAE-979EDC70B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7" name="Rectangle 65">
                <a:extLst>
                  <a:ext uri="{FF2B5EF4-FFF2-40B4-BE49-F238E27FC236}">
                    <a16:creationId xmlns:a16="http://schemas.microsoft.com/office/drawing/2014/main" id="{3880CC6F-9BFC-415A-B0EF-62F007957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8" name="Rectangle 66">
                <a:extLst>
                  <a:ext uri="{FF2B5EF4-FFF2-40B4-BE49-F238E27FC236}">
                    <a16:creationId xmlns:a16="http://schemas.microsoft.com/office/drawing/2014/main" id="{94EF0953-9B0A-43DD-A9C0-B795CD313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9" name="Rectangle 67">
                <a:extLst>
                  <a:ext uri="{FF2B5EF4-FFF2-40B4-BE49-F238E27FC236}">
                    <a16:creationId xmlns:a16="http://schemas.microsoft.com/office/drawing/2014/main" id="{3790C939-692A-4680-AE1B-AEC2A3CC3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0" name="Rectangle 68">
                <a:extLst>
                  <a:ext uri="{FF2B5EF4-FFF2-40B4-BE49-F238E27FC236}">
                    <a16:creationId xmlns:a16="http://schemas.microsoft.com/office/drawing/2014/main" id="{14133C00-4867-4415-8445-E184795AA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1" name="Rectangle 69">
                <a:extLst>
                  <a:ext uri="{FF2B5EF4-FFF2-40B4-BE49-F238E27FC236}">
                    <a16:creationId xmlns:a16="http://schemas.microsoft.com/office/drawing/2014/main" id="{30B43251-7458-4F8A-A4AD-D87E5D975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2" name="Rectangle 70">
                <a:extLst>
                  <a:ext uri="{FF2B5EF4-FFF2-40B4-BE49-F238E27FC236}">
                    <a16:creationId xmlns:a16="http://schemas.microsoft.com/office/drawing/2014/main" id="{B915832C-8BF3-4DD8-A027-9C54AAE66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53" name="Rectangle 71">
                <a:extLst>
                  <a:ext uri="{FF2B5EF4-FFF2-40B4-BE49-F238E27FC236}">
                    <a16:creationId xmlns:a16="http://schemas.microsoft.com/office/drawing/2014/main" id="{922B6993-4AC0-47AB-AEDE-A29FEF773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9" name="Group 72">
              <a:extLst>
                <a:ext uri="{FF2B5EF4-FFF2-40B4-BE49-F238E27FC236}">
                  <a16:creationId xmlns:a16="http://schemas.microsoft.com/office/drawing/2014/main" id="{71A94FD7-FD99-42DA-8BC9-2AF9A7D9A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38" name="Rectangle 73">
                <a:extLst>
                  <a:ext uri="{FF2B5EF4-FFF2-40B4-BE49-F238E27FC236}">
                    <a16:creationId xmlns:a16="http://schemas.microsoft.com/office/drawing/2014/main" id="{AF0D4507-348C-4301-9AE8-A44615000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9" name="Rectangle 74">
                <a:extLst>
                  <a:ext uri="{FF2B5EF4-FFF2-40B4-BE49-F238E27FC236}">
                    <a16:creationId xmlns:a16="http://schemas.microsoft.com/office/drawing/2014/main" id="{9175B379-2447-47A9-AA22-A9A660CDE0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0" name="Rectangle 75">
                <a:extLst>
                  <a:ext uri="{FF2B5EF4-FFF2-40B4-BE49-F238E27FC236}">
                    <a16:creationId xmlns:a16="http://schemas.microsoft.com/office/drawing/2014/main" id="{2A733627-3BEE-4F0E-958C-E1AE08D1B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1" name="Rectangle 76">
                <a:extLst>
                  <a:ext uri="{FF2B5EF4-FFF2-40B4-BE49-F238E27FC236}">
                    <a16:creationId xmlns:a16="http://schemas.microsoft.com/office/drawing/2014/main" id="{431F5ACB-9F3C-4431-A1E4-E5E265346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2" name="Rectangle 77">
                <a:extLst>
                  <a:ext uri="{FF2B5EF4-FFF2-40B4-BE49-F238E27FC236}">
                    <a16:creationId xmlns:a16="http://schemas.microsoft.com/office/drawing/2014/main" id="{383981D3-04AA-467A-8775-5775532C3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3" name="Rectangle 78">
                <a:extLst>
                  <a:ext uri="{FF2B5EF4-FFF2-40B4-BE49-F238E27FC236}">
                    <a16:creationId xmlns:a16="http://schemas.microsoft.com/office/drawing/2014/main" id="{CE5AC4EA-CF4C-4DFF-9ACC-7B6AD17E3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4" name="Rectangle 79">
                <a:extLst>
                  <a:ext uri="{FF2B5EF4-FFF2-40B4-BE49-F238E27FC236}">
                    <a16:creationId xmlns:a16="http://schemas.microsoft.com/office/drawing/2014/main" id="{EF592959-A256-4EBE-BA84-CF9D057AB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45" name="Rectangle 80">
                <a:extLst>
                  <a:ext uri="{FF2B5EF4-FFF2-40B4-BE49-F238E27FC236}">
                    <a16:creationId xmlns:a16="http://schemas.microsoft.com/office/drawing/2014/main" id="{047BE669-DB81-46BE-B4D1-40026F574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0" name="Group 81">
              <a:extLst>
                <a:ext uri="{FF2B5EF4-FFF2-40B4-BE49-F238E27FC236}">
                  <a16:creationId xmlns:a16="http://schemas.microsoft.com/office/drawing/2014/main" id="{7E31842E-576B-4255-A732-4C3272B87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30" name="Rectangle 82">
                <a:extLst>
                  <a:ext uri="{FF2B5EF4-FFF2-40B4-BE49-F238E27FC236}">
                    <a16:creationId xmlns:a16="http://schemas.microsoft.com/office/drawing/2014/main" id="{0AA659C7-7567-43FD-84E7-3A4D3894D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1" name="Rectangle 83">
                <a:extLst>
                  <a:ext uri="{FF2B5EF4-FFF2-40B4-BE49-F238E27FC236}">
                    <a16:creationId xmlns:a16="http://schemas.microsoft.com/office/drawing/2014/main" id="{88728B35-7165-4775-8D27-EA60ADFE99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2" name="Rectangle 84">
                <a:extLst>
                  <a:ext uri="{FF2B5EF4-FFF2-40B4-BE49-F238E27FC236}">
                    <a16:creationId xmlns:a16="http://schemas.microsoft.com/office/drawing/2014/main" id="{9AE3C2E8-2FA7-4AB5-855C-FB509F4ED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3" name="Rectangle 85">
                <a:extLst>
                  <a:ext uri="{FF2B5EF4-FFF2-40B4-BE49-F238E27FC236}">
                    <a16:creationId xmlns:a16="http://schemas.microsoft.com/office/drawing/2014/main" id="{070BB016-983C-4102-8B73-58D77EEB9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4" name="Rectangle 86">
                <a:extLst>
                  <a:ext uri="{FF2B5EF4-FFF2-40B4-BE49-F238E27FC236}">
                    <a16:creationId xmlns:a16="http://schemas.microsoft.com/office/drawing/2014/main" id="{F9C57DE4-0952-4E02-A570-0056A84F5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5" name="Rectangle 87">
                <a:extLst>
                  <a:ext uri="{FF2B5EF4-FFF2-40B4-BE49-F238E27FC236}">
                    <a16:creationId xmlns:a16="http://schemas.microsoft.com/office/drawing/2014/main" id="{65427CE6-5AC4-42D1-BBBF-2872BED30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6" name="Rectangle 88">
                <a:extLst>
                  <a:ext uri="{FF2B5EF4-FFF2-40B4-BE49-F238E27FC236}">
                    <a16:creationId xmlns:a16="http://schemas.microsoft.com/office/drawing/2014/main" id="{BBC1684E-FC01-43C0-B3BF-525AC6BE5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37" name="Rectangle 89">
                <a:extLst>
                  <a:ext uri="{FF2B5EF4-FFF2-40B4-BE49-F238E27FC236}">
                    <a16:creationId xmlns:a16="http://schemas.microsoft.com/office/drawing/2014/main" id="{ED640233-A232-483A-9E71-1DCE0B3EE4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21" name="Group 90">
              <a:extLst>
                <a:ext uri="{FF2B5EF4-FFF2-40B4-BE49-F238E27FC236}">
                  <a16:creationId xmlns:a16="http://schemas.microsoft.com/office/drawing/2014/main" id="{44F7BC6B-BDF3-4DAA-B7ED-90039E647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22" name="Rectangle 91">
                <a:extLst>
                  <a:ext uri="{FF2B5EF4-FFF2-40B4-BE49-F238E27FC236}">
                    <a16:creationId xmlns:a16="http://schemas.microsoft.com/office/drawing/2014/main" id="{638D7771-D3E7-4712-893B-E5DD97999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3" name="Rectangle 92">
                <a:extLst>
                  <a:ext uri="{FF2B5EF4-FFF2-40B4-BE49-F238E27FC236}">
                    <a16:creationId xmlns:a16="http://schemas.microsoft.com/office/drawing/2014/main" id="{7F97A35A-8CA5-46D3-A09D-E07ADA846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4" name="Rectangle 93">
                <a:extLst>
                  <a:ext uri="{FF2B5EF4-FFF2-40B4-BE49-F238E27FC236}">
                    <a16:creationId xmlns:a16="http://schemas.microsoft.com/office/drawing/2014/main" id="{6FE7EACA-1A22-4D2E-83CE-C46F51445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5" name="Rectangle 94">
                <a:extLst>
                  <a:ext uri="{FF2B5EF4-FFF2-40B4-BE49-F238E27FC236}">
                    <a16:creationId xmlns:a16="http://schemas.microsoft.com/office/drawing/2014/main" id="{596D6B22-00C9-4E80-9AA7-5CBEF4FAC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6" name="Rectangle 95">
                <a:extLst>
                  <a:ext uri="{FF2B5EF4-FFF2-40B4-BE49-F238E27FC236}">
                    <a16:creationId xmlns:a16="http://schemas.microsoft.com/office/drawing/2014/main" id="{7597550F-70CE-44F2-B262-4E9584DB9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7" name="Rectangle 96">
                <a:extLst>
                  <a:ext uri="{FF2B5EF4-FFF2-40B4-BE49-F238E27FC236}">
                    <a16:creationId xmlns:a16="http://schemas.microsoft.com/office/drawing/2014/main" id="{EF4D741A-3DFD-45C0-B2BF-10F85F34B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8" name="Rectangle 97">
                <a:extLst>
                  <a:ext uri="{FF2B5EF4-FFF2-40B4-BE49-F238E27FC236}">
                    <a16:creationId xmlns:a16="http://schemas.microsoft.com/office/drawing/2014/main" id="{B3CA35EE-8123-40E9-9734-2A8190BA6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29" name="Rectangle 98">
                <a:extLst>
                  <a:ext uri="{FF2B5EF4-FFF2-40B4-BE49-F238E27FC236}">
                    <a16:creationId xmlns:a16="http://schemas.microsoft.com/office/drawing/2014/main" id="{DB7C18DB-F3C8-422A-A93E-2D1630F56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sp>
        <p:nvSpPr>
          <p:cNvPr id="86" name="Rectangle 99">
            <a:extLst>
              <a:ext uri="{FF2B5EF4-FFF2-40B4-BE49-F238E27FC236}">
                <a16:creationId xmlns:a16="http://schemas.microsoft.com/office/drawing/2014/main" id="{C295C934-3B0B-479C-B201-94FD4F060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493" y="1923110"/>
            <a:ext cx="128587" cy="128587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87" name="Text Box 442">
            <a:extLst>
              <a:ext uri="{FF2B5EF4-FFF2-40B4-BE49-F238E27FC236}">
                <a16:creationId xmlns:a16="http://schemas.microsoft.com/office/drawing/2014/main" id="{E77F56CC-26A9-4A0D-A3B9-1BD0AEA87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038" y="1515122"/>
            <a:ext cx="2549992" cy="276999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ea typeface="宋体" charset="-122"/>
                <a:cs typeface="Arial" charset="0"/>
              </a:rPr>
              <a:t>写穿策略 </a:t>
            </a:r>
            <a:r>
              <a:rPr lang="en-US" altLang="zh-CN" b="1" dirty="0" err="1">
                <a:solidFill>
                  <a:srgbClr val="FF0000"/>
                </a:solidFill>
                <a:ea typeface="宋体" charset="-122"/>
                <a:cs typeface="Arial" charset="0"/>
              </a:rPr>
              <a:t>WriteThrough</a:t>
            </a:r>
            <a:r>
              <a:rPr lang="en-US" altLang="zh-CN" b="1" dirty="0">
                <a:solidFill>
                  <a:srgbClr val="FF0000"/>
                </a:solidFill>
                <a:ea typeface="宋体" charset="-122"/>
                <a:cs typeface="Arial" charset="0"/>
              </a:rPr>
              <a:t> </a:t>
            </a:r>
          </a:p>
        </p:txBody>
      </p:sp>
      <p:sp>
        <p:nvSpPr>
          <p:cNvPr id="88" name="AutoShape 446">
            <a:extLst>
              <a:ext uri="{FF2B5EF4-FFF2-40B4-BE49-F238E27FC236}">
                <a16:creationId xmlns:a16="http://schemas.microsoft.com/office/drawing/2014/main" id="{75B512AB-1AB3-4358-BBF9-7BEFDA5B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843" y="1653235"/>
            <a:ext cx="1184275" cy="1538287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headE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89" name="Rectangle 226">
            <a:extLst>
              <a:ext uri="{FF2B5EF4-FFF2-40B4-BE49-F238E27FC236}">
                <a16:creationId xmlns:a16="http://schemas.microsoft.com/office/drawing/2014/main" id="{2DF05329-A4F8-447D-86D7-EC328DE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9493" y="2700985"/>
            <a:ext cx="128587" cy="128587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pic>
        <p:nvPicPr>
          <p:cNvPr id="90" name="Picture 603" descr="j0242087[1]">
            <a:extLst>
              <a:ext uri="{FF2B5EF4-FFF2-40B4-BE49-F238E27FC236}">
                <a16:creationId xmlns:a16="http://schemas.microsoft.com/office/drawing/2014/main" id="{2BBC44C4-E046-42B3-9B63-D588C575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1672305" y="2083447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Text Box 442">
            <a:extLst>
              <a:ext uri="{FF2B5EF4-FFF2-40B4-BE49-F238E27FC236}">
                <a16:creationId xmlns:a16="http://schemas.microsoft.com/office/drawing/2014/main" id="{32EBD9CC-4A50-42EE-A19F-D9F87ED58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055" y="3026422"/>
            <a:ext cx="4235450" cy="2746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  <a:buFont typeface="Wingdings" pitchFamily="2" charset="2"/>
              <a:buNone/>
            </a:pPr>
            <a:endParaRPr lang="zh-CN" altLang="en-US" b="1" dirty="0">
              <a:solidFill>
                <a:srgbClr val="3333CC"/>
              </a:solidFill>
              <a:ea typeface="宋体" charset="-122"/>
              <a:cs typeface="Arial" charset="0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3BC5450D-54EE-44D0-A9D4-65AD556BCAF7}"/>
              </a:ext>
            </a:extLst>
          </p:cNvPr>
          <p:cNvGrpSpPr/>
          <p:nvPr/>
        </p:nvGrpSpPr>
        <p:grpSpPr>
          <a:xfrm rot="5400000">
            <a:off x="6452957" y="1966050"/>
            <a:ext cx="1296235" cy="852241"/>
            <a:chOff x="3114192" y="4397809"/>
            <a:chExt cx="2331203" cy="1079015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64556957-6002-4996-9791-73EADA71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64396D9-0F40-4272-8207-A41510AD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7EC2CF01-197C-4E8A-B1D5-E5B71034B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B31A2595-FED1-482F-8DEE-19022BBD3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7" name="AutoShape 522">
            <a:extLst>
              <a:ext uri="{FF2B5EF4-FFF2-40B4-BE49-F238E27FC236}">
                <a16:creationId xmlns:a16="http://schemas.microsoft.com/office/drawing/2014/main" id="{9F57F6F1-FAE2-4FAD-8DCA-19329FCE1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483" y="3558437"/>
            <a:ext cx="6988175" cy="2102553"/>
          </a:xfrm>
          <a:prstGeom prst="roundRect">
            <a:avLst>
              <a:gd name="adj" fmla="val 9931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98" name="Line 4">
            <a:extLst>
              <a:ext uri="{FF2B5EF4-FFF2-40B4-BE49-F238E27FC236}">
                <a16:creationId xmlns:a16="http://schemas.microsoft.com/office/drawing/2014/main" id="{EEBB08B9-1F9F-4E7A-8D0E-F6C19A0A1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3083" y="4680800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99" name="Line 13">
            <a:extLst>
              <a:ext uri="{FF2B5EF4-FFF2-40B4-BE49-F238E27FC236}">
                <a16:creationId xmlns:a16="http://schemas.microsoft.com/office/drawing/2014/main" id="{ABEC32D5-42C9-4890-B72E-95344C8B3FE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3083" y="4680800"/>
            <a:ext cx="19208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0" name="Line 14">
            <a:extLst>
              <a:ext uri="{FF2B5EF4-FFF2-40B4-BE49-F238E27FC236}">
                <a16:creationId xmlns:a16="http://schemas.microsoft.com/office/drawing/2014/main" id="{6D6381A5-86CB-4987-92A5-4596869A8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3083" y="4680800"/>
            <a:ext cx="1920875" cy="0"/>
          </a:xfrm>
          <a:prstGeom prst="line">
            <a:avLst/>
          </a:prstGeom>
          <a:noFill/>
          <a:ln w="76200">
            <a:solidFill>
              <a:srgbClr val="36BA65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1" name="Line 15">
            <a:extLst>
              <a:ext uri="{FF2B5EF4-FFF2-40B4-BE49-F238E27FC236}">
                <a16:creationId xmlns:a16="http://schemas.microsoft.com/office/drawing/2014/main" id="{E875AE26-9ABD-450F-A740-E471A02CD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3083" y="4680800"/>
            <a:ext cx="1920875" cy="0"/>
          </a:xfrm>
          <a:prstGeom prst="line">
            <a:avLst/>
          </a:prstGeom>
          <a:noFill/>
          <a:ln w="76200">
            <a:solidFill>
              <a:srgbClr val="5089F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2" name="Line 16">
            <a:extLst>
              <a:ext uri="{FF2B5EF4-FFF2-40B4-BE49-F238E27FC236}">
                <a16:creationId xmlns:a16="http://schemas.microsoft.com/office/drawing/2014/main" id="{94F5B045-4BA2-4724-9779-3AF8FA7BA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083" y="4680800"/>
            <a:ext cx="19208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3" name="Line 17">
            <a:extLst>
              <a:ext uri="{FF2B5EF4-FFF2-40B4-BE49-F238E27FC236}">
                <a16:creationId xmlns:a16="http://schemas.microsoft.com/office/drawing/2014/main" id="{07CF45D3-D837-411F-B4DC-8C003A373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083" y="4680800"/>
            <a:ext cx="1920875" cy="0"/>
          </a:xfrm>
          <a:prstGeom prst="line">
            <a:avLst/>
          </a:prstGeom>
          <a:noFill/>
          <a:ln w="76200">
            <a:solidFill>
              <a:srgbClr val="36BA65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4" name="Line 18">
            <a:extLst>
              <a:ext uri="{FF2B5EF4-FFF2-40B4-BE49-F238E27FC236}">
                <a16:creationId xmlns:a16="http://schemas.microsoft.com/office/drawing/2014/main" id="{2AAA6929-3EA5-4D32-BA42-1BB72E02A7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3083" y="4680800"/>
            <a:ext cx="1920875" cy="0"/>
          </a:xfrm>
          <a:prstGeom prst="line">
            <a:avLst/>
          </a:prstGeom>
          <a:noFill/>
          <a:ln w="76200">
            <a:solidFill>
              <a:srgbClr val="5089F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5" name="Line 20">
            <a:extLst>
              <a:ext uri="{FF2B5EF4-FFF2-40B4-BE49-F238E27FC236}">
                <a16:creationId xmlns:a16="http://schemas.microsoft.com/office/drawing/2014/main" id="{A553C17F-BEB9-4DA2-BAAC-4A9657CE31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94683" y="4681925"/>
            <a:ext cx="1778000" cy="0"/>
          </a:xfrm>
          <a:prstGeom prst="line">
            <a:avLst/>
          </a:prstGeom>
          <a:noFill/>
          <a:ln w="76200">
            <a:solidFill>
              <a:srgbClr val="217F7B"/>
            </a:solidFill>
            <a:prstDash val="sysDot"/>
            <a:round/>
            <a:headEnd type="triangle" w="med" len="med"/>
            <a:tailEnd type="none" w="lg" len="med"/>
          </a:ln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06" name="Text Box 227">
            <a:extLst>
              <a:ext uri="{FF2B5EF4-FFF2-40B4-BE49-F238E27FC236}">
                <a16:creationId xmlns:a16="http://schemas.microsoft.com/office/drawing/2014/main" id="{F7299E43-D98A-4077-BADB-0E3994A97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0645" y="3880700"/>
            <a:ext cx="608013" cy="22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  <a:buFont typeface="Wingdings" pitchFamily="2" charset="2"/>
              <a:buNone/>
            </a:pPr>
            <a:r>
              <a:rPr lang="en-US" altLang="zh-CN" sz="1600" b="1">
                <a:solidFill>
                  <a:srgbClr val="000204"/>
                </a:solidFill>
                <a:ea typeface="宋体" charset="-122"/>
                <a:cs typeface="Arial" charset="0"/>
              </a:rPr>
              <a:t>Cache</a:t>
            </a:r>
          </a:p>
        </p:txBody>
      </p:sp>
      <p:sp>
        <p:nvSpPr>
          <p:cNvPr id="107" name="Rectangle 358">
            <a:extLst>
              <a:ext uri="{FF2B5EF4-FFF2-40B4-BE49-F238E27FC236}">
                <a16:creationId xmlns:a16="http://schemas.microsoft.com/office/drawing/2014/main" id="{DBE2889E-C4C8-465B-8705-C24CF9DF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8083" y="4206138"/>
            <a:ext cx="1033462" cy="102870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/>
          </a:p>
        </p:txBody>
      </p:sp>
      <p:grpSp>
        <p:nvGrpSpPr>
          <p:cNvPr id="108" name="Group 359">
            <a:extLst>
              <a:ext uri="{FF2B5EF4-FFF2-40B4-BE49-F238E27FC236}">
                <a16:creationId xmlns:a16="http://schemas.microsoft.com/office/drawing/2014/main" id="{4F20810D-F38A-4AA9-8A26-1A61EE2E0493}"/>
              </a:ext>
            </a:extLst>
          </p:cNvPr>
          <p:cNvGrpSpPr>
            <a:grpSpLocks/>
          </p:cNvGrpSpPr>
          <p:nvPr/>
        </p:nvGrpSpPr>
        <p:grpSpPr bwMode="auto">
          <a:xfrm>
            <a:off x="4269508" y="4158513"/>
            <a:ext cx="1028700" cy="1028700"/>
            <a:chOff x="2922" y="2088"/>
            <a:chExt cx="648" cy="648"/>
          </a:xfrm>
        </p:grpSpPr>
        <p:grpSp>
          <p:nvGrpSpPr>
            <p:cNvPr id="109" name="Group 360">
              <a:extLst>
                <a:ext uri="{FF2B5EF4-FFF2-40B4-BE49-F238E27FC236}">
                  <a16:creationId xmlns:a16="http://schemas.microsoft.com/office/drawing/2014/main" id="{BE857349-F66A-4C4D-965A-19E5E2273A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173" name="Rectangle 361">
                <a:extLst>
                  <a:ext uri="{FF2B5EF4-FFF2-40B4-BE49-F238E27FC236}">
                    <a16:creationId xmlns:a16="http://schemas.microsoft.com/office/drawing/2014/main" id="{79CA45F9-13E2-4407-84EF-A063F036C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4" name="Rectangle 362">
                <a:extLst>
                  <a:ext uri="{FF2B5EF4-FFF2-40B4-BE49-F238E27FC236}">
                    <a16:creationId xmlns:a16="http://schemas.microsoft.com/office/drawing/2014/main" id="{FE1A2A30-39AA-41C1-8B8C-DEE41B911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5" name="Rectangle 363">
                <a:extLst>
                  <a:ext uri="{FF2B5EF4-FFF2-40B4-BE49-F238E27FC236}">
                    <a16:creationId xmlns:a16="http://schemas.microsoft.com/office/drawing/2014/main" id="{FC3DF663-B9E8-4211-B3B6-F8742D1309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6" name="Rectangle 364">
                <a:extLst>
                  <a:ext uri="{FF2B5EF4-FFF2-40B4-BE49-F238E27FC236}">
                    <a16:creationId xmlns:a16="http://schemas.microsoft.com/office/drawing/2014/main" id="{047D48D1-719C-4926-837F-F93066594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7" name="Rectangle 365">
                <a:extLst>
                  <a:ext uri="{FF2B5EF4-FFF2-40B4-BE49-F238E27FC236}">
                    <a16:creationId xmlns:a16="http://schemas.microsoft.com/office/drawing/2014/main" id="{01805628-D881-4B17-9601-242FA45CF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8" name="Rectangle 366">
                <a:extLst>
                  <a:ext uri="{FF2B5EF4-FFF2-40B4-BE49-F238E27FC236}">
                    <a16:creationId xmlns:a16="http://schemas.microsoft.com/office/drawing/2014/main" id="{D247A99C-4831-4C2A-9207-35D69C4D05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9" name="Rectangle 367">
                <a:extLst>
                  <a:ext uri="{FF2B5EF4-FFF2-40B4-BE49-F238E27FC236}">
                    <a16:creationId xmlns:a16="http://schemas.microsoft.com/office/drawing/2014/main" id="{A33B0BC9-B897-4367-B72B-CC46C3848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80" name="Rectangle 368">
                <a:extLst>
                  <a:ext uri="{FF2B5EF4-FFF2-40B4-BE49-F238E27FC236}">
                    <a16:creationId xmlns:a16="http://schemas.microsoft.com/office/drawing/2014/main" id="{76F373BB-B2E2-4A0E-893D-DF672E0F3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0" name="Group 369">
              <a:extLst>
                <a:ext uri="{FF2B5EF4-FFF2-40B4-BE49-F238E27FC236}">
                  <a16:creationId xmlns:a16="http://schemas.microsoft.com/office/drawing/2014/main" id="{FCDA0A6B-DFC1-4943-8EE0-8BD775287A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165" name="Rectangle 370">
                <a:extLst>
                  <a:ext uri="{FF2B5EF4-FFF2-40B4-BE49-F238E27FC236}">
                    <a16:creationId xmlns:a16="http://schemas.microsoft.com/office/drawing/2014/main" id="{A2564838-5DB1-42FC-81B5-0783118EAA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6" name="Rectangle 371">
                <a:extLst>
                  <a:ext uri="{FF2B5EF4-FFF2-40B4-BE49-F238E27FC236}">
                    <a16:creationId xmlns:a16="http://schemas.microsoft.com/office/drawing/2014/main" id="{CA0E4FCD-85F0-48A4-8046-CAC121959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7" name="Rectangle 372">
                <a:extLst>
                  <a:ext uri="{FF2B5EF4-FFF2-40B4-BE49-F238E27FC236}">
                    <a16:creationId xmlns:a16="http://schemas.microsoft.com/office/drawing/2014/main" id="{79DEE915-60E9-40C8-AEE8-E6E741C39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8" name="Rectangle 373">
                <a:extLst>
                  <a:ext uri="{FF2B5EF4-FFF2-40B4-BE49-F238E27FC236}">
                    <a16:creationId xmlns:a16="http://schemas.microsoft.com/office/drawing/2014/main" id="{5DB4FE82-6854-4CFA-ADB2-3EEF0C02D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9" name="Rectangle 374">
                <a:extLst>
                  <a:ext uri="{FF2B5EF4-FFF2-40B4-BE49-F238E27FC236}">
                    <a16:creationId xmlns:a16="http://schemas.microsoft.com/office/drawing/2014/main" id="{180E2E44-D499-48F3-B736-672993D1A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0" name="Rectangle 375">
                <a:extLst>
                  <a:ext uri="{FF2B5EF4-FFF2-40B4-BE49-F238E27FC236}">
                    <a16:creationId xmlns:a16="http://schemas.microsoft.com/office/drawing/2014/main" id="{A10166C7-54FD-4673-9D3C-28F63E3CC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1" name="Rectangle 376">
                <a:extLst>
                  <a:ext uri="{FF2B5EF4-FFF2-40B4-BE49-F238E27FC236}">
                    <a16:creationId xmlns:a16="http://schemas.microsoft.com/office/drawing/2014/main" id="{C3B99178-EACB-4FD0-B84F-63A7D0F00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72" name="Rectangle 377">
                <a:extLst>
                  <a:ext uri="{FF2B5EF4-FFF2-40B4-BE49-F238E27FC236}">
                    <a16:creationId xmlns:a16="http://schemas.microsoft.com/office/drawing/2014/main" id="{FB4849F8-2A96-41AC-B4A1-556CAF9CC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1" name="Group 378">
              <a:extLst>
                <a:ext uri="{FF2B5EF4-FFF2-40B4-BE49-F238E27FC236}">
                  <a16:creationId xmlns:a16="http://schemas.microsoft.com/office/drawing/2014/main" id="{5D49F7B2-52F2-468D-9489-9DC671BBB1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157" name="Rectangle 379">
                <a:extLst>
                  <a:ext uri="{FF2B5EF4-FFF2-40B4-BE49-F238E27FC236}">
                    <a16:creationId xmlns:a16="http://schemas.microsoft.com/office/drawing/2014/main" id="{84904100-6B28-49B2-97F6-DCA8B6C3A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8" name="Rectangle 380">
                <a:extLst>
                  <a:ext uri="{FF2B5EF4-FFF2-40B4-BE49-F238E27FC236}">
                    <a16:creationId xmlns:a16="http://schemas.microsoft.com/office/drawing/2014/main" id="{B7B884F8-80F7-402F-92EF-C890C9253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9" name="Rectangle 381">
                <a:extLst>
                  <a:ext uri="{FF2B5EF4-FFF2-40B4-BE49-F238E27FC236}">
                    <a16:creationId xmlns:a16="http://schemas.microsoft.com/office/drawing/2014/main" id="{23540F5B-4C1C-49B0-8483-0F1A135B9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0" name="Rectangle 382">
                <a:extLst>
                  <a:ext uri="{FF2B5EF4-FFF2-40B4-BE49-F238E27FC236}">
                    <a16:creationId xmlns:a16="http://schemas.microsoft.com/office/drawing/2014/main" id="{DFC59193-ACCB-49BE-BD54-9B76CEBCA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1" name="Rectangle 383">
                <a:extLst>
                  <a:ext uri="{FF2B5EF4-FFF2-40B4-BE49-F238E27FC236}">
                    <a16:creationId xmlns:a16="http://schemas.microsoft.com/office/drawing/2014/main" id="{902616B2-B960-4480-A8C8-1C8B975575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2" name="Rectangle 384">
                <a:extLst>
                  <a:ext uri="{FF2B5EF4-FFF2-40B4-BE49-F238E27FC236}">
                    <a16:creationId xmlns:a16="http://schemas.microsoft.com/office/drawing/2014/main" id="{5D54936F-A11F-4A83-82F6-87E1EAB28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3" name="Rectangle 385">
                <a:extLst>
                  <a:ext uri="{FF2B5EF4-FFF2-40B4-BE49-F238E27FC236}">
                    <a16:creationId xmlns:a16="http://schemas.microsoft.com/office/drawing/2014/main" id="{37505FF6-877E-4F77-B44F-9CC0A286A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64" name="Rectangle 386">
                <a:extLst>
                  <a:ext uri="{FF2B5EF4-FFF2-40B4-BE49-F238E27FC236}">
                    <a16:creationId xmlns:a16="http://schemas.microsoft.com/office/drawing/2014/main" id="{CA0CB79D-7153-4BDA-B1D4-0A7D60B3B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2" name="Group 387">
              <a:extLst>
                <a:ext uri="{FF2B5EF4-FFF2-40B4-BE49-F238E27FC236}">
                  <a16:creationId xmlns:a16="http://schemas.microsoft.com/office/drawing/2014/main" id="{C9D55290-BEAD-4224-8DE5-8D8727ADE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149" name="Rectangle 388">
                <a:extLst>
                  <a:ext uri="{FF2B5EF4-FFF2-40B4-BE49-F238E27FC236}">
                    <a16:creationId xmlns:a16="http://schemas.microsoft.com/office/drawing/2014/main" id="{0D50CD35-BFD8-4351-AD19-6BFB5CB92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0" name="Rectangle 389">
                <a:extLst>
                  <a:ext uri="{FF2B5EF4-FFF2-40B4-BE49-F238E27FC236}">
                    <a16:creationId xmlns:a16="http://schemas.microsoft.com/office/drawing/2014/main" id="{2A3EDA09-2440-4C3A-BADB-1D2C4800B5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1" name="Rectangle 390">
                <a:extLst>
                  <a:ext uri="{FF2B5EF4-FFF2-40B4-BE49-F238E27FC236}">
                    <a16:creationId xmlns:a16="http://schemas.microsoft.com/office/drawing/2014/main" id="{E56DDD94-FD36-4641-B8CD-340BDED92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2" name="Rectangle 391">
                <a:extLst>
                  <a:ext uri="{FF2B5EF4-FFF2-40B4-BE49-F238E27FC236}">
                    <a16:creationId xmlns:a16="http://schemas.microsoft.com/office/drawing/2014/main" id="{71F46350-2A0D-4A54-988A-02306E05C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3" name="Rectangle 392">
                <a:extLst>
                  <a:ext uri="{FF2B5EF4-FFF2-40B4-BE49-F238E27FC236}">
                    <a16:creationId xmlns:a16="http://schemas.microsoft.com/office/drawing/2014/main" id="{2905C048-D45F-4A86-8664-75C0FDF73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4" name="Rectangle 393">
                <a:extLst>
                  <a:ext uri="{FF2B5EF4-FFF2-40B4-BE49-F238E27FC236}">
                    <a16:creationId xmlns:a16="http://schemas.microsoft.com/office/drawing/2014/main" id="{06C5AF30-90EA-4010-983C-895D04126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5" name="Rectangle 394">
                <a:extLst>
                  <a:ext uri="{FF2B5EF4-FFF2-40B4-BE49-F238E27FC236}">
                    <a16:creationId xmlns:a16="http://schemas.microsoft.com/office/drawing/2014/main" id="{B0755933-895F-407B-9D70-118CA7BF5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56" name="Rectangle 395">
                <a:extLst>
                  <a:ext uri="{FF2B5EF4-FFF2-40B4-BE49-F238E27FC236}">
                    <a16:creationId xmlns:a16="http://schemas.microsoft.com/office/drawing/2014/main" id="{DA8FD1FC-A164-4B51-9ED6-64A4A2EEB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3" name="Group 396">
              <a:extLst>
                <a:ext uri="{FF2B5EF4-FFF2-40B4-BE49-F238E27FC236}">
                  <a16:creationId xmlns:a16="http://schemas.microsoft.com/office/drawing/2014/main" id="{951E0443-2378-4CDF-B637-E992310824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141" name="Rectangle 397">
                <a:extLst>
                  <a:ext uri="{FF2B5EF4-FFF2-40B4-BE49-F238E27FC236}">
                    <a16:creationId xmlns:a16="http://schemas.microsoft.com/office/drawing/2014/main" id="{5B0AFF83-D741-40E5-A2FD-B7A39408E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2" name="Rectangle 398">
                <a:extLst>
                  <a:ext uri="{FF2B5EF4-FFF2-40B4-BE49-F238E27FC236}">
                    <a16:creationId xmlns:a16="http://schemas.microsoft.com/office/drawing/2014/main" id="{6E0D4A2B-E9C7-4340-8197-33EA33A15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3" name="Rectangle 399">
                <a:extLst>
                  <a:ext uri="{FF2B5EF4-FFF2-40B4-BE49-F238E27FC236}">
                    <a16:creationId xmlns:a16="http://schemas.microsoft.com/office/drawing/2014/main" id="{218DFB9A-87C4-4EC8-BBC2-EFABC076F9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4" name="Rectangle 400">
                <a:extLst>
                  <a:ext uri="{FF2B5EF4-FFF2-40B4-BE49-F238E27FC236}">
                    <a16:creationId xmlns:a16="http://schemas.microsoft.com/office/drawing/2014/main" id="{148180BA-47B7-40C0-9696-D00B9515F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5" name="Rectangle 401">
                <a:extLst>
                  <a:ext uri="{FF2B5EF4-FFF2-40B4-BE49-F238E27FC236}">
                    <a16:creationId xmlns:a16="http://schemas.microsoft.com/office/drawing/2014/main" id="{428BCB32-D2B2-4358-BFEC-A8368A6C7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6" name="Rectangle 402">
                <a:extLst>
                  <a:ext uri="{FF2B5EF4-FFF2-40B4-BE49-F238E27FC236}">
                    <a16:creationId xmlns:a16="http://schemas.microsoft.com/office/drawing/2014/main" id="{64FB0579-8D8C-406F-B275-4561D9592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7" name="Rectangle 403">
                <a:extLst>
                  <a:ext uri="{FF2B5EF4-FFF2-40B4-BE49-F238E27FC236}">
                    <a16:creationId xmlns:a16="http://schemas.microsoft.com/office/drawing/2014/main" id="{2223ADA4-1A4C-45D9-92ED-11ECED1B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8" name="Rectangle 404">
                <a:extLst>
                  <a:ext uri="{FF2B5EF4-FFF2-40B4-BE49-F238E27FC236}">
                    <a16:creationId xmlns:a16="http://schemas.microsoft.com/office/drawing/2014/main" id="{E7210FA4-27D3-42EC-80BE-6FF15F1F2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4" name="Group 405">
              <a:extLst>
                <a:ext uri="{FF2B5EF4-FFF2-40B4-BE49-F238E27FC236}">
                  <a16:creationId xmlns:a16="http://schemas.microsoft.com/office/drawing/2014/main" id="{F16DF176-5994-4C3E-A3D8-27F2609A7B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133" name="Rectangle 406">
                <a:extLst>
                  <a:ext uri="{FF2B5EF4-FFF2-40B4-BE49-F238E27FC236}">
                    <a16:creationId xmlns:a16="http://schemas.microsoft.com/office/drawing/2014/main" id="{11275C88-D51A-4870-8321-5D6D2653A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4" name="Rectangle 407">
                <a:extLst>
                  <a:ext uri="{FF2B5EF4-FFF2-40B4-BE49-F238E27FC236}">
                    <a16:creationId xmlns:a16="http://schemas.microsoft.com/office/drawing/2014/main" id="{65B45EEA-CD8E-4665-86AD-E1977A950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5" name="Rectangle 408">
                <a:extLst>
                  <a:ext uri="{FF2B5EF4-FFF2-40B4-BE49-F238E27FC236}">
                    <a16:creationId xmlns:a16="http://schemas.microsoft.com/office/drawing/2014/main" id="{C2D38056-8D2D-479F-ABA8-688750827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6" name="Rectangle 409">
                <a:extLst>
                  <a:ext uri="{FF2B5EF4-FFF2-40B4-BE49-F238E27FC236}">
                    <a16:creationId xmlns:a16="http://schemas.microsoft.com/office/drawing/2014/main" id="{1521E757-1DC7-4706-8993-C76A7DCA8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7" name="Rectangle 410">
                <a:extLst>
                  <a:ext uri="{FF2B5EF4-FFF2-40B4-BE49-F238E27FC236}">
                    <a16:creationId xmlns:a16="http://schemas.microsoft.com/office/drawing/2014/main" id="{FBC4DB0B-F341-4A9F-80F0-EA8E85D5B5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8" name="Rectangle 411">
                <a:extLst>
                  <a:ext uri="{FF2B5EF4-FFF2-40B4-BE49-F238E27FC236}">
                    <a16:creationId xmlns:a16="http://schemas.microsoft.com/office/drawing/2014/main" id="{0C919074-DE93-4D1D-86DB-6876F491B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9" name="Rectangle 412">
                <a:extLst>
                  <a:ext uri="{FF2B5EF4-FFF2-40B4-BE49-F238E27FC236}">
                    <a16:creationId xmlns:a16="http://schemas.microsoft.com/office/drawing/2014/main" id="{41786332-3572-484A-BBEE-B77E17794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40" name="Rectangle 413">
                <a:extLst>
                  <a:ext uri="{FF2B5EF4-FFF2-40B4-BE49-F238E27FC236}">
                    <a16:creationId xmlns:a16="http://schemas.microsoft.com/office/drawing/2014/main" id="{F3E4DF66-7229-4213-8656-73C5977AE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5" name="Group 414">
              <a:extLst>
                <a:ext uri="{FF2B5EF4-FFF2-40B4-BE49-F238E27FC236}">
                  <a16:creationId xmlns:a16="http://schemas.microsoft.com/office/drawing/2014/main" id="{C6793B5C-494E-47A1-80FC-8C1D9FD9E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125" name="Rectangle 415">
                <a:extLst>
                  <a:ext uri="{FF2B5EF4-FFF2-40B4-BE49-F238E27FC236}">
                    <a16:creationId xmlns:a16="http://schemas.microsoft.com/office/drawing/2014/main" id="{0D449EE0-6B6C-4A59-8C8A-2C6A8F29B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6" name="Rectangle 416">
                <a:extLst>
                  <a:ext uri="{FF2B5EF4-FFF2-40B4-BE49-F238E27FC236}">
                    <a16:creationId xmlns:a16="http://schemas.microsoft.com/office/drawing/2014/main" id="{D2DEAAC5-6A5A-4DF3-9D50-75A5A1916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7" name="Rectangle 417">
                <a:extLst>
                  <a:ext uri="{FF2B5EF4-FFF2-40B4-BE49-F238E27FC236}">
                    <a16:creationId xmlns:a16="http://schemas.microsoft.com/office/drawing/2014/main" id="{9ADDB206-695C-457C-96CF-7C5A1E46A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8" name="Rectangle 418">
                <a:extLst>
                  <a:ext uri="{FF2B5EF4-FFF2-40B4-BE49-F238E27FC236}">
                    <a16:creationId xmlns:a16="http://schemas.microsoft.com/office/drawing/2014/main" id="{A7F10802-C6A6-449F-A521-CBF15A406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9" name="Rectangle 419">
                <a:extLst>
                  <a:ext uri="{FF2B5EF4-FFF2-40B4-BE49-F238E27FC236}">
                    <a16:creationId xmlns:a16="http://schemas.microsoft.com/office/drawing/2014/main" id="{4D89AD74-6D8A-435D-83A3-5E049AE04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0" name="Rectangle 420">
                <a:extLst>
                  <a:ext uri="{FF2B5EF4-FFF2-40B4-BE49-F238E27FC236}">
                    <a16:creationId xmlns:a16="http://schemas.microsoft.com/office/drawing/2014/main" id="{BB35BF2C-76DC-4090-A4F8-F60579FCB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1" name="Rectangle 421">
                <a:extLst>
                  <a:ext uri="{FF2B5EF4-FFF2-40B4-BE49-F238E27FC236}">
                    <a16:creationId xmlns:a16="http://schemas.microsoft.com/office/drawing/2014/main" id="{F9790006-FA60-48FB-B628-2B5CFCDEE4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32" name="Rectangle 422">
                <a:extLst>
                  <a:ext uri="{FF2B5EF4-FFF2-40B4-BE49-F238E27FC236}">
                    <a16:creationId xmlns:a16="http://schemas.microsoft.com/office/drawing/2014/main" id="{9A94C9F8-376C-4D98-8F0C-B9E405C4B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  <p:grpSp>
          <p:nvGrpSpPr>
            <p:cNvPr id="116" name="Group 423">
              <a:extLst>
                <a:ext uri="{FF2B5EF4-FFF2-40B4-BE49-F238E27FC236}">
                  <a16:creationId xmlns:a16="http://schemas.microsoft.com/office/drawing/2014/main" id="{4CCD7587-4E48-4D30-95E6-47F67C164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117" name="Rectangle 424">
                <a:extLst>
                  <a:ext uri="{FF2B5EF4-FFF2-40B4-BE49-F238E27FC236}">
                    <a16:creationId xmlns:a16="http://schemas.microsoft.com/office/drawing/2014/main" id="{D90436FA-9A4F-452F-815A-1B2940207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8" name="Rectangle 425">
                <a:extLst>
                  <a:ext uri="{FF2B5EF4-FFF2-40B4-BE49-F238E27FC236}">
                    <a16:creationId xmlns:a16="http://schemas.microsoft.com/office/drawing/2014/main" id="{8D078374-DFE8-43DF-B498-64A65FE95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19" name="Rectangle 426">
                <a:extLst>
                  <a:ext uri="{FF2B5EF4-FFF2-40B4-BE49-F238E27FC236}">
                    <a16:creationId xmlns:a16="http://schemas.microsoft.com/office/drawing/2014/main" id="{17D69B38-14B3-473A-95E7-B8C234493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0" name="Rectangle 427">
                <a:extLst>
                  <a:ext uri="{FF2B5EF4-FFF2-40B4-BE49-F238E27FC236}">
                    <a16:creationId xmlns:a16="http://schemas.microsoft.com/office/drawing/2014/main" id="{DBF6BF2D-BF8A-4E23-857A-0E9635C73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1" name="Rectangle 428">
                <a:extLst>
                  <a:ext uri="{FF2B5EF4-FFF2-40B4-BE49-F238E27FC236}">
                    <a16:creationId xmlns:a16="http://schemas.microsoft.com/office/drawing/2014/main" id="{046E00BA-2213-4757-A0C6-2591472C6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2" name="Rectangle 429">
                <a:extLst>
                  <a:ext uri="{FF2B5EF4-FFF2-40B4-BE49-F238E27FC236}">
                    <a16:creationId xmlns:a16="http://schemas.microsoft.com/office/drawing/2014/main" id="{9972FBFB-5597-4126-8D76-4B820A633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3" name="Rectangle 430">
                <a:extLst>
                  <a:ext uri="{FF2B5EF4-FFF2-40B4-BE49-F238E27FC236}">
                    <a16:creationId xmlns:a16="http://schemas.microsoft.com/office/drawing/2014/main" id="{EF456EB4-DBF7-4AF5-BC6C-688BCCC8B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  <p:sp>
            <p:nvSpPr>
              <p:cNvPr id="124" name="Rectangle 431">
                <a:extLst>
                  <a:ext uri="{FF2B5EF4-FFF2-40B4-BE49-F238E27FC236}">
                    <a16:creationId xmlns:a16="http://schemas.microsoft.com/office/drawing/2014/main" id="{B8A13198-F4F5-47F4-ACDC-53CD32897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/>
              </a:p>
            </p:txBody>
          </p:sp>
        </p:grpSp>
      </p:grpSp>
      <p:sp>
        <p:nvSpPr>
          <p:cNvPr id="181" name="Rectangle 432">
            <a:extLst>
              <a:ext uri="{FF2B5EF4-FFF2-40B4-BE49-F238E27FC236}">
                <a16:creationId xmlns:a16="http://schemas.microsoft.com/office/drawing/2014/main" id="{8D97E2C6-CDB7-405A-B0DE-5E78E48E3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508" y="4158513"/>
            <a:ext cx="128587" cy="128587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grpSp>
        <p:nvGrpSpPr>
          <p:cNvPr id="182" name="Group 433">
            <a:extLst>
              <a:ext uri="{FF2B5EF4-FFF2-40B4-BE49-F238E27FC236}">
                <a16:creationId xmlns:a16="http://schemas.microsoft.com/office/drawing/2014/main" id="{363AF257-4ACC-40A7-B09E-A7E194F96990}"/>
              </a:ext>
            </a:extLst>
          </p:cNvPr>
          <p:cNvGrpSpPr>
            <a:grpSpLocks/>
          </p:cNvGrpSpPr>
          <p:nvPr/>
        </p:nvGrpSpPr>
        <p:grpSpPr bwMode="auto">
          <a:xfrm>
            <a:off x="4269508" y="4158513"/>
            <a:ext cx="257175" cy="128587"/>
            <a:chOff x="2557" y="3815"/>
            <a:chExt cx="162" cy="81"/>
          </a:xfrm>
        </p:grpSpPr>
        <p:sp>
          <p:nvSpPr>
            <p:cNvPr id="183" name="Rectangle 434">
              <a:extLst>
                <a:ext uri="{FF2B5EF4-FFF2-40B4-BE49-F238E27FC236}">
                  <a16:creationId xmlns:a16="http://schemas.microsoft.com/office/drawing/2014/main" id="{668719E3-10E4-4736-9AED-0EEF296CE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" y="3815"/>
              <a:ext cx="81" cy="81"/>
            </a:xfrm>
            <a:prstGeom prst="rect">
              <a:avLst/>
            </a:prstGeom>
            <a:solidFill>
              <a:srgbClr val="36BA65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4" name="Rectangle 435">
              <a:extLst>
                <a:ext uri="{FF2B5EF4-FFF2-40B4-BE49-F238E27FC236}">
                  <a16:creationId xmlns:a16="http://schemas.microsoft.com/office/drawing/2014/main" id="{B8DCEE8C-95BB-45E9-BFF4-BB4C352C2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3815"/>
              <a:ext cx="81" cy="81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grpSp>
        <p:nvGrpSpPr>
          <p:cNvPr id="185" name="Group 436">
            <a:extLst>
              <a:ext uri="{FF2B5EF4-FFF2-40B4-BE49-F238E27FC236}">
                <a16:creationId xmlns:a16="http://schemas.microsoft.com/office/drawing/2014/main" id="{F6EA5C6E-904A-423A-B43C-F7E3C24773D9}"/>
              </a:ext>
            </a:extLst>
          </p:cNvPr>
          <p:cNvGrpSpPr>
            <a:grpSpLocks/>
          </p:cNvGrpSpPr>
          <p:nvPr/>
        </p:nvGrpSpPr>
        <p:grpSpPr bwMode="auto">
          <a:xfrm>
            <a:off x="4269508" y="4158513"/>
            <a:ext cx="385762" cy="128587"/>
            <a:chOff x="2557" y="3919"/>
            <a:chExt cx="243" cy="81"/>
          </a:xfrm>
        </p:grpSpPr>
        <p:sp>
          <p:nvSpPr>
            <p:cNvPr id="186" name="Rectangle 437">
              <a:extLst>
                <a:ext uri="{FF2B5EF4-FFF2-40B4-BE49-F238E27FC236}">
                  <a16:creationId xmlns:a16="http://schemas.microsoft.com/office/drawing/2014/main" id="{4FFE0CD8-A8CC-46F7-AF0F-1598FF958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7" y="3919"/>
              <a:ext cx="81" cy="81"/>
            </a:xfrm>
            <a:prstGeom prst="rect">
              <a:avLst/>
            </a:prstGeom>
            <a:solidFill>
              <a:srgbClr val="5089F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7" name="Rectangle 438">
              <a:extLst>
                <a:ext uri="{FF2B5EF4-FFF2-40B4-BE49-F238E27FC236}">
                  <a16:creationId xmlns:a16="http://schemas.microsoft.com/office/drawing/2014/main" id="{303A67E4-78CE-4001-A83A-8D3CA9604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8" y="3919"/>
              <a:ext cx="81" cy="81"/>
            </a:xfrm>
            <a:prstGeom prst="rect">
              <a:avLst/>
            </a:prstGeom>
            <a:solidFill>
              <a:srgbClr val="36BA65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  <p:sp>
          <p:nvSpPr>
            <p:cNvPr id="188" name="Rectangle 439">
              <a:extLst>
                <a:ext uri="{FF2B5EF4-FFF2-40B4-BE49-F238E27FC236}">
                  <a16:creationId xmlns:a16="http://schemas.microsoft.com/office/drawing/2014/main" id="{371AF761-1170-42C2-B2DA-C2C953655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" y="3919"/>
              <a:ext cx="81" cy="81"/>
            </a:xfrm>
            <a:prstGeom prst="rect">
              <a:avLst/>
            </a:prstGeom>
            <a:solidFill>
              <a:srgbClr val="FF000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/>
            </a:p>
          </p:txBody>
        </p:sp>
      </p:grpSp>
      <p:sp>
        <p:nvSpPr>
          <p:cNvPr id="189" name="Text Box 444">
            <a:extLst>
              <a:ext uri="{FF2B5EF4-FFF2-40B4-BE49-F238E27FC236}">
                <a16:creationId xmlns:a16="http://schemas.microsoft.com/office/drawing/2014/main" id="{BAFFFC69-A571-4F78-BCD9-7022B511B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9034" y="3702900"/>
            <a:ext cx="2257861" cy="276999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b="1" dirty="0">
                <a:solidFill>
                  <a:srgbClr val="FF0000"/>
                </a:solidFill>
                <a:ea typeface="宋体" charset="-122"/>
                <a:cs typeface="Arial" charset="0"/>
              </a:rPr>
              <a:t>写回策略 </a:t>
            </a:r>
            <a:r>
              <a:rPr lang="en-US" altLang="zh-CN" b="1" dirty="0">
                <a:solidFill>
                  <a:srgbClr val="FF0000"/>
                </a:solidFill>
                <a:ea typeface="宋体" charset="-122"/>
                <a:cs typeface="Arial" charset="0"/>
              </a:rPr>
              <a:t>Write Back </a:t>
            </a:r>
          </a:p>
        </p:txBody>
      </p:sp>
      <p:sp>
        <p:nvSpPr>
          <p:cNvPr id="190" name="AutoShape 523">
            <a:extLst>
              <a:ext uri="{FF2B5EF4-FFF2-40B4-BE49-F238E27FC236}">
                <a16:creationId xmlns:a16="http://schemas.microsoft.com/office/drawing/2014/main" id="{66138A66-CDC5-40D3-8298-9EA920925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500" y="3915285"/>
            <a:ext cx="1184275" cy="1538287"/>
          </a:xfrm>
          <a:prstGeom prst="roundRect">
            <a:avLst>
              <a:gd name="adj" fmla="val 11657"/>
            </a:avLst>
          </a:prstGeom>
          <a:gradFill rotWithShape="1">
            <a:gsLst>
              <a:gs pos="0">
                <a:srgbClr val="E2EAEA"/>
              </a:gs>
              <a:gs pos="100000">
                <a:srgbClr val="F8FAFA"/>
              </a:gs>
            </a:gsLst>
            <a:lin ang="2700000" scaled="1"/>
          </a:gradFill>
          <a:ln w="6350" algn="ctr">
            <a:solidFill>
              <a:srgbClr val="6F9995"/>
            </a:solidFill>
            <a:round/>
            <a:headEnd/>
            <a:tailEnd type="none" w="lg" len="med"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91" name="Text Box 600">
            <a:extLst>
              <a:ext uri="{FF2B5EF4-FFF2-40B4-BE49-F238E27FC236}">
                <a16:creationId xmlns:a16="http://schemas.microsoft.com/office/drawing/2014/main" id="{8EEC842A-9D41-4F75-B97C-BF45E492F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7705" y="4834788"/>
            <a:ext cx="615553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  <a:buFont typeface="Wingdings" pitchFamily="2" charset="2"/>
              <a:buNone/>
            </a:pPr>
            <a:r>
              <a:rPr lang="zh-CN" altLang="en-US" sz="16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写响应</a:t>
            </a:r>
          </a:p>
        </p:txBody>
      </p:sp>
      <p:pic>
        <p:nvPicPr>
          <p:cNvPr id="192" name="Picture 604" descr="j0242087[1]">
            <a:extLst>
              <a:ext uri="{FF2B5EF4-FFF2-40B4-BE49-F238E27FC236}">
                <a16:creationId xmlns:a16="http://schemas.microsoft.com/office/drawing/2014/main" id="{DE666783-D67B-4AFA-A486-4969F953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1715220" y="4258525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E72D8FD6-C4D1-4A40-9A97-F17A1E825182}"/>
              </a:ext>
            </a:extLst>
          </p:cNvPr>
          <p:cNvGrpSpPr/>
          <p:nvPr/>
        </p:nvGrpSpPr>
        <p:grpSpPr>
          <a:xfrm rot="5400000">
            <a:off x="6777044" y="4246269"/>
            <a:ext cx="1296235" cy="852241"/>
            <a:chOff x="3114192" y="4397809"/>
            <a:chExt cx="2331203" cy="1079015"/>
          </a:xfrm>
        </p:grpSpPr>
        <p:pic>
          <p:nvPicPr>
            <p:cNvPr id="194" name="图片 193">
              <a:extLst>
                <a:ext uri="{FF2B5EF4-FFF2-40B4-BE49-F238E27FC236}">
                  <a16:creationId xmlns:a16="http://schemas.microsoft.com/office/drawing/2014/main" id="{C5B748BA-67ED-4C9E-9B0F-5187A0C6D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397809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5" name="图片 194">
              <a:extLst>
                <a:ext uri="{FF2B5EF4-FFF2-40B4-BE49-F238E27FC236}">
                  <a16:creationId xmlns:a16="http://schemas.microsoft.com/office/drawing/2014/main" id="{06E81B9B-54F5-4036-93FF-202C61B2E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9438" y="4397810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6" name="图片 195">
              <a:extLst>
                <a:ext uri="{FF2B5EF4-FFF2-40B4-BE49-F238E27FC236}">
                  <a16:creationId xmlns:a16="http://schemas.microsoft.com/office/drawing/2014/main" id="{F584407D-83EB-4798-9E30-13574774D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4192" y="49668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97" name="图片 196">
              <a:extLst>
                <a:ext uri="{FF2B5EF4-FFF2-40B4-BE49-F238E27FC236}">
                  <a16:creationId xmlns:a16="http://schemas.microsoft.com/office/drawing/2014/main" id="{E17C470D-6498-4B1B-9957-2AEBDD5F5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0149" y="4972717"/>
              <a:ext cx="1155246" cy="504107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98" name="Rectangle 355">
            <a:extLst>
              <a:ext uri="{FF2B5EF4-FFF2-40B4-BE49-F238E27FC236}">
                <a16:creationId xmlns:a16="http://schemas.microsoft.com/office/drawing/2014/main" id="{EB4D32B9-CDAF-47B4-A180-7EDE06726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420" y="4849075"/>
            <a:ext cx="128588" cy="128588"/>
          </a:xfrm>
          <a:prstGeom prst="rect">
            <a:avLst/>
          </a:prstGeom>
          <a:solidFill>
            <a:srgbClr val="5089F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199" name="Rectangle 356">
            <a:extLst>
              <a:ext uri="{FF2B5EF4-FFF2-40B4-BE49-F238E27FC236}">
                <a16:creationId xmlns:a16="http://schemas.microsoft.com/office/drawing/2014/main" id="{330E1C49-B632-41FC-B71E-34BEC7AF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008" y="4849075"/>
            <a:ext cx="128587" cy="128588"/>
          </a:xfrm>
          <a:prstGeom prst="rect">
            <a:avLst/>
          </a:prstGeom>
          <a:solidFill>
            <a:srgbClr val="36BA65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200" name="Rectangle 357">
            <a:extLst>
              <a:ext uri="{FF2B5EF4-FFF2-40B4-BE49-F238E27FC236}">
                <a16:creationId xmlns:a16="http://schemas.microsoft.com/office/drawing/2014/main" id="{3E7194EB-E0C1-4C69-8A1C-370CDCE51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595" y="4849075"/>
            <a:ext cx="128588" cy="128588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/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2749B47A-203F-4510-94E3-0490856D0260}"/>
              </a:ext>
            </a:extLst>
          </p:cNvPr>
          <p:cNvSpPr txBox="1"/>
          <p:nvPr/>
        </p:nvSpPr>
        <p:spPr>
          <a:xfrm>
            <a:off x="8707538" y="4005805"/>
            <a:ext cx="233808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写回前，主存的数据是新的吗？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5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(DMA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操作需要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5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3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/>
      <p:bldP spid="86" grpId="0" animBg="1"/>
      <p:bldP spid="89" grpId="0" animBg="1"/>
      <p:bldP spid="91" grpId="0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81" grpId="0" animBg="1"/>
      <p:bldP spid="191" grpId="0"/>
      <p:bldP spid="198" grpId="0" animBg="1"/>
      <p:bldP spid="199" grpId="0" animBg="1"/>
      <p:bldP spid="200" grpId="0" animBg="1"/>
      <p:bldP spid="20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1201" name="Rectangle 8"/>
          <p:cNvSpPr>
            <a:spLocks noChangeArrowheads="1"/>
          </p:cNvSpPr>
          <p:nvPr/>
        </p:nvSpPr>
        <p:spPr bwMode="auto">
          <a:xfrm>
            <a:off x="2567580" y="1528814"/>
            <a:ext cx="5495432" cy="546382"/>
          </a:xfrm>
          <a:prstGeom prst="rect">
            <a:avLst/>
          </a:prstGeom>
          <a:solidFill>
            <a:srgbClr val="515D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275" b="1">
                <a:latin typeface="Times New Roman" panose="02020603050405020304" pitchFamily="18" charset="0"/>
              </a:rPr>
              <a:t>主存地址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567580" y="2141462"/>
            <a:ext cx="5495432" cy="1105665"/>
            <a:chOff x="2684844" y="2789498"/>
            <a:chExt cx="5795963" cy="1166131"/>
          </a:xfrm>
        </p:grpSpPr>
        <p:grpSp>
          <p:nvGrpSpPr>
            <p:cNvPr id="1209" name="Group 30"/>
            <p:cNvGrpSpPr>
              <a:grpSpLocks/>
            </p:cNvGrpSpPr>
            <p:nvPr/>
          </p:nvGrpSpPr>
          <p:grpSpPr bwMode="auto">
            <a:xfrm>
              <a:off x="2684844" y="3379366"/>
              <a:ext cx="5795963" cy="576263"/>
              <a:chOff x="0" y="0"/>
              <a:chExt cx="3651" cy="363"/>
            </a:xfrm>
            <a:solidFill>
              <a:srgbClr val="515DFD"/>
            </a:solidFill>
          </p:grpSpPr>
          <p:sp>
            <p:nvSpPr>
              <p:cNvPr id="1210" name="Rectangle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744" cy="36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275" b="1">
                    <a:latin typeface="Times New Roman" panose="02020603050405020304" pitchFamily="18" charset="0"/>
                  </a:rPr>
                  <a:t>块地址</a:t>
                </a:r>
              </a:p>
            </p:txBody>
          </p:sp>
          <p:sp>
            <p:nvSpPr>
              <p:cNvPr id="1211" name="Rectangle 10"/>
              <p:cNvSpPr>
                <a:spLocks noChangeArrowheads="1"/>
              </p:cNvSpPr>
              <p:nvPr/>
            </p:nvSpPr>
            <p:spPr bwMode="auto">
              <a:xfrm>
                <a:off x="2721" y="0"/>
                <a:ext cx="930" cy="36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275" b="1">
                    <a:latin typeface="Times New Roman" panose="02020603050405020304" pitchFamily="18" charset="0"/>
                  </a:rPr>
                  <a:t>块内偏移</a:t>
                </a:r>
              </a:p>
            </p:txBody>
          </p:sp>
        </p:grpSp>
        <p:sp>
          <p:nvSpPr>
            <p:cNvPr id="14" name="下箭头 13"/>
            <p:cNvSpPr/>
            <p:nvPr/>
          </p:nvSpPr>
          <p:spPr>
            <a:xfrm>
              <a:off x="5289630" y="2789498"/>
              <a:ext cx="254643" cy="462988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67578" y="3317564"/>
            <a:ext cx="5495432" cy="1112465"/>
            <a:chOff x="2707992" y="4029918"/>
            <a:chExt cx="5795963" cy="1173303"/>
          </a:xfrm>
        </p:grpSpPr>
        <p:grpSp>
          <p:nvGrpSpPr>
            <p:cNvPr id="1205" name="Group 31"/>
            <p:cNvGrpSpPr>
              <a:grpSpLocks/>
            </p:cNvGrpSpPr>
            <p:nvPr/>
          </p:nvGrpSpPr>
          <p:grpSpPr bwMode="auto">
            <a:xfrm>
              <a:off x="2707992" y="4626959"/>
              <a:ext cx="5795963" cy="576262"/>
              <a:chOff x="0" y="0"/>
              <a:chExt cx="3651" cy="363"/>
            </a:xfrm>
            <a:solidFill>
              <a:srgbClr val="515DFD"/>
            </a:solidFill>
          </p:grpSpPr>
          <p:sp>
            <p:nvSpPr>
              <p:cNvPr id="1206" name="Rectangle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7" cy="36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275" b="1">
                    <a:latin typeface="Times New Roman" panose="02020603050405020304" pitchFamily="18" charset="0"/>
                  </a:rPr>
                  <a:t>Tag</a:t>
                </a:r>
              </a:p>
            </p:txBody>
          </p:sp>
          <p:sp>
            <p:nvSpPr>
              <p:cNvPr id="1207" name="Rectangle 13"/>
              <p:cNvSpPr>
                <a:spLocks noChangeArrowheads="1"/>
              </p:cNvSpPr>
              <p:nvPr/>
            </p:nvSpPr>
            <p:spPr bwMode="auto">
              <a:xfrm>
                <a:off x="1474" y="0"/>
                <a:ext cx="1247" cy="36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275" b="1">
                    <a:latin typeface="Times New Roman" panose="02020603050405020304" pitchFamily="18" charset="0"/>
                  </a:rPr>
                  <a:t>Index</a:t>
                </a:r>
              </a:p>
            </p:txBody>
          </p:sp>
          <p:sp>
            <p:nvSpPr>
              <p:cNvPr id="1208" name="Rectangle 14"/>
              <p:cNvSpPr>
                <a:spLocks noChangeArrowheads="1"/>
              </p:cNvSpPr>
              <p:nvPr/>
            </p:nvSpPr>
            <p:spPr bwMode="auto">
              <a:xfrm>
                <a:off x="2721" y="0"/>
                <a:ext cx="930" cy="36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275" b="1">
                    <a:latin typeface="Times New Roman" panose="02020603050405020304" pitchFamily="18" charset="0"/>
                  </a:rPr>
                  <a:t>块内偏移</a:t>
                </a:r>
              </a:p>
            </p:txBody>
          </p:sp>
        </p:grpSp>
        <p:sp>
          <p:nvSpPr>
            <p:cNvPr id="1212" name="下箭头 1211"/>
            <p:cNvSpPr/>
            <p:nvPr/>
          </p:nvSpPr>
          <p:spPr>
            <a:xfrm>
              <a:off x="5326283" y="4029918"/>
              <a:ext cx="254643" cy="462988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887616" y="4358313"/>
            <a:ext cx="1843720" cy="1812620"/>
            <a:chOff x="2013995" y="5370653"/>
            <a:chExt cx="1944548" cy="1739543"/>
          </a:xfrm>
        </p:grpSpPr>
        <p:cxnSp>
          <p:nvCxnSpPr>
            <p:cNvPr id="18" name="直接箭头连接符 17"/>
            <p:cNvCxnSpPr/>
            <p:nvPr/>
          </p:nvCxnSpPr>
          <p:spPr>
            <a:xfrm flipH="1">
              <a:off x="3310359" y="5370653"/>
              <a:ext cx="648184" cy="671332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013995" y="6088283"/>
              <a:ext cx="1944545" cy="1021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判断数据是否在</a:t>
              </a:r>
              <a:r>
                <a:rPr lang="en-US" altLang="zh-CN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的依据</a:t>
              </a:r>
            </a:p>
          </p:txBody>
        </p:sp>
      </p:grpSp>
      <p:grpSp>
        <p:nvGrpSpPr>
          <p:cNvPr id="1213" name="组合 1212"/>
          <p:cNvGrpSpPr/>
          <p:nvPr/>
        </p:nvGrpSpPr>
        <p:grpSpPr>
          <a:xfrm>
            <a:off x="5807347" y="4435137"/>
            <a:ext cx="1843717" cy="1792353"/>
            <a:chOff x="2013995" y="5310851"/>
            <a:chExt cx="1944545" cy="1915345"/>
          </a:xfrm>
        </p:grpSpPr>
        <p:cxnSp>
          <p:nvCxnSpPr>
            <p:cNvPr id="1214" name="直接箭头连接符 1213"/>
            <p:cNvCxnSpPr/>
            <p:nvPr/>
          </p:nvCxnSpPr>
          <p:spPr>
            <a:xfrm>
              <a:off x="2486629" y="5310851"/>
              <a:ext cx="823730" cy="731134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5" name="文本框 1214"/>
            <p:cNvSpPr txBox="1"/>
            <p:nvPr/>
          </p:nvSpPr>
          <p:spPr>
            <a:xfrm>
              <a:off x="2013995" y="6088283"/>
              <a:ext cx="1944545" cy="1137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zh-CN" altLang="en-US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哪个位置去读写数据</a:t>
              </a: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24E64534-42CB-424A-B1A6-E507DF6C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829732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4.5.1 Cache</a:t>
            </a:r>
            <a:r>
              <a:rPr lang="zh-CN" altLang="en-US" dirty="0"/>
              <a:t>的工作原理</a:t>
            </a:r>
            <a:r>
              <a:rPr lang="en-US" altLang="zh-CN" dirty="0"/>
              <a:t>——Cache</a:t>
            </a:r>
            <a:r>
              <a:rPr lang="zh-CN" altLang="en-US" dirty="0"/>
              <a:t>地址映射机制</a:t>
            </a:r>
          </a:p>
        </p:txBody>
      </p:sp>
    </p:spTree>
    <p:extLst>
      <p:ext uri="{BB962C8B-B14F-4D97-AF65-F5344CB8AC3E}">
        <p14:creationId xmlns:p14="http://schemas.microsoft.com/office/powerpoint/2010/main" val="10444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1216" name="Rectangle 4"/>
          <p:cNvSpPr>
            <a:spLocks noChangeArrowheads="1"/>
          </p:cNvSpPr>
          <p:nvPr/>
        </p:nvSpPr>
        <p:spPr bwMode="auto">
          <a:xfrm>
            <a:off x="3519562" y="2176860"/>
            <a:ext cx="1058145" cy="1422400"/>
          </a:xfrm>
          <a:prstGeom prst="rect">
            <a:avLst/>
          </a:prstGeom>
          <a:solidFill>
            <a:srgbClr val="515D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1217" name="Rectangle 5"/>
          <p:cNvSpPr>
            <a:spLocks noChangeArrowheads="1"/>
          </p:cNvSpPr>
          <p:nvPr/>
        </p:nvSpPr>
        <p:spPr bwMode="auto">
          <a:xfrm>
            <a:off x="4645441" y="2176860"/>
            <a:ext cx="2218643" cy="1422400"/>
          </a:xfrm>
          <a:prstGeom prst="rect">
            <a:avLst/>
          </a:prstGeom>
          <a:solidFill>
            <a:srgbClr val="515DF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1218" name="Rectangle 6"/>
          <p:cNvSpPr>
            <a:spLocks noChangeArrowheads="1"/>
          </p:cNvSpPr>
          <p:nvPr/>
        </p:nvSpPr>
        <p:spPr bwMode="auto">
          <a:xfrm>
            <a:off x="6966437" y="2176860"/>
            <a:ext cx="308562" cy="142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1219" name="Rectangle 7"/>
          <p:cNvSpPr>
            <a:spLocks noChangeArrowheads="1"/>
          </p:cNvSpPr>
          <p:nvPr/>
        </p:nvSpPr>
        <p:spPr bwMode="auto">
          <a:xfrm>
            <a:off x="7377351" y="2176860"/>
            <a:ext cx="308563" cy="142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1220" name="Text Box 9"/>
          <p:cNvSpPr txBox="1">
            <a:spLocks noChangeArrowheads="1"/>
          </p:cNvSpPr>
          <p:nvPr/>
        </p:nvSpPr>
        <p:spPr bwMode="auto">
          <a:xfrm>
            <a:off x="3212504" y="1647035"/>
            <a:ext cx="167376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275" b="1">
                <a:latin typeface="Times New Roman" panose="02020603050405020304" pitchFamily="18" charset="0"/>
              </a:rPr>
              <a:t>Tag</a:t>
            </a:r>
          </a:p>
        </p:txBody>
      </p:sp>
      <p:sp>
        <p:nvSpPr>
          <p:cNvPr id="1221" name="Text Box 10"/>
          <p:cNvSpPr txBox="1">
            <a:spLocks noChangeArrowheads="1"/>
          </p:cNvSpPr>
          <p:nvPr/>
        </p:nvSpPr>
        <p:spPr bwMode="auto">
          <a:xfrm>
            <a:off x="4851650" y="1647035"/>
            <a:ext cx="167376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275" b="1">
                <a:latin typeface="Times New Roman" panose="02020603050405020304" pitchFamily="18" charset="0"/>
              </a:rPr>
              <a:t>Data</a:t>
            </a:r>
          </a:p>
        </p:txBody>
      </p:sp>
      <p:sp>
        <p:nvSpPr>
          <p:cNvPr id="1222" name="Text Box 11"/>
          <p:cNvSpPr txBox="1">
            <a:spLocks noChangeArrowheads="1"/>
          </p:cNvSpPr>
          <p:nvPr/>
        </p:nvSpPr>
        <p:spPr bwMode="auto">
          <a:xfrm>
            <a:off x="6249968" y="1210531"/>
            <a:ext cx="1673766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707" b="1">
                <a:solidFill>
                  <a:srgbClr val="9900FF"/>
                </a:solidFill>
                <a:latin typeface="Times New Roman" panose="02020603050405020304" pitchFamily="18" charset="0"/>
              </a:rPr>
              <a:t>Valid</a:t>
            </a:r>
            <a:r>
              <a:rPr lang="en-US" altLang="zh-CN" sz="1707" b="1"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1223" name="Text Box 12"/>
          <p:cNvSpPr txBox="1">
            <a:spLocks noChangeArrowheads="1"/>
          </p:cNvSpPr>
          <p:nvPr/>
        </p:nvSpPr>
        <p:spPr bwMode="auto">
          <a:xfrm>
            <a:off x="6777791" y="1618251"/>
            <a:ext cx="1673766" cy="35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1707" b="1" dirty="0">
                <a:solidFill>
                  <a:srgbClr val="9900FF"/>
                </a:solidFill>
                <a:latin typeface="Times New Roman" panose="02020603050405020304" pitchFamily="18" charset="0"/>
              </a:rPr>
              <a:t>Dirty</a:t>
            </a:r>
            <a:r>
              <a:rPr lang="en-US" altLang="zh-CN" sz="1707" b="1" dirty="0">
                <a:latin typeface="Times New Roman" panose="02020603050405020304" pitchFamily="18" charset="0"/>
              </a:rPr>
              <a:t>(1)</a:t>
            </a:r>
          </a:p>
        </p:txBody>
      </p:sp>
      <p:sp>
        <p:nvSpPr>
          <p:cNvPr id="1224" name="Line 13"/>
          <p:cNvSpPr>
            <a:spLocks noChangeShapeType="1"/>
          </p:cNvSpPr>
          <p:nvPr/>
        </p:nvSpPr>
        <p:spPr bwMode="auto">
          <a:xfrm>
            <a:off x="7103407" y="1651550"/>
            <a:ext cx="0" cy="4515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1225" name="Line 14"/>
          <p:cNvSpPr>
            <a:spLocks noChangeShapeType="1"/>
          </p:cNvSpPr>
          <p:nvPr/>
        </p:nvSpPr>
        <p:spPr bwMode="auto">
          <a:xfrm>
            <a:off x="7514323" y="1927000"/>
            <a:ext cx="0" cy="1896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1226" name="Line 15"/>
          <p:cNvSpPr>
            <a:spLocks noChangeShapeType="1"/>
          </p:cNvSpPr>
          <p:nvPr/>
        </p:nvSpPr>
        <p:spPr bwMode="auto">
          <a:xfrm>
            <a:off x="3519562" y="2508000"/>
            <a:ext cx="41648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1227" name="Line 16"/>
          <p:cNvSpPr>
            <a:spLocks noChangeShapeType="1"/>
          </p:cNvSpPr>
          <p:nvPr/>
        </p:nvSpPr>
        <p:spPr bwMode="auto">
          <a:xfrm>
            <a:off x="3519562" y="2849678"/>
            <a:ext cx="41648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1228" name="Line 17"/>
          <p:cNvSpPr>
            <a:spLocks noChangeShapeType="1"/>
          </p:cNvSpPr>
          <p:nvPr/>
        </p:nvSpPr>
        <p:spPr bwMode="auto">
          <a:xfrm>
            <a:off x="3519562" y="3224469"/>
            <a:ext cx="416484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1229" name="文本框 1228"/>
          <p:cNvSpPr txBox="1"/>
          <p:nvPr/>
        </p:nvSpPr>
        <p:spPr>
          <a:xfrm>
            <a:off x="1733974" y="4228897"/>
            <a:ext cx="696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被分成若干行，每</a:t>
            </a:r>
            <a:r>
              <a:rPr lang="zh-CN" altLang="en-US" sz="24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与主存</a:t>
            </a:r>
            <a:r>
              <a:rPr lang="zh-CN" altLang="en-US" sz="24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块相同</a:t>
            </a:r>
          </a:p>
        </p:txBody>
      </p:sp>
      <p:sp>
        <p:nvSpPr>
          <p:cNvPr id="1230" name="文本框 1229"/>
          <p:cNvSpPr txBox="1"/>
          <p:nvPr/>
        </p:nvSpPr>
        <p:spPr>
          <a:xfrm>
            <a:off x="1702879" y="4713605"/>
            <a:ext cx="9622821" cy="14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每行包含四部分，是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要保存的信息。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访问主存的地址中剥离得到、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是与主存交换的数据块、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Valid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中的数据是否有效、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Dirty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表示主存中的数据是最新。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0D7A40EA-C7CC-4C98-81AD-8BDC842D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4.5.2 Cache</a:t>
            </a:r>
            <a:r>
              <a:rPr lang="zh-CN" altLang="en-US" dirty="0"/>
              <a:t>的工作原理</a:t>
            </a:r>
            <a:r>
              <a:rPr lang="en-US" altLang="zh-CN" dirty="0"/>
              <a:t>——Cache</a:t>
            </a:r>
            <a:r>
              <a:rPr lang="zh-CN" altLang="en-US" dirty="0"/>
              <a:t>的结构</a:t>
            </a:r>
          </a:p>
        </p:txBody>
      </p:sp>
    </p:spTree>
    <p:extLst>
      <p:ext uri="{BB962C8B-B14F-4D97-AF65-F5344CB8AC3E}">
        <p14:creationId xmlns:p14="http://schemas.microsoft.com/office/powerpoint/2010/main" val="337345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" grpId="0"/>
      <p:bldP spid="12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D321EF1-F784-4A08-B393-87F028DDC9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593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的描述中正确的是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811B65-4E12-4B94-A91B-BD2298964D7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62328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缓解快速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与慢速主存之间的速度差异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956240-5AA9-4A86-A250-6A7FD59A9D7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4CAF059-D662-4BB5-AA92-A36375F8FB6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61931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实现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目标的理论基础是局部性原理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F06469-43E2-4812-AD73-A09F770122B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594E2-5AB9-4593-940E-F8B4B1E3DBB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62804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在存储体系中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,Cache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处于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和主存之间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DAD524-1312-4A5D-8B5D-D5891FFD82F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84FDDE-297D-4AFA-B5F3-FDEC0386920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48449"/>
            <a:ext cx="8382319" cy="46166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的写穿策略是指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写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的同时也把数据写入主存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2CF58D-87F7-4690-8E31-15181D12785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D4457FA-709E-40DD-B99F-EC67D9D81B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C85B088-62E8-4E7D-BC4A-3C87D033AE56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45F795CF-F6EA-4CF5-A0D6-F26A78C2C34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0CC98CF0-F129-4417-A9A2-4C65C20C104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7E0AD08A-8464-4D45-901D-3DD0424CBA0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81E7892-2CBA-4603-B882-7AAB8CB8B54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CFE1EF-EB3E-4F2C-BA88-D76B2EC469E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31A6F3-331C-4CE8-9E0A-C1F95E067A9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1978660"/>
            <a:ext cx="21831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ABCD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65DA92A-B26C-42E3-AD37-7405A4738AC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7" name="RemarkBack">
            <a:extLst>
              <a:ext uri="{FF2B5EF4-FFF2-40B4-BE49-F238E27FC236}">
                <a16:creationId xmlns:a16="http://schemas.microsoft.com/office/drawing/2014/main" id="{4C6F8AE2-CCE6-42CD-8A47-4180C0E4AE1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Block">
            <a:extLst>
              <a:ext uri="{FF2B5EF4-FFF2-40B4-BE49-F238E27FC236}">
                <a16:creationId xmlns:a16="http://schemas.microsoft.com/office/drawing/2014/main" id="{D221A7AE-154C-4216-A23D-FBC55E9A0A0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markTitleText">
            <a:extLst>
              <a:ext uri="{FF2B5EF4-FFF2-40B4-BE49-F238E27FC236}">
                <a16:creationId xmlns:a16="http://schemas.microsoft.com/office/drawing/2014/main" id="{21484AB0-337B-4F23-9BD3-F2D5E29D4D6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838D793-5357-45AD-8DFB-EE2F58E8091C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72692835-16E5-4316-8B2D-13CAC408962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3FB9881A-767D-4A16-8673-7384DB8394C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3DACF0D3-C561-43E3-93E6-9FF67472780F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D87F6DFC-BEF3-4D3D-A163-7B2908BB3648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BE7856-9E8F-4B26-A4B0-7658C86FE1E8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1382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9A7725B-ACD1-403D-ADC3-A8854CC3AC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4504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结构的描述中正确的是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) 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5B4F89-946F-4323-A3EA-AE278C40E7C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7319074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标记存储体存放从主存地址中剥离出的标记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(Tag)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CE5C26-0083-4ED5-9328-8CAB83535CED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35DE1FC-4A33-4B27-B3A7-2353B38E346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5234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数据存储体存放与主存交换的数据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CC9D3B-57F1-4D15-ABE7-84175BE024C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841610-9DCB-4B12-A570-D759409FEBC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684853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有效位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(Valid)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用于判断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的数据是否有效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0956E5-4CBB-43FE-AEC4-7B49718E7CC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4FE4DDE-D982-4A81-B38F-D44631ABEA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68845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脏位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(Dirty)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用于判断主存的相关数据是否有效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E6748F-67D3-4794-9A8D-B9C0691EA42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1FB0C-058F-450E-A4DB-6A557A27F1F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4A553FB-0B11-4299-BDEB-AA05D3C98B8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104C339F-1AED-472A-AA94-93763EB249A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839C3E05-2D69-452B-94B2-10003DEDBD5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671D11B4-1EA4-40E1-B846-409EAC96138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A1C3FD9-4026-453B-9A01-CBC40AD8032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A43E37-2516-4ADB-B159-A049099A22DE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3378A0-13CF-497B-AA39-F5E23780AE4A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1978660"/>
            <a:ext cx="21831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ABCD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274DBA8-B6BB-4B9A-BE05-A9C988CBBA9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7" name="RemarkBack">
            <a:extLst>
              <a:ext uri="{FF2B5EF4-FFF2-40B4-BE49-F238E27FC236}">
                <a16:creationId xmlns:a16="http://schemas.microsoft.com/office/drawing/2014/main" id="{BD5E8A7D-8B9D-481F-85E9-FB2B6AF3016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Block">
            <a:extLst>
              <a:ext uri="{FF2B5EF4-FFF2-40B4-BE49-F238E27FC236}">
                <a16:creationId xmlns:a16="http://schemas.microsoft.com/office/drawing/2014/main" id="{A2EDF4E2-6AFF-445C-92AD-7DDFF6FB661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markTitleText">
            <a:extLst>
              <a:ext uri="{FF2B5EF4-FFF2-40B4-BE49-F238E27FC236}">
                <a16:creationId xmlns:a16="http://schemas.microsoft.com/office/drawing/2014/main" id="{29C47AD4-D855-4FD4-A89A-244DEA11B18F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511106-31FE-424C-BDF4-3039C0FB9706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7DE8E762-5647-45B7-898E-CB60A0D3C17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BAF93806-7F65-4516-9E93-FCB23F67C1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88204FE1-8EDD-4BFD-946D-804C9284A8B3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721A415A-2068-41B0-BD92-F164314D28EE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D70F35-6BCC-491F-BFA4-0AE88AB00C7B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65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4.5.2 Cache</a:t>
            </a:r>
            <a:r>
              <a:rPr lang="zh-CN" altLang="en-US" dirty="0"/>
              <a:t>的工作原理</a:t>
            </a:r>
            <a:r>
              <a:rPr lang="en-US" altLang="zh-CN" dirty="0"/>
              <a:t>—— </a:t>
            </a:r>
            <a:r>
              <a:rPr lang="en-US" altLang="zh-CN" dirty="0">
                <a:solidFill>
                  <a:srgbClr val="C00000"/>
                </a:solidFill>
              </a:rPr>
              <a:t>cache</a:t>
            </a:r>
            <a:r>
              <a:rPr lang="zh-CN" altLang="en-US" dirty="0">
                <a:solidFill>
                  <a:srgbClr val="C00000"/>
                </a:solidFill>
              </a:rPr>
              <a:t>关键技术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华文新魏" pitchFamily="2" charset="-122"/>
              </a:rPr>
              <a:t>数据查找 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Identification</a:t>
            </a:r>
          </a:p>
          <a:p>
            <a:pPr lvl="1"/>
            <a:r>
              <a:rPr lang="zh-CN" altLang="en-US" sz="2400" dirty="0"/>
              <a:t>如何判断数据在</a:t>
            </a:r>
            <a:r>
              <a:rPr lang="en-US" altLang="zh-CN" sz="2400" dirty="0"/>
              <a:t>cache</a:t>
            </a:r>
            <a:r>
              <a:rPr lang="zh-CN" altLang="en-US" sz="2400" dirty="0"/>
              <a:t>中</a:t>
            </a:r>
          </a:p>
          <a:p>
            <a:r>
              <a:rPr lang="zh-CN" altLang="en-US" b="1" dirty="0">
                <a:latin typeface="华文新魏" pitchFamily="2" charset="-122"/>
              </a:rPr>
              <a:t>地址映射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Address Mapping</a:t>
            </a:r>
          </a:p>
          <a:p>
            <a:pPr lvl="1"/>
            <a:r>
              <a:rPr lang="zh-CN" altLang="en-US" sz="2400" dirty="0"/>
              <a:t>主存数据如何放置到</a:t>
            </a:r>
            <a:r>
              <a:rPr lang="en-US" altLang="zh-CN" sz="2400" dirty="0"/>
              <a:t>cache</a:t>
            </a:r>
            <a:r>
              <a:rPr lang="zh-CN" altLang="en-US" sz="2400" dirty="0"/>
              <a:t>行</a:t>
            </a:r>
            <a:r>
              <a:rPr lang="en-US" altLang="zh-CN" sz="2400" dirty="0"/>
              <a:t>/</a:t>
            </a:r>
            <a:r>
              <a:rPr lang="zh-CN" altLang="en-US" sz="2400" dirty="0"/>
              <a:t>槽中</a:t>
            </a:r>
          </a:p>
          <a:p>
            <a:r>
              <a:rPr lang="zh-CN" altLang="en-US" b="1" dirty="0">
                <a:latin typeface="华文新魏" pitchFamily="2" charset="-122"/>
              </a:rPr>
              <a:t>替换策略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Placement Policy</a:t>
            </a:r>
          </a:p>
          <a:p>
            <a:pPr lvl="1"/>
            <a:r>
              <a:rPr lang="en-US" altLang="zh-CN" sz="2400" dirty="0"/>
              <a:t>cache</a:t>
            </a:r>
            <a:r>
              <a:rPr lang="zh-CN" altLang="en-US" sz="2400" dirty="0"/>
              <a:t>满后如何处理</a:t>
            </a:r>
          </a:p>
          <a:p>
            <a:r>
              <a:rPr lang="zh-CN" altLang="en-US" b="1" dirty="0">
                <a:latin typeface="华文新魏" pitchFamily="2" charset="-122"/>
              </a:rPr>
              <a:t>写入策略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Policy</a:t>
            </a:r>
          </a:p>
          <a:p>
            <a:pPr lvl="1"/>
            <a:r>
              <a:rPr lang="zh-CN" altLang="en-US" sz="2400" dirty="0"/>
              <a:t>如何保证</a:t>
            </a:r>
            <a:r>
              <a:rPr lang="en-US" altLang="zh-CN" sz="2400" dirty="0"/>
              <a:t>cache</a:t>
            </a:r>
            <a:r>
              <a:rPr lang="zh-CN" altLang="en-US" sz="2400" dirty="0"/>
              <a:t>与</a:t>
            </a:r>
            <a:r>
              <a:rPr lang="en-US" altLang="zh-CN" sz="2400" dirty="0"/>
              <a:t>memory</a:t>
            </a:r>
            <a:r>
              <a:rPr lang="zh-CN" altLang="en-US" sz="2400" dirty="0"/>
              <a:t>的一致性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4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4.5.3 </a:t>
            </a:r>
            <a:r>
              <a:rPr lang="zh-CN" altLang="en-US" dirty="0"/>
              <a:t>相连存储器</a:t>
            </a:r>
            <a:r>
              <a:rPr lang="en-US" altLang="zh-CN" dirty="0"/>
              <a:t>—— </a:t>
            </a:r>
            <a:r>
              <a:rPr lang="en-US" altLang="zh-CN" dirty="0">
                <a:solidFill>
                  <a:srgbClr val="FF0000"/>
                </a:solidFill>
              </a:rPr>
              <a:t>cache</a:t>
            </a:r>
            <a:r>
              <a:rPr lang="zh-CN" altLang="en-US" dirty="0">
                <a:solidFill>
                  <a:srgbClr val="FF0000"/>
                </a:solidFill>
              </a:rPr>
              <a:t>关键技术一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</a:rPr>
              <a:t>数据查找  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Identification</a:t>
            </a:r>
          </a:p>
          <a:p>
            <a:pPr lvl="1"/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如何判断数据在</a:t>
            </a:r>
            <a:r>
              <a:rPr lang="en-US" altLang="zh-CN" sz="2200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中</a:t>
            </a:r>
          </a:p>
          <a:p>
            <a:r>
              <a:rPr lang="zh-CN" altLang="en-US" b="1" dirty="0">
                <a:latin typeface="华文新魏" pitchFamily="2" charset="-122"/>
              </a:rPr>
              <a:t>地址映射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Address Mapping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主存数据如何放置到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行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槽中</a:t>
            </a:r>
          </a:p>
          <a:p>
            <a:r>
              <a:rPr lang="zh-CN" altLang="en-US" b="1" dirty="0">
                <a:latin typeface="华文新魏" pitchFamily="2" charset="-122"/>
              </a:rPr>
              <a:t>替换策略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Placement Policy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满后如何处理</a:t>
            </a:r>
          </a:p>
          <a:p>
            <a:r>
              <a:rPr lang="zh-CN" altLang="en-US" b="1" dirty="0">
                <a:latin typeface="华文新魏" pitchFamily="2" charset="-122"/>
              </a:rPr>
              <a:t>写入策略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Policy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如何保证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memory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的一致性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CFA01A-AA0B-48D4-A89B-13E9F9EADAD0}"/>
              </a:ext>
            </a:extLst>
          </p:cNvPr>
          <p:cNvSpPr/>
          <p:nvPr/>
        </p:nvSpPr>
        <p:spPr>
          <a:xfrm>
            <a:off x="400161" y="2237362"/>
            <a:ext cx="11391677" cy="3824996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90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4.5.3</a:t>
            </a:r>
            <a:r>
              <a:rPr lang="zh-CN" altLang="en-US" dirty="0"/>
              <a:t>相连存储器</a:t>
            </a:r>
            <a:r>
              <a:rPr lang="en-US" altLang="zh-CN" dirty="0"/>
              <a:t>——</a:t>
            </a:r>
            <a:r>
              <a:rPr lang="zh-CN" altLang="en-US" dirty="0"/>
              <a:t>如何查找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查找关键字   </a:t>
            </a:r>
            <a:r>
              <a:rPr lang="en-US" altLang="zh-CN" b="1" dirty="0"/>
              <a:t>(</a:t>
            </a:r>
            <a:r>
              <a:rPr lang="zh-CN" altLang="en-US" b="1" dirty="0"/>
              <a:t>主存地址</a:t>
            </a:r>
            <a:r>
              <a:rPr lang="en-US" altLang="zh-CN" b="1" dirty="0"/>
              <a:t>)  </a:t>
            </a:r>
          </a:p>
          <a:p>
            <a:r>
              <a:rPr lang="zh-CN" altLang="en-US" dirty="0"/>
              <a:t>主存地址 </a:t>
            </a:r>
            <a:r>
              <a:rPr lang="en-US" altLang="zh-CN" dirty="0">
                <a:sym typeface="Wingdings" pitchFamily="2" charset="2"/>
              </a:rPr>
              <a:t> Cache </a:t>
            </a:r>
            <a:r>
              <a:rPr lang="zh-CN" altLang="en-US" dirty="0">
                <a:sym typeface="Wingdings" pitchFamily="2" charset="2"/>
              </a:rPr>
              <a:t>地址</a:t>
            </a:r>
            <a:endParaRPr lang="en-US" altLang="zh-CN" dirty="0">
              <a:sym typeface="Wingdings" pitchFamily="2" charset="2"/>
            </a:endParaRPr>
          </a:p>
          <a:p>
            <a:r>
              <a:rPr lang="zh-CN" altLang="en-US" b="1" dirty="0">
                <a:solidFill>
                  <a:srgbClr val="D60093"/>
                </a:solidFill>
                <a:sym typeface="Wingdings" pitchFamily="2" charset="2"/>
              </a:rPr>
              <a:t>通过查找表实现</a:t>
            </a:r>
            <a:endParaRPr lang="en-US" altLang="zh-CN" b="1" dirty="0">
              <a:solidFill>
                <a:srgbClr val="D60093"/>
              </a:solidFill>
              <a:sym typeface="Wingdings" pitchFamily="2" charset="2"/>
            </a:endParaRPr>
          </a:p>
          <a:p>
            <a:pPr lvl="1"/>
            <a:r>
              <a:rPr lang="zh-CN" altLang="en-US" sz="2400" dirty="0">
                <a:sym typeface="Wingdings" pitchFamily="2" charset="2"/>
              </a:rPr>
              <a:t>软件查表</a:t>
            </a:r>
            <a:endParaRPr lang="en-US" altLang="zh-CN" sz="2400" dirty="0">
              <a:sym typeface="Wingdings" pitchFamily="2" charset="2"/>
            </a:endParaRPr>
          </a:p>
          <a:p>
            <a:pPr lvl="2"/>
            <a:r>
              <a:rPr lang="zh-CN" altLang="en-US" sz="2400" dirty="0">
                <a:sym typeface="Wingdings" pitchFamily="2" charset="2"/>
              </a:rPr>
              <a:t>查找表         </a:t>
            </a:r>
            <a:r>
              <a:rPr lang="en-US" altLang="zh-CN" sz="2400" dirty="0">
                <a:sym typeface="Wingdings" pitchFamily="2" charset="2"/>
              </a:rPr>
              <a:t>---  </a:t>
            </a:r>
            <a:r>
              <a:rPr lang="zh-CN" altLang="en-US" sz="2400" dirty="0">
                <a:sym typeface="Wingdings" pitchFamily="2" charset="2"/>
              </a:rPr>
              <a:t>如何快速查找</a:t>
            </a:r>
            <a:endParaRPr lang="en-US" altLang="zh-CN" sz="2400" dirty="0">
              <a:sym typeface="Wingdings" pitchFamily="2" charset="2"/>
            </a:endParaRPr>
          </a:p>
          <a:p>
            <a:pPr lvl="1"/>
            <a:r>
              <a:rPr lang="zh-CN" altLang="en-US" sz="2400" dirty="0">
                <a:sym typeface="Wingdings" pitchFamily="2" charset="2"/>
              </a:rPr>
              <a:t>硬件查表</a:t>
            </a:r>
            <a:endParaRPr lang="en-US" altLang="zh-CN" sz="2400" dirty="0">
              <a:sym typeface="Wingdings" pitchFamily="2" charset="2"/>
            </a:endParaRPr>
          </a:p>
          <a:p>
            <a:pPr lvl="2"/>
            <a:r>
              <a:rPr lang="zh-CN" altLang="en-US" sz="2400" dirty="0">
                <a:sym typeface="Wingdings" pitchFamily="2" charset="2"/>
              </a:rPr>
              <a:t>相联存储器  </a:t>
            </a:r>
            <a:r>
              <a:rPr lang="en-US" altLang="zh-CN" sz="2400" dirty="0">
                <a:sym typeface="Wingdings" pitchFamily="2" charset="2"/>
              </a:rPr>
              <a:t>---  </a:t>
            </a:r>
            <a:r>
              <a:rPr lang="zh-CN" altLang="en-US" sz="2400" dirty="0">
                <a:sym typeface="Wingdings" pitchFamily="2" charset="2"/>
              </a:rPr>
              <a:t>硬件并发查找</a:t>
            </a:r>
            <a:endParaRPr lang="en-US" altLang="zh-CN" sz="2400" dirty="0">
              <a:sym typeface="Wingdings" pitchFamily="2" charset="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748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 cache</a:t>
            </a:r>
            <a:r>
              <a:rPr lang="zh-CN" altLang="en-US" dirty="0"/>
              <a:t>基本组织方式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CPU cache</a:t>
            </a:r>
            <a:r>
              <a:rPr lang="zh-CN" altLang="en-US" dirty="0"/>
              <a:t>由较快的</a:t>
            </a:r>
            <a:r>
              <a:rPr lang="en-US" altLang="zh-CN" dirty="0"/>
              <a:t>SRAM</a:t>
            </a:r>
            <a:r>
              <a:rPr lang="zh-CN" altLang="en-US" dirty="0"/>
              <a:t>构成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与主存均分为固定大小的</a:t>
            </a:r>
            <a:r>
              <a:rPr lang="zh-CN" altLang="en-US" b="1" dirty="0">
                <a:solidFill>
                  <a:srgbClr val="00B050"/>
                </a:solidFill>
              </a:rPr>
              <a:t>数据块</a:t>
            </a:r>
            <a:r>
              <a:rPr lang="zh-CN" altLang="en-US" dirty="0">
                <a:solidFill>
                  <a:srgbClr val="339933"/>
                </a:solidFill>
              </a:rPr>
              <a:t>，</a:t>
            </a:r>
            <a:r>
              <a:rPr lang="zh-CN" altLang="en-US" dirty="0"/>
              <a:t>以</a:t>
            </a:r>
            <a:r>
              <a:rPr lang="zh-CN" altLang="en-US" b="1" u="sng" dirty="0">
                <a:solidFill>
                  <a:srgbClr val="FF0000"/>
                </a:solidFill>
              </a:rPr>
              <a:t>块</a:t>
            </a:r>
            <a:r>
              <a:rPr lang="zh-CN" altLang="en-US" dirty="0"/>
              <a:t>为单位交换数据</a:t>
            </a:r>
          </a:p>
          <a:p>
            <a:r>
              <a:rPr lang="zh-CN" altLang="en-US" dirty="0"/>
              <a:t>相联存储器存放查找表（硬件查表）</a:t>
            </a:r>
          </a:p>
          <a:p>
            <a:pPr lvl="1"/>
            <a:r>
              <a:rPr lang="zh-CN" altLang="en-US" sz="2200" dirty="0"/>
              <a:t>表项：</a:t>
            </a:r>
            <a:r>
              <a:rPr lang="en-US" altLang="zh-CN" sz="2200" dirty="0"/>
              <a:t>(</a:t>
            </a:r>
            <a:r>
              <a:rPr lang="zh-CN" altLang="en-US" sz="2200" dirty="0"/>
              <a:t>有效位，调入</a:t>
            </a:r>
            <a:r>
              <a:rPr lang="en-US" altLang="zh-CN" sz="2200" dirty="0"/>
              <a:t>cache</a:t>
            </a:r>
            <a:r>
              <a:rPr lang="zh-CN" altLang="en-US" sz="2200" dirty="0"/>
              <a:t>的主存块地址，</a:t>
            </a:r>
            <a:r>
              <a:rPr lang="en-US" altLang="zh-CN" sz="2200" dirty="0"/>
              <a:t>cache</a:t>
            </a:r>
            <a:r>
              <a:rPr lang="zh-CN" altLang="en-US" sz="2200" dirty="0"/>
              <a:t>块地址）</a:t>
            </a:r>
          </a:p>
          <a:p>
            <a:pPr lvl="1"/>
            <a:r>
              <a:rPr lang="zh-CN" altLang="en-US" sz="2200" dirty="0"/>
              <a:t>容量 </a:t>
            </a:r>
            <a:r>
              <a:rPr lang="en-US" altLang="zh-CN" sz="2200" dirty="0"/>
              <a:t>= cache</a:t>
            </a:r>
            <a:r>
              <a:rPr lang="zh-CN" altLang="en-US" sz="2200" dirty="0"/>
              <a:t>块数 * 表项大小</a:t>
            </a:r>
          </a:p>
          <a:p>
            <a:r>
              <a:rPr lang="en-US" altLang="zh-CN" dirty="0"/>
              <a:t>CPU</a:t>
            </a:r>
            <a:r>
              <a:rPr lang="zh-CN" altLang="en-US" dirty="0"/>
              <a:t>给出的块地址与查找表中某单元相同且有效位为</a:t>
            </a:r>
            <a:r>
              <a:rPr lang="en-US" altLang="zh-CN" dirty="0"/>
              <a:t>1</a:t>
            </a:r>
            <a:r>
              <a:rPr lang="zh-CN" altLang="en-US" dirty="0"/>
              <a:t>表示</a:t>
            </a:r>
            <a:r>
              <a:rPr lang="zh-CN" altLang="en-US" b="1" dirty="0">
                <a:solidFill>
                  <a:srgbClr val="00B050"/>
                </a:solidFill>
              </a:rPr>
              <a:t>命中</a:t>
            </a:r>
          </a:p>
          <a:p>
            <a:pPr lvl="1"/>
            <a:r>
              <a:rPr lang="zh-CN" altLang="en-US" sz="2200" b="1" dirty="0"/>
              <a:t>全相联</a:t>
            </a:r>
            <a:r>
              <a:rPr lang="zh-CN" altLang="en-US" sz="2200" dirty="0"/>
              <a:t>：硬件多路并发比较提升查找速度</a:t>
            </a:r>
          </a:p>
          <a:p>
            <a:pPr lvl="1"/>
            <a:r>
              <a:rPr lang="zh-CN" altLang="en-US" sz="2200" dirty="0"/>
              <a:t>软件</a:t>
            </a:r>
            <a:r>
              <a:rPr lang="en-US" altLang="zh-CN" sz="2200" dirty="0"/>
              <a:t>cache</a:t>
            </a:r>
            <a:r>
              <a:rPr lang="zh-CN" altLang="en-US" sz="2200" dirty="0"/>
              <a:t>如何优化查找速度？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72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Times New Roman" pitchFamily="18" charset="0"/>
              </a:rPr>
              <a:t>存储器概述</a:t>
            </a:r>
          </a:p>
          <a:p>
            <a:r>
              <a:rPr lang="zh-CN" altLang="en-US" dirty="0">
                <a:latin typeface="Times New Roman" pitchFamily="18" charset="0"/>
              </a:rPr>
              <a:t>半导体存储器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主存的组织及与</a:t>
            </a:r>
            <a:r>
              <a:rPr lang="en-US" altLang="zh-CN" dirty="0">
                <a:latin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</a:rPr>
              <a:t>的连接</a:t>
            </a:r>
          </a:p>
          <a:p>
            <a:r>
              <a:rPr lang="zh-CN" altLang="en-US" dirty="0">
                <a:latin typeface="Times New Roman" pitchFamily="18" charset="0"/>
              </a:rPr>
              <a:t>并行主存系统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</a:rPr>
              <a:t>高速缓冲存储器</a:t>
            </a:r>
          </a:p>
          <a:p>
            <a:r>
              <a:rPr lang="zh-CN" altLang="en-US" dirty="0">
                <a:latin typeface="Times New Roman" pitchFamily="18" charset="0"/>
              </a:rPr>
              <a:t>虚拟存储器</a:t>
            </a:r>
          </a:p>
          <a:p>
            <a:r>
              <a:rPr lang="zh-CN" altLang="en-US" dirty="0">
                <a:latin typeface="Times New Roman" pitchFamily="18" charset="0"/>
              </a:rPr>
              <a:t>存储保护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辅助存储器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块地址与块内地址</a:t>
            </a:r>
          </a:p>
        </p:txBody>
      </p:sp>
      <p:sp>
        <p:nvSpPr>
          <p:cNvPr id="245762" name="Rectangle 3"/>
          <p:cNvSpPr>
            <a:spLocks noChangeArrowheads="1"/>
          </p:cNvSpPr>
          <p:nvPr/>
        </p:nvSpPr>
        <p:spPr bwMode="auto">
          <a:xfrm>
            <a:off x="11513284" y="264294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endParaRPr lang="zh-CN" altLang="en-US"/>
          </a:p>
        </p:txBody>
      </p:sp>
      <p:sp>
        <p:nvSpPr>
          <p:cNvPr id="245763" name="Rectangle 4"/>
          <p:cNvSpPr>
            <a:spLocks noChangeArrowheads="1"/>
          </p:cNvSpPr>
          <p:nvPr/>
        </p:nvSpPr>
        <p:spPr bwMode="auto">
          <a:xfrm>
            <a:off x="11513284" y="2642948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endParaRPr lang="zh-CN" altLang="en-US"/>
          </a:p>
        </p:txBody>
      </p:sp>
      <p:sp>
        <p:nvSpPr>
          <p:cNvPr id="245764" name="AutoShape 5"/>
          <p:cNvSpPr>
            <a:spLocks/>
          </p:cNvSpPr>
          <p:nvPr/>
        </p:nvSpPr>
        <p:spPr bwMode="auto">
          <a:xfrm rot="-5400000">
            <a:off x="6461645" y="343970"/>
            <a:ext cx="185738" cy="4038600"/>
          </a:xfrm>
          <a:prstGeom prst="leftBrace">
            <a:avLst>
              <a:gd name="adj1" fmla="val 49022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446918" name="Text Box 6"/>
          <p:cNvSpPr txBox="1">
            <a:spLocks noChangeArrowheads="1"/>
          </p:cNvSpPr>
          <p:nvPr/>
        </p:nvSpPr>
        <p:spPr bwMode="auto">
          <a:xfrm>
            <a:off x="6265589" y="2481539"/>
            <a:ext cx="604838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>
                <a:latin typeface="Arial" pitchFamily="34" charset="0"/>
              </a:rPr>
              <a:t>11</a:t>
            </a:r>
            <a:r>
              <a:rPr lang="zh-CN" altLang="en-US">
                <a:latin typeface="Arial" pitchFamily="34" charset="0"/>
              </a:rPr>
              <a:t>位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19" name="Text Box 7"/>
          <p:cNvSpPr txBox="1">
            <a:spLocks noChangeArrowheads="1"/>
          </p:cNvSpPr>
          <p:nvPr/>
        </p:nvSpPr>
        <p:spPr bwMode="auto">
          <a:xfrm>
            <a:off x="9127852" y="2481539"/>
            <a:ext cx="527050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>
                <a:latin typeface="Arial" pitchFamily="34" charset="0"/>
              </a:rPr>
              <a:t>4</a:t>
            </a:r>
            <a:r>
              <a:rPr lang="zh-CN" altLang="en-US">
                <a:latin typeface="Arial" pitchFamily="34" charset="0"/>
              </a:rPr>
              <a:t>位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0" name="Text Box 8"/>
          <p:cNvSpPr txBox="1">
            <a:spLocks noChangeArrowheads="1"/>
          </p:cNvSpPr>
          <p:nvPr/>
        </p:nvSpPr>
        <p:spPr bwMode="auto">
          <a:xfrm>
            <a:off x="3773215" y="1878289"/>
            <a:ext cx="752475" cy="3032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zh-CN" altLang="en-US" sz="2400" dirty="0">
                <a:latin typeface="Arial" pitchFamily="34" charset="0"/>
              </a:rPr>
              <a:t>主存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1" name="Text Box 9"/>
          <p:cNvSpPr txBox="1">
            <a:spLocks noChangeArrowheads="1"/>
          </p:cNvSpPr>
          <p:nvPr/>
        </p:nvSpPr>
        <p:spPr bwMode="auto">
          <a:xfrm>
            <a:off x="6783114" y="3916639"/>
            <a:ext cx="604838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>
                <a:latin typeface="Arial" pitchFamily="34" charset="0"/>
              </a:rPr>
              <a:t>8</a:t>
            </a:r>
            <a:r>
              <a:rPr lang="zh-CN" altLang="en-US">
                <a:latin typeface="Arial" pitchFamily="34" charset="0"/>
              </a:rPr>
              <a:t>位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2" name="Text Box 10"/>
          <p:cNvSpPr txBox="1">
            <a:spLocks noChangeArrowheads="1"/>
          </p:cNvSpPr>
          <p:nvPr/>
        </p:nvSpPr>
        <p:spPr bwMode="auto">
          <a:xfrm>
            <a:off x="8826227" y="3916639"/>
            <a:ext cx="527050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>
                <a:latin typeface="Arial" pitchFamily="34" charset="0"/>
              </a:rPr>
              <a:t>4</a:t>
            </a:r>
            <a:r>
              <a:rPr lang="zh-CN" altLang="en-US">
                <a:latin typeface="Arial" pitchFamily="34" charset="0"/>
              </a:rPr>
              <a:t>位</a:t>
            </a:r>
            <a:endParaRPr lang="zh-CN" altLang="en-US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3" name="Text Box 11"/>
          <p:cNvSpPr txBox="1">
            <a:spLocks noChangeArrowheads="1"/>
          </p:cNvSpPr>
          <p:nvPr/>
        </p:nvSpPr>
        <p:spPr bwMode="auto">
          <a:xfrm>
            <a:off x="4611415" y="3297515"/>
            <a:ext cx="1019175" cy="3254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Arial" pitchFamily="34" charset="0"/>
              </a:rPr>
              <a:t>Cache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4" name="Text Box 12"/>
          <p:cNvSpPr txBox="1">
            <a:spLocks noChangeArrowheads="1"/>
          </p:cNvSpPr>
          <p:nvPr/>
        </p:nvSpPr>
        <p:spPr bwMode="auto">
          <a:xfrm>
            <a:off x="5617782" y="2835552"/>
            <a:ext cx="908050" cy="3159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11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10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245772" name="Rectangle 13"/>
          <p:cNvSpPr>
            <a:spLocks noChangeArrowheads="1"/>
          </p:cNvSpPr>
          <p:nvPr/>
        </p:nvSpPr>
        <p:spPr bwMode="auto">
          <a:xfrm>
            <a:off x="4532040" y="1776689"/>
            <a:ext cx="4041775" cy="481012"/>
          </a:xfrm>
          <a:prstGeom prst="rect">
            <a:avLst/>
          </a:prstGeom>
          <a:solidFill>
            <a:srgbClr val="0066FF"/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</a:rPr>
              <a:t>块地址</a:t>
            </a:r>
          </a:p>
        </p:txBody>
      </p:sp>
      <p:sp>
        <p:nvSpPr>
          <p:cNvPr id="245773" name="AutoShape 14"/>
          <p:cNvSpPr>
            <a:spLocks/>
          </p:cNvSpPr>
          <p:nvPr/>
        </p:nvSpPr>
        <p:spPr bwMode="auto">
          <a:xfrm rot="-5400000">
            <a:off x="9260410" y="1594919"/>
            <a:ext cx="150812" cy="1524001"/>
          </a:xfrm>
          <a:prstGeom prst="leftBrace">
            <a:avLst>
              <a:gd name="adj1" fmla="val 52739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446927" name="Text Box 15"/>
          <p:cNvSpPr txBox="1">
            <a:spLocks noChangeArrowheads="1"/>
          </p:cNvSpPr>
          <p:nvPr/>
        </p:nvSpPr>
        <p:spPr bwMode="auto">
          <a:xfrm>
            <a:off x="4108673" y="1419502"/>
            <a:ext cx="1698625" cy="3159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14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13  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8" name="Text Box 16"/>
          <p:cNvSpPr txBox="1">
            <a:spLocks noChangeArrowheads="1"/>
          </p:cNvSpPr>
          <p:nvPr/>
        </p:nvSpPr>
        <p:spPr bwMode="auto">
          <a:xfrm>
            <a:off x="8195990" y="1419501"/>
            <a:ext cx="2170113" cy="3175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3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2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1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0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29" name="Text Box 17"/>
          <p:cNvSpPr txBox="1">
            <a:spLocks noChangeArrowheads="1"/>
          </p:cNvSpPr>
          <p:nvPr/>
        </p:nvSpPr>
        <p:spPr bwMode="auto">
          <a:xfrm>
            <a:off x="6211614" y="1190901"/>
            <a:ext cx="1219200" cy="381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3200">
                <a:latin typeface="Times New Roman"/>
              </a:rPr>
              <a:t>…</a:t>
            </a:r>
            <a:endParaRPr lang="en-US" altLang="zh-CN" sz="320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30" name="Text Box 18"/>
          <p:cNvSpPr txBox="1">
            <a:spLocks noChangeArrowheads="1"/>
          </p:cNvSpPr>
          <p:nvPr/>
        </p:nvSpPr>
        <p:spPr bwMode="auto">
          <a:xfrm>
            <a:off x="6027685" y="1306789"/>
            <a:ext cx="917575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endParaRPr lang="zh-CN" altLang="zh-CN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245778" name="AutoShape 19"/>
          <p:cNvSpPr>
            <a:spLocks/>
          </p:cNvSpPr>
          <p:nvPr/>
        </p:nvSpPr>
        <p:spPr bwMode="auto">
          <a:xfrm rot="-5400000">
            <a:off x="7029973" y="2356921"/>
            <a:ext cx="184150" cy="2903538"/>
          </a:xfrm>
          <a:prstGeom prst="leftBrace">
            <a:avLst>
              <a:gd name="adj1" fmla="val 35893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245779" name="Rectangle 20"/>
          <p:cNvSpPr>
            <a:spLocks noChangeArrowheads="1"/>
          </p:cNvSpPr>
          <p:nvPr/>
        </p:nvSpPr>
        <p:spPr bwMode="auto">
          <a:xfrm>
            <a:off x="5663928" y="3221315"/>
            <a:ext cx="2909887" cy="477837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zh-CN" altLang="en-US" sz="2000" dirty="0">
                <a:solidFill>
                  <a:srgbClr val="0066FF"/>
                </a:solidFill>
              </a:rPr>
              <a:t>块地址</a:t>
            </a:r>
          </a:p>
        </p:txBody>
      </p:sp>
      <p:sp>
        <p:nvSpPr>
          <p:cNvPr id="245780" name="AutoShape 21"/>
          <p:cNvSpPr>
            <a:spLocks/>
          </p:cNvSpPr>
          <p:nvPr/>
        </p:nvSpPr>
        <p:spPr bwMode="auto">
          <a:xfrm rot="-5400000">
            <a:off x="9250091" y="3048274"/>
            <a:ext cx="171449" cy="1524001"/>
          </a:xfrm>
          <a:prstGeom prst="leftBrace">
            <a:avLst>
              <a:gd name="adj1" fmla="val 52796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446934" name="Text Box 22"/>
          <p:cNvSpPr txBox="1">
            <a:spLocks noChangeArrowheads="1"/>
          </p:cNvSpPr>
          <p:nvPr/>
        </p:nvSpPr>
        <p:spPr bwMode="auto">
          <a:xfrm>
            <a:off x="7641952" y="1422676"/>
            <a:ext cx="1231900" cy="3175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50"/>
              </a:spcBef>
              <a:defRPr/>
            </a:pPr>
            <a:r>
              <a:rPr lang="en-US" altLang="zh-CN">
                <a:latin typeface="Arial" pitchFamily="34" charset="0"/>
              </a:rPr>
              <a:t>A</a:t>
            </a:r>
            <a:r>
              <a:rPr lang="en-US" altLang="zh-CN" baseline="-25000">
                <a:latin typeface="Arial" pitchFamily="34" charset="0"/>
              </a:rPr>
              <a:t>5   </a:t>
            </a:r>
            <a:r>
              <a:rPr lang="en-US" altLang="zh-CN">
                <a:latin typeface="Arial" pitchFamily="34" charset="0"/>
              </a:rPr>
              <a:t>A</a:t>
            </a:r>
            <a:r>
              <a:rPr lang="en-US" altLang="zh-CN" baseline="-25000">
                <a:latin typeface="Arial" pitchFamily="34" charset="0"/>
              </a:rPr>
              <a:t>4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35" name="Text Box 23"/>
          <p:cNvSpPr txBox="1">
            <a:spLocks noChangeArrowheads="1"/>
          </p:cNvSpPr>
          <p:nvPr/>
        </p:nvSpPr>
        <p:spPr bwMode="auto">
          <a:xfrm>
            <a:off x="8269015" y="2846664"/>
            <a:ext cx="2170113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3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2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1   </a:t>
            </a:r>
            <a:r>
              <a:rPr lang="en-US" altLang="zh-CN" dirty="0">
                <a:latin typeface="Arial" pitchFamily="34" charset="0"/>
              </a:rPr>
              <a:t>A</a:t>
            </a:r>
            <a:r>
              <a:rPr lang="en-US" altLang="zh-CN" baseline="-25000" dirty="0">
                <a:latin typeface="Arial" pitchFamily="34" charset="0"/>
              </a:rPr>
              <a:t>0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1446936" name="Text Box 24"/>
          <p:cNvSpPr txBox="1">
            <a:spLocks noChangeArrowheads="1"/>
          </p:cNvSpPr>
          <p:nvPr/>
        </p:nvSpPr>
        <p:spPr bwMode="auto">
          <a:xfrm>
            <a:off x="7641952" y="2846664"/>
            <a:ext cx="1231900" cy="3159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50"/>
              </a:spcBef>
              <a:defRPr/>
            </a:pPr>
            <a:r>
              <a:rPr lang="en-US" altLang="zh-CN">
                <a:latin typeface="Arial" pitchFamily="34" charset="0"/>
              </a:rPr>
              <a:t>A</a:t>
            </a:r>
            <a:r>
              <a:rPr lang="en-US" altLang="zh-CN" baseline="-25000">
                <a:latin typeface="Arial" pitchFamily="34" charset="0"/>
              </a:rPr>
              <a:t>5   </a:t>
            </a:r>
            <a:r>
              <a:rPr lang="en-US" altLang="zh-CN">
                <a:latin typeface="Arial" pitchFamily="34" charset="0"/>
              </a:rPr>
              <a:t>A</a:t>
            </a:r>
            <a:r>
              <a:rPr lang="en-US" altLang="zh-CN" baseline="-25000">
                <a:latin typeface="Arial" pitchFamily="34" charset="0"/>
              </a:rPr>
              <a:t>4</a:t>
            </a:r>
            <a:endParaRPr lang="en-US" altLang="zh-CN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245784" name="Rectangle 25"/>
          <p:cNvSpPr>
            <a:spLocks noChangeArrowheads="1"/>
          </p:cNvSpPr>
          <p:nvPr/>
        </p:nvSpPr>
        <p:spPr bwMode="auto">
          <a:xfrm>
            <a:off x="8573814" y="3221315"/>
            <a:ext cx="1524000" cy="47783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zh-CN" altLang="en-US" sz="2000" dirty="0">
                <a:solidFill>
                  <a:srgbClr val="0066FF"/>
                </a:solidFill>
              </a:rPr>
              <a:t>块内地址</a:t>
            </a:r>
          </a:p>
        </p:txBody>
      </p:sp>
      <p:sp>
        <p:nvSpPr>
          <p:cNvPr id="245785" name="Rectangle 26"/>
          <p:cNvSpPr>
            <a:spLocks noChangeArrowheads="1"/>
          </p:cNvSpPr>
          <p:nvPr/>
        </p:nvSpPr>
        <p:spPr bwMode="auto">
          <a:xfrm>
            <a:off x="8573814" y="1776689"/>
            <a:ext cx="1524000" cy="481013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zh-CN" altLang="en-US" sz="2000" dirty="0">
                <a:solidFill>
                  <a:srgbClr val="0066FF"/>
                </a:solidFill>
              </a:rPr>
              <a:t>块内地址</a:t>
            </a:r>
          </a:p>
        </p:txBody>
      </p:sp>
      <p:sp>
        <p:nvSpPr>
          <p:cNvPr id="1446939" name="Text Box 27"/>
          <p:cNvSpPr txBox="1">
            <a:spLocks noChangeArrowheads="1"/>
          </p:cNvSpPr>
          <p:nvPr/>
        </p:nvSpPr>
        <p:spPr bwMode="auto">
          <a:xfrm>
            <a:off x="6668814" y="2632351"/>
            <a:ext cx="1219200" cy="381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3200">
                <a:latin typeface="Times New Roman"/>
              </a:rPr>
              <a:t>…</a:t>
            </a:r>
            <a:endParaRPr lang="en-US" altLang="zh-CN" sz="320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245787" name="Rectangle 28"/>
          <p:cNvSpPr>
            <a:spLocks noGrp="1" noChangeArrowheads="1"/>
          </p:cNvSpPr>
          <p:nvPr>
            <p:ph type="body" idx="1"/>
          </p:nvPr>
        </p:nvSpPr>
        <p:spPr>
          <a:xfrm>
            <a:off x="1109445" y="3126062"/>
            <a:ext cx="3665481" cy="598488"/>
          </a:xfrm>
        </p:spPr>
        <p:txBody>
          <a:bodyPr>
            <a:normAutofit lnSpcReduction="1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b="1" dirty="0">
                <a:solidFill>
                  <a:srgbClr val="00B050"/>
                </a:solidFill>
              </a:rPr>
              <a:t>相联存储器容量？</a:t>
            </a:r>
          </a:p>
        </p:txBody>
      </p:sp>
      <p:sp>
        <p:nvSpPr>
          <p:cNvPr id="29" name="Rectangle 28"/>
          <p:cNvSpPr txBox="1">
            <a:spLocks noChangeArrowheads="1"/>
          </p:cNvSpPr>
          <p:nvPr/>
        </p:nvSpPr>
        <p:spPr bwMode="auto">
          <a:xfrm>
            <a:off x="2575633" y="4590265"/>
            <a:ext cx="7340264" cy="19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2400" dirty="0">
                <a:latin typeface="微软雅黑" charset="-122"/>
                <a:ea typeface="微软雅黑" charset="-122"/>
              </a:rPr>
              <a:t>查找表表项内容（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valid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，主存块地址，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Cache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块地址）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342900" indent="-342900" algn="ctr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2400" dirty="0">
                <a:latin typeface="微软雅黑" charset="-122"/>
                <a:ea typeface="微软雅黑" charset="-122"/>
              </a:rPr>
              <a:t>查找表表项数目 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= Cache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块数</a:t>
            </a:r>
            <a:endParaRPr lang="en-US" altLang="zh-CN" sz="2400" dirty="0">
              <a:latin typeface="微软雅黑" charset="-122"/>
              <a:ea typeface="微软雅黑" charset="-122"/>
            </a:endParaRPr>
          </a:p>
          <a:p>
            <a:pPr marL="342900" indent="-342900" algn="ctr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</a:pPr>
            <a:r>
              <a:rPr lang="zh-CN" altLang="en-US" sz="2400" dirty="0">
                <a:latin typeface="微软雅黑" charset="-122"/>
                <a:ea typeface="微软雅黑" charset="-122"/>
              </a:rPr>
              <a:t>总容量 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=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（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1+11+8</a:t>
            </a:r>
            <a:r>
              <a:rPr lang="zh-CN" altLang="en-US" sz="2400" dirty="0">
                <a:latin typeface="微软雅黑" charset="-122"/>
                <a:ea typeface="微软雅黑" charset="-122"/>
              </a:rPr>
              <a:t>）</a:t>
            </a:r>
            <a:r>
              <a:rPr lang="en-US" altLang="zh-CN" sz="2400" dirty="0">
                <a:latin typeface="微软雅黑" charset="-122"/>
                <a:ea typeface="微软雅黑" charset="-122"/>
              </a:rPr>
              <a:t>*2</a:t>
            </a:r>
            <a:r>
              <a:rPr lang="en-US" altLang="zh-CN" sz="2400" baseline="30000" dirty="0">
                <a:latin typeface="微软雅黑" charset="-122"/>
                <a:ea typeface="微软雅黑" charset="-122"/>
              </a:rPr>
              <a:t>8  </a:t>
            </a:r>
            <a:endParaRPr lang="zh-CN" altLang="en-US" sz="2400" baseline="30000" dirty="0"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856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相联存储器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按内容进行访问（</a:t>
            </a:r>
            <a:r>
              <a:rPr lang="en-US" altLang="zh-CN" sz="2000" dirty="0">
                <a:solidFill>
                  <a:srgbClr val="7030A0"/>
                </a:solidFill>
              </a:rPr>
              <a:t>Key</a:t>
            </a:r>
            <a:r>
              <a:rPr lang="zh-CN" altLang="en-US" dirty="0"/>
              <a:t>，</a:t>
            </a:r>
            <a:r>
              <a:rPr lang="en-US" altLang="zh-CN" sz="2000" dirty="0">
                <a:solidFill>
                  <a:srgbClr val="00B050"/>
                </a:solidFill>
              </a:rPr>
              <a:t>Value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以关键字作全局</a:t>
            </a:r>
            <a:r>
              <a:rPr lang="zh-CN" altLang="en-US" u="sng" dirty="0">
                <a:solidFill>
                  <a:srgbClr val="C00000"/>
                </a:solidFill>
              </a:rPr>
              <a:t>并发比较</a:t>
            </a:r>
          </a:p>
          <a:p>
            <a:pPr lvl="1"/>
            <a:r>
              <a:rPr lang="zh-CN" altLang="en-US" sz="2200" dirty="0"/>
              <a:t>硬件成本高  </a:t>
            </a:r>
            <a:r>
              <a:rPr lang="en-US" altLang="zh-CN" sz="2200" dirty="0"/>
              <a:t>( </a:t>
            </a:r>
            <a:r>
              <a:rPr lang="zh-CN" altLang="en-US" sz="2200" dirty="0"/>
              <a:t>比较器多 </a:t>
            </a:r>
            <a:r>
              <a:rPr lang="en-US" altLang="zh-CN" sz="2200" dirty="0"/>
              <a:t>)</a:t>
            </a:r>
            <a:endParaRPr lang="zh-CN" altLang="en-US" sz="2200" dirty="0"/>
          </a:p>
          <a:p>
            <a:r>
              <a:rPr lang="zh-CN" altLang="en-US" dirty="0"/>
              <a:t>存放查找表   </a:t>
            </a:r>
            <a:r>
              <a:rPr lang="en-US" altLang="zh-CN" dirty="0"/>
              <a:t>(</a:t>
            </a:r>
            <a:r>
              <a:rPr lang="zh-CN" altLang="en-US" dirty="0"/>
              <a:t>独立硬件，不在缓存中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200" dirty="0"/>
              <a:t>存储容量 </a:t>
            </a:r>
            <a:r>
              <a:rPr lang="en-US" altLang="zh-CN" sz="2200" dirty="0"/>
              <a:t>= </a:t>
            </a:r>
            <a:r>
              <a:rPr lang="zh-CN" altLang="en-US" sz="2200" dirty="0"/>
              <a:t>查找表容量 </a:t>
            </a:r>
            <a:r>
              <a:rPr lang="en-US" altLang="zh-CN" sz="2200" dirty="0"/>
              <a:t>= cache</a:t>
            </a:r>
            <a:r>
              <a:rPr lang="zh-CN" altLang="en-US" sz="2200" dirty="0"/>
              <a:t>块数 * 表项大小</a:t>
            </a:r>
          </a:p>
          <a:p>
            <a:pPr lvl="1"/>
            <a:r>
              <a:rPr lang="en-US" altLang="zh-CN" sz="2200" dirty="0"/>
              <a:t>cache</a:t>
            </a:r>
            <a:r>
              <a:rPr lang="zh-CN" altLang="en-US" sz="2200" dirty="0"/>
              <a:t>中用于存放</a:t>
            </a:r>
            <a:r>
              <a:rPr lang="zh-CN" altLang="en-US" sz="2200" b="1" dirty="0"/>
              <a:t>块表</a:t>
            </a:r>
            <a:r>
              <a:rPr lang="zh-CN" altLang="en-US" sz="2200" dirty="0"/>
              <a:t>，虚拟存储器中存放</a:t>
            </a:r>
            <a:r>
              <a:rPr lang="zh-CN" altLang="en-US" sz="2200" b="1" dirty="0"/>
              <a:t>段表、页表</a:t>
            </a:r>
          </a:p>
          <a:p>
            <a:pPr lvl="2"/>
            <a:r>
              <a:rPr lang="zh-CN" altLang="en-US" sz="2200" dirty="0"/>
              <a:t>（</a:t>
            </a:r>
            <a:r>
              <a:rPr lang="en-US" altLang="zh-CN" sz="2200" dirty="0"/>
              <a:t>valid,	   </a:t>
            </a:r>
            <a:r>
              <a:rPr lang="en-US" altLang="zh-CN" sz="2200" dirty="0">
                <a:solidFill>
                  <a:srgbClr val="7030A0"/>
                </a:solidFill>
              </a:rPr>
              <a:t>Key</a:t>
            </a:r>
            <a:r>
              <a:rPr lang="zh-CN" altLang="en-US" sz="2200" dirty="0"/>
              <a:t>，              </a:t>
            </a:r>
            <a:r>
              <a:rPr lang="en-US" altLang="zh-CN" sz="2200" dirty="0">
                <a:solidFill>
                  <a:srgbClr val="00B050"/>
                </a:solidFill>
              </a:rPr>
              <a:t>Value </a:t>
            </a:r>
            <a:r>
              <a:rPr lang="en-US" altLang="zh-CN" sz="2200" dirty="0">
                <a:solidFill>
                  <a:srgbClr val="33CC33"/>
                </a:solidFill>
              </a:rPr>
              <a:t>        </a:t>
            </a:r>
            <a:r>
              <a:rPr lang="zh-CN" altLang="en-US" sz="2200" dirty="0"/>
              <a:t>）</a:t>
            </a:r>
          </a:p>
          <a:p>
            <a:pPr lvl="2"/>
            <a:r>
              <a:rPr lang="zh-CN" altLang="en-US" sz="2200" dirty="0"/>
              <a:t> </a:t>
            </a:r>
            <a:r>
              <a:rPr lang="en-US" altLang="zh-CN" sz="2200" dirty="0"/>
              <a:t>(</a:t>
            </a:r>
            <a:r>
              <a:rPr lang="zh-CN" altLang="en-US" sz="2200" dirty="0"/>
              <a:t> 有效位</a:t>
            </a:r>
            <a:r>
              <a:rPr lang="en-US" altLang="zh-CN" sz="2200" dirty="0"/>
              <a:t>,    </a:t>
            </a:r>
            <a:r>
              <a:rPr lang="zh-CN" altLang="en-US" sz="2200" dirty="0">
                <a:solidFill>
                  <a:srgbClr val="7030A0"/>
                </a:solidFill>
              </a:rPr>
              <a:t>主存块地址  </a:t>
            </a:r>
            <a:r>
              <a:rPr lang="zh-CN" altLang="en-US" sz="2200" dirty="0"/>
              <a:t>，  </a:t>
            </a:r>
            <a:r>
              <a:rPr lang="en-US" altLang="zh-CN" sz="2200" dirty="0">
                <a:solidFill>
                  <a:srgbClr val="00B050"/>
                </a:solidFill>
              </a:rPr>
              <a:t>Cache</a:t>
            </a:r>
            <a:r>
              <a:rPr lang="zh-CN" altLang="en-US" sz="2200" dirty="0">
                <a:solidFill>
                  <a:srgbClr val="00B050"/>
                </a:solidFill>
              </a:rPr>
              <a:t>块地址</a:t>
            </a:r>
            <a:r>
              <a:rPr lang="zh-CN" altLang="en-US" sz="2200" dirty="0"/>
              <a:t>）    注：</a:t>
            </a:r>
            <a:r>
              <a:rPr lang="en-US" altLang="zh-CN" sz="2200" dirty="0"/>
              <a:t>value</a:t>
            </a:r>
            <a:r>
              <a:rPr lang="zh-CN" altLang="en-US" sz="2200" dirty="0"/>
              <a:t>不一定是必要的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2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相联存储器</a:t>
            </a:r>
            <a:r>
              <a:rPr lang="en-US" altLang="zh-CN" dirty="0">
                <a:latin typeface="Arial" charset="0"/>
              </a:rPr>
              <a:t>——</a:t>
            </a:r>
            <a:r>
              <a:rPr lang="zh-CN" altLang="en-US" dirty="0">
                <a:latin typeface="Arial" charset="0"/>
              </a:rPr>
              <a:t>逻辑</a:t>
            </a:r>
            <a:r>
              <a:rPr lang="zh-CN" altLang="en-US" dirty="0"/>
              <a:t>框图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935186" y="1329097"/>
            <a:ext cx="4321629" cy="4897846"/>
            <a:chOff x="4038600" y="1373188"/>
            <a:chExt cx="3810000" cy="4318000"/>
          </a:xfrm>
        </p:grpSpPr>
        <p:sp>
          <p:nvSpPr>
            <p:cNvPr id="241666" name="Rectangle 6"/>
            <p:cNvSpPr>
              <a:spLocks noChangeArrowheads="1"/>
            </p:cNvSpPr>
            <p:nvPr/>
          </p:nvSpPr>
          <p:spPr bwMode="auto">
            <a:xfrm>
              <a:off x="4953000" y="2541588"/>
              <a:ext cx="1981200" cy="304800"/>
            </a:xfrm>
            <a:prstGeom prst="rect">
              <a:avLst/>
            </a:prstGeom>
            <a:solidFill>
              <a:srgbClr val="66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+mj-lt"/>
                  <a:ea typeface="+mj-ea"/>
                </a:rPr>
                <a:t>多路</a:t>
              </a:r>
              <a:r>
                <a:rPr lang="zh-CN" altLang="en-US" sz="1600" b="1" dirty="0">
                  <a:solidFill>
                    <a:srgbClr val="FF0000"/>
                  </a:solidFill>
                  <a:latin typeface="+mj-lt"/>
                  <a:ea typeface="+mj-ea"/>
                </a:rPr>
                <a:t>并发比较</a:t>
              </a:r>
              <a:r>
                <a:rPr lang="zh-CN" altLang="en-US" sz="1600" dirty="0">
                  <a:latin typeface="+mj-lt"/>
                  <a:ea typeface="+mj-ea"/>
                </a:rPr>
                <a:t>线路</a:t>
              </a:r>
            </a:p>
          </p:txBody>
        </p:sp>
        <p:sp>
          <p:nvSpPr>
            <p:cNvPr id="241667" name="Rectangle 8"/>
            <p:cNvSpPr>
              <a:spLocks noChangeArrowheads="1"/>
            </p:cNvSpPr>
            <p:nvPr/>
          </p:nvSpPr>
          <p:spPr bwMode="auto">
            <a:xfrm>
              <a:off x="4038600" y="3125788"/>
              <a:ext cx="457200" cy="1828800"/>
            </a:xfrm>
            <a:prstGeom prst="rect">
              <a:avLst/>
            </a:prstGeom>
            <a:solidFill>
              <a:srgbClr val="CCFF6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/>
            <a:p>
              <a:pPr algn="ctr"/>
              <a:r>
                <a:rPr lang="zh-CN" altLang="en-US" sz="1600" dirty="0">
                  <a:solidFill>
                    <a:srgbClr val="0066FF"/>
                  </a:solidFill>
                  <a:latin typeface="+mj-lt"/>
                  <a:ea typeface="+mj-ea"/>
                </a:rPr>
                <a:t>写译码 读选择电路</a:t>
              </a:r>
            </a:p>
          </p:txBody>
        </p:sp>
        <p:sp>
          <p:nvSpPr>
            <p:cNvPr id="241668" name="Rectangle 9"/>
            <p:cNvSpPr>
              <a:spLocks noChangeArrowheads="1"/>
            </p:cNvSpPr>
            <p:nvPr/>
          </p:nvSpPr>
          <p:spPr bwMode="auto">
            <a:xfrm>
              <a:off x="4953000" y="5259388"/>
              <a:ext cx="1981200" cy="304800"/>
            </a:xfrm>
            <a:prstGeom prst="rect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+mj-lt"/>
                  <a:ea typeface="+mj-ea"/>
                </a:rPr>
                <a:t>输出 </a:t>
              </a:r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+mj-ea"/>
                </a:rPr>
                <a:t>value</a:t>
              </a:r>
              <a:endParaRPr lang="zh-CN" altLang="en-US" sz="16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241669" name="Rectangle 10"/>
            <p:cNvSpPr>
              <a:spLocks noChangeArrowheads="1"/>
            </p:cNvSpPr>
            <p:nvPr/>
          </p:nvSpPr>
          <p:spPr bwMode="auto">
            <a:xfrm>
              <a:off x="7391400" y="3125788"/>
              <a:ext cx="457200" cy="1828800"/>
            </a:xfrm>
            <a:prstGeom prst="rect">
              <a:avLst/>
            </a:prstGeom>
            <a:solidFill>
              <a:srgbClr val="CCFF6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/>
            <a:p>
              <a:pPr algn="ctr"/>
              <a:r>
                <a:rPr lang="zh-CN" altLang="en-US" sz="1600" dirty="0">
                  <a:solidFill>
                    <a:srgbClr val="0066FF"/>
                  </a:solidFill>
                  <a:latin typeface="+mj-lt"/>
                  <a:ea typeface="+mj-ea"/>
                </a:rPr>
                <a:t>符合情况</a:t>
              </a:r>
            </a:p>
          </p:txBody>
        </p:sp>
        <p:sp>
          <p:nvSpPr>
            <p:cNvPr id="241670" name="Line 11"/>
            <p:cNvSpPr>
              <a:spLocks noChangeShapeType="1"/>
            </p:cNvSpPr>
            <p:nvPr/>
          </p:nvSpPr>
          <p:spPr bwMode="auto">
            <a:xfrm>
              <a:off x="5181600" y="4954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1" name="Line 12"/>
            <p:cNvSpPr>
              <a:spLocks noChangeShapeType="1"/>
            </p:cNvSpPr>
            <p:nvPr/>
          </p:nvSpPr>
          <p:spPr bwMode="auto">
            <a:xfrm>
              <a:off x="5410200" y="4954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2" name="Line 13"/>
            <p:cNvSpPr>
              <a:spLocks noChangeShapeType="1"/>
            </p:cNvSpPr>
            <p:nvPr/>
          </p:nvSpPr>
          <p:spPr bwMode="auto">
            <a:xfrm>
              <a:off x="5638800" y="4954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3" name="Line 14"/>
            <p:cNvSpPr>
              <a:spLocks noChangeShapeType="1"/>
            </p:cNvSpPr>
            <p:nvPr/>
          </p:nvSpPr>
          <p:spPr bwMode="auto">
            <a:xfrm>
              <a:off x="6705600" y="4954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4" name="Line 15"/>
            <p:cNvSpPr>
              <a:spLocks noChangeShapeType="1"/>
            </p:cNvSpPr>
            <p:nvPr/>
          </p:nvSpPr>
          <p:spPr bwMode="auto">
            <a:xfrm>
              <a:off x="5181600" y="28590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5" name="Line 16"/>
            <p:cNvSpPr>
              <a:spLocks noChangeShapeType="1"/>
            </p:cNvSpPr>
            <p:nvPr/>
          </p:nvSpPr>
          <p:spPr bwMode="auto">
            <a:xfrm>
              <a:off x="5410200" y="28590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6" name="Line 17"/>
            <p:cNvSpPr>
              <a:spLocks noChangeShapeType="1"/>
            </p:cNvSpPr>
            <p:nvPr/>
          </p:nvSpPr>
          <p:spPr bwMode="auto">
            <a:xfrm>
              <a:off x="5638800" y="28590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7" name="Line 18"/>
            <p:cNvSpPr>
              <a:spLocks noChangeShapeType="1"/>
            </p:cNvSpPr>
            <p:nvPr/>
          </p:nvSpPr>
          <p:spPr bwMode="auto">
            <a:xfrm>
              <a:off x="6705600" y="28590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8" name="Line 19"/>
            <p:cNvSpPr>
              <a:spLocks noChangeShapeType="1"/>
            </p:cNvSpPr>
            <p:nvPr/>
          </p:nvSpPr>
          <p:spPr bwMode="auto">
            <a:xfrm>
              <a:off x="5181600" y="22367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79" name="Line 20"/>
            <p:cNvSpPr>
              <a:spLocks noChangeShapeType="1"/>
            </p:cNvSpPr>
            <p:nvPr/>
          </p:nvSpPr>
          <p:spPr bwMode="auto">
            <a:xfrm>
              <a:off x="5410200" y="22367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0" name="Line 21"/>
            <p:cNvSpPr>
              <a:spLocks noChangeShapeType="1"/>
            </p:cNvSpPr>
            <p:nvPr/>
          </p:nvSpPr>
          <p:spPr bwMode="auto">
            <a:xfrm>
              <a:off x="5638800" y="22367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1" name="Line 22"/>
            <p:cNvSpPr>
              <a:spLocks noChangeShapeType="1"/>
            </p:cNvSpPr>
            <p:nvPr/>
          </p:nvSpPr>
          <p:spPr bwMode="auto">
            <a:xfrm>
              <a:off x="6705600" y="22367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2" name="Line 23"/>
            <p:cNvSpPr>
              <a:spLocks noChangeShapeType="1"/>
            </p:cNvSpPr>
            <p:nvPr/>
          </p:nvSpPr>
          <p:spPr bwMode="auto">
            <a:xfrm>
              <a:off x="5181600" y="1652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3" name="Line 24"/>
            <p:cNvSpPr>
              <a:spLocks noChangeShapeType="1"/>
            </p:cNvSpPr>
            <p:nvPr/>
          </p:nvSpPr>
          <p:spPr bwMode="auto">
            <a:xfrm>
              <a:off x="5410200" y="1652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4" name="Line 25"/>
            <p:cNvSpPr>
              <a:spLocks noChangeShapeType="1"/>
            </p:cNvSpPr>
            <p:nvPr/>
          </p:nvSpPr>
          <p:spPr bwMode="auto">
            <a:xfrm>
              <a:off x="5638800" y="1652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5" name="Line 26"/>
            <p:cNvSpPr>
              <a:spLocks noChangeShapeType="1"/>
            </p:cNvSpPr>
            <p:nvPr/>
          </p:nvSpPr>
          <p:spPr bwMode="auto">
            <a:xfrm>
              <a:off x="6705600" y="1652588"/>
              <a:ext cx="0" cy="3048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6" name="Line 27"/>
            <p:cNvSpPr>
              <a:spLocks noChangeShapeType="1"/>
            </p:cNvSpPr>
            <p:nvPr/>
          </p:nvSpPr>
          <p:spPr bwMode="auto">
            <a:xfrm>
              <a:off x="4495800" y="3278188"/>
              <a:ext cx="4572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7" name="Line 28"/>
            <p:cNvSpPr>
              <a:spLocks noChangeShapeType="1"/>
            </p:cNvSpPr>
            <p:nvPr/>
          </p:nvSpPr>
          <p:spPr bwMode="auto">
            <a:xfrm>
              <a:off x="4495800" y="3506788"/>
              <a:ext cx="4572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8" name="Line 29"/>
            <p:cNvSpPr>
              <a:spLocks noChangeShapeType="1"/>
            </p:cNvSpPr>
            <p:nvPr/>
          </p:nvSpPr>
          <p:spPr bwMode="auto">
            <a:xfrm>
              <a:off x="4495800" y="3735388"/>
              <a:ext cx="4572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89" name="Line 30"/>
            <p:cNvSpPr>
              <a:spLocks noChangeShapeType="1"/>
            </p:cNvSpPr>
            <p:nvPr/>
          </p:nvSpPr>
          <p:spPr bwMode="auto">
            <a:xfrm>
              <a:off x="4495800" y="4802188"/>
              <a:ext cx="4572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90" name="Line 31"/>
            <p:cNvSpPr>
              <a:spLocks noChangeShapeType="1"/>
            </p:cNvSpPr>
            <p:nvPr/>
          </p:nvSpPr>
          <p:spPr bwMode="auto">
            <a:xfrm>
              <a:off x="7620000" y="2681288"/>
              <a:ext cx="0" cy="44450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91" name="Line 32"/>
            <p:cNvSpPr>
              <a:spLocks noChangeShapeType="1"/>
            </p:cNvSpPr>
            <p:nvPr/>
          </p:nvSpPr>
          <p:spPr bwMode="auto">
            <a:xfrm>
              <a:off x="6934200" y="2681288"/>
              <a:ext cx="6858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92" name="Line 33"/>
            <p:cNvSpPr>
              <a:spLocks noChangeShapeType="1"/>
            </p:cNvSpPr>
            <p:nvPr/>
          </p:nvSpPr>
          <p:spPr bwMode="auto">
            <a:xfrm>
              <a:off x="7620000" y="4954588"/>
              <a:ext cx="0" cy="736599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93" name="Line 34"/>
            <p:cNvSpPr>
              <a:spLocks noChangeShapeType="1"/>
            </p:cNvSpPr>
            <p:nvPr/>
          </p:nvSpPr>
          <p:spPr bwMode="auto">
            <a:xfrm>
              <a:off x="4267200" y="5691188"/>
              <a:ext cx="3352800" cy="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94" name="Line 35"/>
            <p:cNvSpPr>
              <a:spLocks noChangeShapeType="1"/>
            </p:cNvSpPr>
            <p:nvPr/>
          </p:nvSpPr>
          <p:spPr bwMode="auto">
            <a:xfrm flipV="1">
              <a:off x="4267200" y="4954587"/>
              <a:ext cx="0" cy="736600"/>
            </a:xfrm>
            <a:prstGeom prst="line">
              <a:avLst/>
            </a:prstGeom>
            <a:noFill/>
            <a:ln w="3175" cap="sq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j-lt"/>
                <a:ea typeface="+mj-ea"/>
              </a:endParaRPr>
            </a:p>
          </p:txBody>
        </p:sp>
        <p:sp>
          <p:nvSpPr>
            <p:cNvPr id="241695" name="Text Box 36"/>
            <p:cNvSpPr txBox="1">
              <a:spLocks noChangeArrowheads="1"/>
            </p:cNvSpPr>
            <p:nvPr/>
          </p:nvSpPr>
          <p:spPr bwMode="auto">
            <a:xfrm>
              <a:off x="5867400" y="1963395"/>
              <a:ext cx="685800" cy="62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>
                  <a:latin typeface="+mj-lt"/>
                  <a:ea typeface="+mj-ea"/>
                </a:rPr>
                <a:t>…</a:t>
              </a:r>
            </a:p>
          </p:txBody>
        </p:sp>
        <p:sp>
          <p:nvSpPr>
            <p:cNvPr id="241696" name="Text Box 37"/>
            <p:cNvSpPr txBox="1">
              <a:spLocks noChangeArrowheads="1"/>
            </p:cNvSpPr>
            <p:nvPr/>
          </p:nvSpPr>
          <p:spPr bwMode="auto">
            <a:xfrm>
              <a:off x="5867400" y="1379195"/>
              <a:ext cx="685800" cy="62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>
                  <a:latin typeface="+mj-lt"/>
                  <a:ea typeface="+mj-ea"/>
                </a:rPr>
                <a:t>…</a:t>
              </a:r>
            </a:p>
          </p:txBody>
        </p:sp>
        <p:sp>
          <p:nvSpPr>
            <p:cNvPr id="241697" name="Text Box 38"/>
            <p:cNvSpPr txBox="1">
              <a:spLocks noChangeArrowheads="1"/>
            </p:cNvSpPr>
            <p:nvPr/>
          </p:nvSpPr>
          <p:spPr bwMode="auto">
            <a:xfrm>
              <a:off x="5867400" y="4618038"/>
              <a:ext cx="685800" cy="62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>
                  <a:latin typeface="+mj-lt"/>
                  <a:ea typeface="+mj-ea"/>
                </a:rPr>
                <a:t>…</a:t>
              </a:r>
            </a:p>
          </p:txBody>
        </p:sp>
        <p:sp>
          <p:nvSpPr>
            <p:cNvPr id="241698" name="Text Box 39"/>
            <p:cNvSpPr txBox="1">
              <a:spLocks noChangeArrowheads="1"/>
            </p:cNvSpPr>
            <p:nvPr/>
          </p:nvSpPr>
          <p:spPr bwMode="auto">
            <a:xfrm rot="5400000">
              <a:off x="4549775" y="3994847"/>
              <a:ext cx="685800" cy="62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>
                  <a:latin typeface="+mj-lt"/>
                  <a:ea typeface="+mj-ea"/>
                </a:rPr>
                <a:t>…</a:t>
              </a:r>
            </a:p>
          </p:txBody>
        </p:sp>
        <p:sp>
          <p:nvSpPr>
            <p:cNvPr id="241699" name="Text Box 40"/>
            <p:cNvSpPr txBox="1">
              <a:spLocks noChangeArrowheads="1"/>
            </p:cNvSpPr>
            <p:nvPr/>
          </p:nvSpPr>
          <p:spPr bwMode="auto">
            <a:xfrm>
              <a:off x="5867400" y="2515845"/>
              <a:ext cx="685800" cy="624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4000" dirty="0">
                  <a:latin typeface="+mj-lt"/>
                  <a:ea typeface="+mj-ea"/>
                </a:rPr>
                <a:t>…</a:t>
              </a:r>
            </a:p>
          </p:txBody>
        </p:sp>
        <p:sp>
          <p:nvSpPr>
            <p:cNvPr id="241700" name="Text Box 41"/>
            <p:cNvSpPr txBox="1">
              <a:spLocks noChangeArrowheads="1"/>
            </p:cNvSpPr>
            <p:nvPr/>
          </p:nvSpPr>
          <p:spPr bwMode="auto">
            <a:xfrm>
              <a:off x="4572000" y="3049589"/>
              <a:ext cx="304800" cy="27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latin typeface="+mj-lt"/>
                  <a:ea typeface="+mj-ea"/>
                </a:rPr>
                <a:t>1</a:t>
              </a:r>
            </a:p>
          </p:txBody>
        </p:sp>
        <p:sp>
          <p:nvSpPr>
            <p:cNvPr id="241701" name="Text Box 42"/>
            <p:cNvSpPr txBox="1">
              <a:spLocks noChangeArrowheads="1"/>
            </p:cNvSpPr>
            <p:nvPr/>
          </p:nvSpPr>
          <p:spPr bwMode="auto">
            <a:xfrm>
              <a:off x="4572000" y="3278189"/>
              <a:ext cx="304800" cy="27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latin typeface="+mj-lt"/>
                  <a:ea typeface="+mj-ea"/>
                </a:rPr>
                <a:t>2</a:t>
              </a:r>
            </a:p>
          </p:txBody>
        </p:sp>
        <p:sp>
          <p:nvSpPr>
            <p:cNvPr id="241702" name="Text Box 43"/>
            <p:cNvSpPr txBox="1">
              <a:spLocks noChangeArrowheads="1"/>
            </p:cNvSpPr>
            <p:nvPr/>
          </p:nvSpPr>
          <p:spPr bwMode="auto">
            <a:xfrm>
              <a:off x="4572000" y="4573589"/>
              <a:ext cx="304800" cy="27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latin typeface="+mj-lt"/>
                  <a:ea typeface="+mj-ea"/>
                </a:rPr>
                <a:t>m</a:t>
              </a:r>
            </a:p>
          </p:txBody>
        </p:sp>
        <p:sp>
          <p:nvSpPr>
            <p:cNvPr id="241703" name="Text Box 44"/>
            <p:cNvSpPr txBox="1">
              <a:spLocks noChangeArrowheads="1"/>
            </p:cNvSpPr>
            <p:nvPr/>
          </p:nvSpPr>
          <p:spPr bwMode="auto">
            <a:xfrm>
              <a:off x="4572000" y="3506789"/>
              <a:ext cx="304800" cy="271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>
                  <a:latin typeface="+mj-lt"/>
                  <a:ea typeface="+mj-ea"/>
                </a:rPr>
                <a:t>3</a:t>
              </a:r>
            </a:p>
          </p:txBody>
        </p:sp>
        <p:sp>
          <p:nvSpPr>
            <p:cNvPr id="241704" name="Rectangle 4"/>
            <p:cNvSpPr>
              <a:spLocks noChangeArrowheads="1"/>
            </p:cNvSpPr>
            <p:nvPr/>
          </p:nvSpPr>
          <p:spPr bwMode="auto">
            <a:xfrm>
              <a:off x="4953000" y="1373188"/>
              <a:ext cx="1981200" cy="304800"/>
            </a:xfrm>
            <a:prstGeom prst="rect">
              <a:avLst/>
            </a:prstGeom>
            <a:solidFill>
              <a:srgbClr val="66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600" dirty="0">
                  <a:latin typeface="+mj-lt"/>
                  <a:ea typeface="+mj-ea"/>
                </a:rPr>
                <a:t>检索关键字</a:t>
              </a:r>
            </a:p>
          </p:txBody>
        </p:sp>
        <p:sp>
          <p:nvSpPr>
            <p:cNvPr id="241705" name="Rectangle 5"/>
            <p:cNvSpPr>
              <a:spLocks noChangeArrowheads="1"/>
            </p:cNvSpPr>
            <p:nvPr/>
          </p:nvSpPr>
          <p:spPr bwMode="auto">
            <a:xfrm>
              <a:off x="4953000" y="1957388"/>
              <a:ext cx="1981200" cy="304800"/>
            </a:xfrm>
            <a:prstGeom prst="rect">
              <a:avLst/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tIns="0" bIns="0" anchor="ctr"/>
            <a:lstStyle/>
            <a:p>
              <a:pPr algn="ctr"/>
              <a:r>
                <a:rPr lang="zh-CN" altLang="en-US" sz="1600" dirty="0">
                  <a:latin typeface="+mj-lt"/>
                  <a:ea typeface="+mj-ea"/>
                </a:rPr>
                <a:t>屏蔽字</a:t>
              </a:r>
            </a:p>
          </p:txBody>
        </p:sp>
        <p:sp>
          <p:nvSpPr>
            <p:cNvPr id="241706" name="Rectangle 7"/>
            <p:cNvSpPr>
              <a:spLocks noChangeArrowheads="1"/>
            </p:cNvSpPr>
            <p:nvPr/>
          </p:nvSpPr>
          <p:spPr bwMode="auto">
            <a:xfrm>
              <a:off x="4953000" y="3125788"/>
              <a:ext cx="1981200" cy="1828800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2000" dirty="0">
                  <a:solidFill>
                    <a:srgbClr val="66FF33"/>
                  </a:solidFill>
                  <a:latin typeface="+mj-lt"/>
                  <a:ea typeface="+mj-ea"/>
                </a:rPr>
                <a:t>存储体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146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204751" y="1453626"/>
            <a:ext cx="404760" cy="4077130"/>
            <a:chOff x="5204751" y="1453626"/>
            <a:chExt cx="404760" cy="4077130"/>
          </a:xfrm>
        </p:grpSpPr>
        <p:grpSp>
          <p:nvGrpSpPr>
            <p:cNvPr id="6" name="组合 5"/>
            <p:cNvGrpSpPr/>
            <p:nvPr/>
          </p:nvGrpSpPr>
          <p:grpSpPr>
            <a:xfrm>
              <a:off x="5475602" y="1453626"/>
              <a:ext cx="133909" cy="4077130"/>
              <a:chOff x="4275358" y="1455174"/>
              <a:chExt cx="133909" cy="531128"/>
            </a:xfrm>
          </p:grpSpPr>
          <p:cxnSp>
            <p:nvCxnSpPr>
              <p:cNvPr id="386" name="直接连接符 385"/>
              <p:cNvCxnSpPr/>
              <p:nvPr/>
            </p:nvCxnSpPr>
            <p:spPr>
              <a:xfrm>
                <a:off x="4275358" y="1499182"/>
                <a:ext cx="0" cy="48712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87" name="直接连接符 386"/>
              <p:cNvCxnSpPr/>
              <p:nvPr/>
            </p:nvCxnSpPr>
            <p:spPr>
              <a:xfrm>
                <a:off x="4409267" y="1455174"/>
                <a:ext cx="0" cy="529013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sp>
          <p:nvSpPr>
            <p:cNvPr id="689" name="矩形 688"/>
            <p:cNvSpPr/>
            <p:nvPr/>
          </p:nvSpPr>
          <p:spPr>
            <a:xfrm>
              <a:off x="5204751" y="1623074"/>
              <a:ext cx="342540" cy="273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b="1" kern="0" dirty="0">
                  <a:solidFill>
                    <a:srgbClr val="FF66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相联存储器  读逻辑实现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32671" y="2241708"/>
            <a:ext cx="1240093" cy="219046"/>
            <a:chOff x="6332671" y="2241708"/>
            <a:chExt cx="1240093" cy="219046"/>
          </a:xfrm>
        </p:grpSpPr>
        <p:cxnSp>
          <p:nvCxnSpPr>
            <p:cNvPr id="227" name="直接连接符 226"/>
            <p:cNvCxnSpPr/>
            <p:nvPr/>
          </p:nvCxnSpPr>
          <p:spPr>
            <a:xfrm flipH="1" flipV="1">
              <a:off x="6654717" y="2241708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headEnd/>
              <a:tailEnd type="none" w="lg" len="lg"/>
            </a:ln>
          </p:spPr>
        </p:cxnSp>
        <p:grpSp>
          <p:nvGrpSpPr>
            <p:cNvPr id="21" name="组合 20"/>
            <p:cNvGrpSpPr/>
            <p:nvPr/>
          </p:nvGrpSpPr>
          <p:grpSpPr>
            <a:xfrm>
              <a:off x="6332671" y="2242490"/>
              <a:ext cx="1240093" cy="218264"/>
              <a:chOff x="6332671" y="2242490"/>
              <a:chExt cx="1240093" cy="218264"/>
            </a:xfrm>
          </p:grpSpPr>
          <p:cxnSp>
            <p:nvCxnSpPr>
              <p:cNvPr id="489" name="直接连接符 488"/>
              <p:cNvCxnSpPr/>
              <p:nvPr/>
            </p:nvCxnSpPr>
            <p:spPr>
              <a:xfrm flipH="1">
                <a:off x="6332671" y="2378924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grpSp>
            <p:nvGrpSpPr>
              <p:cNvPr id="58" name="组合 57"/>
              <p:cNvGrpSpPr/>
              <p:nvPr/>
            </p:nvGrpSpPr>
            <p:grpSpPr>
              <a:xfrm>
                <a:off x="6759107" y="2242490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488" name="直接连接符 487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43" name="组合 42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419" name="直接连接符 418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420" name="直接连接符 419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225" name="等腰三角形 224"/>
              <p:cNvSpPr/>
              <p:nvPr/>
            </p:nvSpPr>
            <p:spPr>
              <a:xfrm rot="16200000">
                <a:off x="6571570" y="2299897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</p:grpSp>
      <p:sp>
        <p:nvSpPr>
          <p:cNvPr id="268" name="矩形 267"/>
          <p:cNvSpPr/>
          <p:nvPr/>
        </p:nvSpPr>
        <p:spPr>
          <a:xfrm>
            <a:off x="4972527" y="1206653"/>
            <a:ext cx="1273967" cy="332998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检索关键字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686689" y="2542305"/>
            <a:ext cx="6670196" cy="371428"/>
            <a:chOff x="2742675" y="2476988"/>
            <a:chExt cx="6670196" cy="371428"/>
          </a:xfrm>
        </p:grpSpPr>
        <p:grpSp>
          <p:nvGrpSpPr>
            <p:cNvPr id="544" name="组合 543"/>
            <p:cNvGrpSpPr/>
            <p:nvPr/>
          </p:nvGrpSpPr>
          <p:grpSpPr>
            <a:xfrm>
              <a:off x="2742675" y="2476988"/>
              <a:ext cx="1761876" cy="371346"/>
              <a:chOff x="2169741" y="2036654"/>
              <a:chExt cx="1761876" cy="371346"/>
            </a:xfrm>
          </p:grpSpPr>
          <p:sp>
            <p:nvSpPr>
              <p:cNvPr id="556" name="矩形 555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57" name="矩形 556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234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58" name="矩形 557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546" name="组合 545"/>
            <p:cNvGrpSpPr/>
            <p:nvPr/>
          </p:nvGrpSpPr>
          <p:grpSpPr>
            <a:xfrm>
              <a:off x="7650995" y="2477070"/>
              <a:ext cx="1761876" cy="371346"/>
              <a:chOff x="2169741" y="2036654"/>
              <a:chExt cx="1761876" cy="371346"/>
            </a:xfrm>
          </p:grpSpPr>
          <p:sp>
            <p:nvSpPr>
              <p:cNvPr id="550" name="矩形 549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51" name="矩形 550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777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332671" y="2729667"/>
            <a:ext cx="1240093" cy="219046"/>
            <a:chOff x="6332671" y="2729667"/>
            <a:chExt cx="1240093" cy="219046"/>
          </a:xfrm>
        </p:grpSpPr>
        <p:cxnSp>
          <p:nvCxnSpPr>
            <p:cNvPr id="542" name="直接连接符 541"/>
            <p:cNvCxnSpPr/>
            <p:nvPr/>
          </p:nvCxnSpPr>
          <p:spPr>
            <a:xfrm flipH="1" flipV="1">
              <a:off x="6654717" y="2729667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headEnd/>
              <a:tailEnd type="none" w="lg" len="lg"/>
            </a:ln>
          </p:spPr>
        </p:cxnSp>
        <p:grpSp>
          <p:nvGrpSpPr>
            <p:cNvPr id="22" name="组合 21"/>
            <p:cNvGrpSpPr/>
            <p:nvPr/>
          </p:nvGrpSpPr>
          <p:grpSpPr>
            <a:xfrm>
              <a:off x="6332671" y="2730449"/>
              <a:ext cx="1240093" cy="218264"/>
              <a:chOff x="6332671" y="2730449"/>
              <a:chExt cx="1240093" cy="218264"/>
            </a:xfrm>
          </p:grpSpPr>
          <p:cxnSp>
            <p:nvCxnSpPr>
              <p:cNvPr id="540" name="直接连接符 539"/>
              <p:cNvCxnSpPr/>
              <p:nvPr/>
            </p:nvCxnSpPr>
            <p:spPr>
              <a:xfrm flipH="1">
                <a:off x="6332671" y="2866883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grpSp>
            <p:nvGrpSpPr>
              <p:cNvPr id="545" name="组合 544"/>
              <p:cNvGrpSpPr/>
              <p:nvPr/>
            </p:nvGrpSpPr>
            <p:grpSpPr>
              <a:xfrm>
                <a:off x="6759107" y="2730449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552" name="直接连接符 551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553" name="组合 552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554" name="直接连接符 553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555" name="直接连接符 554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547" name="等腰三角形 546"/>
              <p:cNvSpPr/>
              <p:nvPr/>
            </p:nvSpPr>
            <p:spPr>
              <a:xfrm rot="16200000">
                <a:off x="6571570" y="2787856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686689" y="3030264"/>
            <a:ext cx="6670196" cy="371428"/>
            <a:chOff x="2742675" y="2964947"/>
            <a:chExt cx="6670196" cy="371428"/>
          </a:xfrm>
        </p:grpSpPr>
        <p:grpSp>
          <p:nvGrpSpPr>
            <p:cNvPr id="565" name="组合 564"/>
            <p:cNvGrpSpPr/>
            <p:nvPr/>
          </p:nvGrpSpPr>
          <p:grpSpPr>
            <a:xfrm>
              <a:off x="2742675" y="2964947"/>
              <a:ext cx="1761876" cy="371346"/>
              <a:chOff x="2169741" y="2036654"/>
              <a:chExt cx="1761876" cy="371346"/>
            </a:xfrm>
          </p:grpSpPr>
          <p:sp>
            <p:nvSpPr>
              <p:cNvPr id="577" name="矩形 576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78" name="矩形 577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456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79" name="矩形 578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567" name="组合 566"/>
            <p:cNvGrpSpPr/>
            <p:nvPr/>
          </p:nvGrpSpPr>
          <p:grpSpPr>
            <a:xfrm>
              <a:off x="7650995" y="2965029"/>
              <a:ext cx="1761876" cy="371346"/>
              <a:chOff x="2169741" y="2036654"/>
              <a:chExt cx="1761876" cy="371346"/>
            </a:xfrm>
          </p:grpSpPr>
          <p:sp>
            <p:nvSpPr>
              <p:cNvPr id="571" name="矩形 570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72" name="矩形 571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888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32671" y="3217626"/>
            <a:ext cx="1240093" cy="219046"/>
            <a:chOff x="6332671" y="3217626"/>
            <a:chExt cx="1240093" cy="219046"/>
          </a:xfrm>
        </p:grpSpPr>
        <p:cxnSp>
          <p:nvCxnSpPr>
            <p:cNvPr id="563" name="直接连接符 562"/>
            <p:cNvCxnSpPr/>
            <p:nvPr/>
          </p:nvCxnSpPr>
          <p:spPr>
            <a:xfrm flipH="1" flipV="1">
              <a:off x="6654717" y="3217626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headEnd/>
              <a:tailEnd type="none" w="lg" len="lg"/>
            </a:ln>
          </p:spPr>
        </p:cxnSp>
        <p:grpSp>
          <p:nvGrpSpPr>
            <p:cNvPr id="27" name="组合 26"/>
            <p:cNvGrpSpPr/>
            <p:nvPr/>
          </p:nvGrpSpPr>
          <p:grpSpPr>
            <a:xfrm>
              <a:off x="6332671" y="3218408"/>
              <a:ext cx="1240093" cy="218264"/>
              <a:chOff x="6332671" y="3218408"/>
              <a:chExt cx="1240093" cy="218264"/>
            </a:xfrm>
          </p:grpSpPr>
          <p:cxnSp>
            <p:nvCxnSpPr>
              <p:cNvPr id="561" name="直接连接符 560"/>
              <p:cNvCxnSpPr/>
              <p:nvPr/>
            </p:nvCxnSpPr>
            <p:spPr>
              <a:xfrm flipH="1">
                <a:off x="6332671" y="3354842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grpSp>
            <p:nvGrpSpPr>
              <p:cNvPr id="566" name="组合 565"/>
              <p:cNvGrpSpPr/>
              <p:nvPr/>
            </p:nvGrpSpPr>
            <p:grpSpPr>
              <a:xfrm>
                <a:off x="6759107" y="3218408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573" name="直接连接符 572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574" name="组合 573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575" name="直接连接符 574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576" name="直接连接符 575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568" name="等腰三角形 567"/>
              <p:cNvSpPr/>
              <p:nvPr/>
            </p:nvSpPr>
            <p:spPr>
              <a:xfrm rot="16200000">
                <a:off x="6571570" y="3275815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2686689" y="3518223"/>
            <a:ext cx="6670196" cy="371428"/>
            <a:chOff x="2742675" y="3452906"/>
            <a:chExt cx="6670196" cy="371428"/>
          </a:xfrm>
        </p:grpSpPr>
        <p:grpSp>
          <p:nvGrpSpPr>
            <p:cNvPr id="586" name="组合 585"/>
            <p:cNvGrpSpPr/>
            <p:nvPr/>
          </p:nvGrpSpPr>
          <p:grpSpPr>
            <a:xfrm>
              <a:off x="2742675" y="3452906"/>
              <a:ext cx="1761876" cy="371346"/>
              <a:chOff x="2169741" y="2036654"/>
              <a:chExt cx="1761876" cy="371346"/>
            </a:xfrm>
          </p:grpSpPr>
          <p:sp>
            <p:nvSpPr>
              <p:cNvPr id="598" name="矩形 597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99" name="矩形 598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789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00" name="矩形 599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588" name="组合 587"/>
            <p:cNvGrpSpPr/>
            <p:nvPr/>
          </p:nvGrpSpPr>
          <p:grpSpPr>
            <a:xfrm>
              <a:off x="7650995" y="3452988"/>
              <a:ext cx="1761876" cy="371346"/>
              <a:chOff x="2169741" y="2036654"/>
              <a:chExt cx="1761876" cy="371346"/>
            </a:xfrm>
          </p:grpSpPr>
          <p:sp>
            <p:nvSpPr>
              <p:cNvPr id="592" name="矩形 591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593" name="矩形 592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999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6332671" y="3705585"/>
            <a:ext cx="1240093" cy="219046"/>
            <a:chOff x="6332671" y="3705585"/>
            <a:chExt cx="1240093" cy="219046"/>
          </a:xfrm>
        </p:grpSpPr>
        <p:cxnSp>
          <p:nvCxnSpPr>
            <p:cNvPr id="582" name="直接连接符 581"/>
            <p:cNvCxnSpPr/>
            <p:nvPr/>
          </p:nvCxnSpPr>
          <p:spPr>
            <a:xfrm flipH="1">
              <a:off x="6332671" y="3842801"/>
              <a:ext cx="244336" cy="0"/>
            </a:xfrm>
            <a:prstGeom prst="line">
              <a:avLst/>
            </a:prstGeom>
            <a:solidFill>
              <a:schemeClr val="bg1"/>
            </a:solidFill>
            <a:ln w="38100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584" name="直接连接符 583"/>
            <p:cNvCxnSpPr/>
            <p:nvPr/>
          </p:nvCxnSpPr>
          <p:spPr>
            <a:xfrm flipH="1" flipV="1">
              <a:off x="6654717" y="3705585"/>
              <a:ext cx="0" cy="178303"/>
            </a:xfrm>
            <a:prstGeom prst="line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round/>
              <a:headEnd/>
              <a:tailEnd type="none" w="lg" len="lg"/>
            </a:ln>
          </p:spPr>
        </p:cxnSp>
        <p:grpSp>
          <p:nvGrpSpPr>
            <p:cNvPr id="587" name="组合 586"/>
            <p:cNvGrpSpPr/>
            <p:nvPr/>
          </p:nvGrpSpPr>
          <p:grpSpPr>
            <a:xfrm>
              <a:off x="6759107" y="3706367"/>
              <a:ext cx="813657" cy="131453"/>
              <a:chOff x="5694705" y="2247293"/>
              <a:chExt cx="502156" cy="121283"/>
            </a:xfrm>
          </p:grpSpPr>
          <p:cxnSp>
            <p:nvCxnSpPr>
              <p:cNvPr id="594" name="直接连接符 593"/>
              <p:cNvCxnSpPr/>
              <p:nvPr/>
            </p:nvCxnSpPr>
            <p:spPr>
              <a:xfrm flipH="1">
                <a:off x="5694705" y="2368576"/>
                <a:ext cx="244539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grpSp>
            <p:nvGrpSpPr>
              <p:cNvPr id="595" name="组合 594"/>
              <p:cNvGrpSpPr/>
              <p:nvPr/>
            </p:nvGrpSpPr>
            <p:grpSpPr>
              <a:xfrm>
                <a:off x="5942184" y="2247293"/>
                <a:ext cx="254677" cy="119330"/>
                <a:chOff x="5919959" y="2262533"/>
                <a:chExt cx="254677" cy="119330"/>
              </a:xfrm>
            </p:grpSpPr>
            <p:cxnSp>
              <p:nvCxnSpPr>
                <p:cNvPr id="596" name="直接连接符 595"/>
                <p:cNvCxnSpPr/>
                <p:nvPr/>
              </p:nvCxnSpPr>
              <p:spPr>
                <a:xfrm flipV="1">
                  <a:off x="5919959" y="2262533"/>
                  <a:ext cx="0" cy="11933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597" name="直接连接符 596"/>
                <p:cNvCxnSpPr/>
                <p:nvPr/>
              </p:nvCxnSpPr>
              <p:spPr>
                <a:xfrm flipH="1">
                  <a:off x="5930300" y="2264265"/>
                  <a:ext cx="244336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</p:grpSp>
        </p:grpSp>
        <p:sp>
          <p:nvSpPr>
            <p:cNvPr id="589" name="等腰三角形 588"/>
            <p:cNvSpPr/>
            <p:nvPr/>
          </p:nvSpPr>
          <p:spPr>
            <a:xfrm rot="16200000">
              <a:off x="6571570" y="3763774"/>
              <a:ext cx="166294" cy="155419"/>
            </a:xfrm>
            <a:prstGeom prst="triangle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686689" y="4006182"/>
            <a:ext cx="6670196" cy="371428"/>
            <a:chOff x="2742675" y="3940865"/>
            <a:chExt cx="6670196" cy="371428"/>
          </a:xfrm>
        </p:grpSpPr>
        <p:grpSp>
          <p:nvGrpSpPr>
            <p:cNvPr id="607" name="组合 606"/>
            <p:cNvGrpSpPr/>
            <p:nvPr/>
          </p:nvGrpSpPr>
          <p:grpSpPr>
            <a:xfrm>
              <a:off x="2742675" y="3940865"/>
              <a:ext cx="1761876" cy="371346"/>
              <a:chOff x="2169741" y="2036654"/>
              <a:chExt cx="1761876" cy="371346"/>
            </a:xfrm>
          </p:grpSpPr>
          <p:sp>
            <p:nvSpPr>
              <p:cNvPr id="619" name="矩形 618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20" name="矩形 619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21" name="矩形 620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609" name="组合 608"/>
            <p:cNvGrpSpPr/>
            <p:nvPr/>
          </p:nvGrpSpPr>
          <p:grpSpPr>
            <a:xfrm>
              <a:off x="7650995" y="3940947"/>
              <a:ext cx="1761876" cy="371346"/>
              <a:chOff x="2169741" y="2036654"/>
              <a:chExt cx="1761876" cy="371346"/>
            </a:xfrm>
          </p:grpSpPr>
          <p:sp>
            <p:nvSpPr>
              <p:cNvPr id="613" name="矩形 612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14" name="矩形 613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686689" y="4494141"/>
            <a:ext cx="6670196" cy="371428"/>
            <a:chOff x="2742675" y="4428824"/>
            <a:chExt cx="6670196" cy="371428"/>
          </a:xfrm>
        </p:grpSpPr>
        <p:grpSp>
          <p:nvGrpSpPr>
            <p:cNvPr id="628" name="组合 627"/>
            <p:cNvGrpSpPr/>
            <p:nvPr/>
          </p:nvGrpSpPr>
          <p:grpSpPr>
            <a:xfrm>
              <a:off x="2742675" y="4428824"/>
              <a:ext cx="1761876" cy="371346"/>
              <a:chOff x="2169741" y="2036654"/>
              <a:chExt cx="1761876" cy="371346"/>
            </a:xfrm>
          </p:grpSpPr>
          <p:sp>
            <p:nvSpPr>
              <p:cNvPr id="640" name="矩形 639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41" name="矩形 640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42" name="矩形 641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630" name="组合 629"/>
            <p:cNvGrpSpPr/>
            <p:nvPr/>
          </p:nvGrpSpPr>
          <p:grpSpPr>
            <a:xfrm>
              <a:off x="7650995" y="4428906"/>
              <a:ext cx="1761876" cy="371346"/>
              <a:chOff x="2169741" y="2036654"/>
              <a:chExt cx="1761876" cy="371346"/>
            </a:xfrm>
          </p:grpSpPr>
          <p:sp>
            <p:nvSpPr>
              <p:cNvPr id="634" name="矩形 633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35" name="矩形 634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686689" y="4982100"/>
            <a:ext cx="6670196" cy="371428"/>
            <a:chOff x="2742675" y="4916783"/>
            <a:chExt cx="6670196" cy="371428"/>
          </a:xfrm>
        </p:grpSpPr>
        <p:grpSp>
          <p:nvGrpSpPr>
            <p:cNvPr id="649" name="组合 648"/>
            <p:cNvGrpSpPr/>
            <p:nvPr/>
          </p:nvGrpSpPr>
          <p:grpSpPr>
            <a:xfrm>
              <a:off x="2742675" y="4916783"/>
              <a:ext cx="1761876" cy="371346"/>
              <a:chOff x="2169741" y="2036654"/>
              <a:chExt cx="1761876" cy="371346"/>
            </a:xfrm>
          </p:grpSpPr>
          <p:sp>
            <p:nvSpPr>
              <p:cNvPr id="661" name="矩形 660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62" name="矩形 661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63" name="矩形 662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651" name="组合 650"/>
            <p:cNvGrpSpPr/>
            <p:nvPr/>
          </p:nvGrpSpPr>
          <p:grpSpPr>
            <a:xfrm>
              <a:off x="7650995" y="4916865"/>
              <a:ext cx="1761876" cy="371346"/>
              <a:chOff x="2169741" y="2036654"/>
              <a:chExt cx="1761876" cy="371346"/>
            </a:xfrm>
          </p:grpSpPr>
          <p:sp>
            <p:nvSpPr>
              <p:cNvPr id="655" name="矩形 654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56" name="矩形 655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5745009" y="2242395"/>
            <a:ext cx="900445" cy="3415713"/>
            <a:chOff x="5745009" y="2242395"/>
            <a:chExt cx="900445" cy="3415713"/>
          </a:xfrm>
        </p:grpSpPr>
        <p:cxnSp>
          <p:nvCxnSpPr>
            <p:cNvPr id="356" name="直接连接符 355"/>
            <p:cNvCxnSpPr/>
            <p:nvPr/>
          </p:nvCxnSpPr>
          <p:spPr>
            <a:xfrm>
              <a:off x="5745009" y="2242395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41" name="直接连接符 540"/>
            <p:cNvCxnSpPr/>
            <p:nvPr/>
          </p:nvCxnSpPr>
          <p:spPr>
            <a:xfrm>
              <a:off x="5745009" y="2730354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62" name="直接连接符 561"/>
            <p:cNvCxnSpPr/>
            <p:nvPr/>
          </p:nvCxnSpPr>
          <p:spPr>
            <a:xfrm>
              <a:off x="5745009" y="3218313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583" name="直接连接符 582"/>
            <p:cNvCxnSpPr/>
            <p:nvPr/>
          </p:nvCxnSpPr>
          <p:spPr>
            <a:xfrm>
              <a:off x="5745009" y="3706272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604" name="直接连接符 603"/>
            <p:cNvCxnSpPr/>
            <p:nvPr/>
          </p:nvCxnSpPr>
          <p:spPr>
            <a:xfrm>
              <a:off x="5745009" y="4194231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625" name="直接连接符 624"/>
            <p:cNvCxnSpPr/>
            <p:nvPr/>
          </p:nvCxnSpPr>
          <p:spPr>
            <a:xfrm>
              <a:off x="5745009" y="4682190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646" name="直接连接符 645"/>
            <p:cNvCxnSpPr/>
            <p:nvPr/>
          </p:nvCxnSpPr>
          <p:spPr>
            <a:xfrm>
              <a:off x="5745009" y="5170149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cxnSp>
          <p:nvCxnSpPr>
            <p:cNvPr id="667" name="直接连接符 666"/>
            <p:cNvCxnSpPr/>
            <p:nvPr/>
          </p:nvCxnSpPr>
          <p:spPr>
            <a:xfrm>
              <a:off x="5745009" y="5658108"/>
              <a:ext cx="900445" cy="0"/>
            </a:xfrm>
            <a:prstGeom prst="line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grpSp>
        <p:nvGrpSpPr>
          <p:cNvPr id="15" name="组合 14"/>
          <p:cNvGrpSpPr/>
          <p:nvPr/>
        </p:nvGrpSpPr>
        <p:grpSpPr>
          <a:xfrm>
            <a:off x="5376021" y="2098811"/>
            <a:ext cx="364353" cy="3690334"/>
            <a:chOff x="5376021" y="2098811"/>
            <a:chExt cx="364353" cy="3690334"/>
          </a:xfrm>
        </p:grpSpPr>
        <p:sp>
          <p:nvSpPr>
            <p:cNvPr id="246" name="矩形 245"/>
            <p:cNvSpPr/>
            <p:nvPr/>
          </p:nvSpPr>
          <p:spPr>
            <a:xfrm>
              <a:off x="5376021" y="2098811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543" name="矩形 542"/>
            <p:cNvSpPr/>
            <p:nvPr/>
          </p:nvSpPr>
          <p:spPr>
            <a:xfrm>
              <a:off x="5376021" y="2586770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564" name="矩形 563"/>
            <p:cNvSpPr/>
            <p:nvPr/>
          </p:nvSpPr>
          <p:spPr>
            <a:xfrm>
              <a:off x="5376021" y="3074729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585" name="矩形 584"/>
            <p:cNvSpPr/>
            <p:nvPr/>
          </p:nvSpPr>
          <p:spPr>
            <a:xfrm>
              <a:off x="5376021" y="3562688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606" name="矩形 605"/>
            <p:cNvSpPr/>
            <p:nvPr/>
          </p:nvSpPr>
          <p:spPr>
            <a:xfrm>
              <a:off x="5376021" y="4050647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627" name="矩形 626"/>
            <p:cNvSpPr/>
            <p:nvPr/>
          </p:nvSpPr>
          <p:spPr>
            <a:xfrm>
              <a:off x="5376021" y="4538606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648" name="矩形 647"/>
            <p:cNvSpPr/>
            <p:nvPr/>
          </p:nvSpPr>
          <p:spPr>
            <a:xfrm>
              <a:off x="5376021" y="5026565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669" name="矩形 668"/>
            <p:cNvSpPr/>
            <p:nvPr/>
          </p:nvSpPr>
          <p:spPr>
            <a:xfrm>
              <a:off x="5376021" y="5514524"/>
              <a:ext cx="364353" cy="274621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rgbClr val="2E4E7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=?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86689" y="5470059"/>
            <a:ext cx="6670196" cy="371428"/>
            <a:chOff x="2742675" y="5404742"/>
            <a:chExt cx="6670196" cy="371428"/>
          </a:xfrm>
        </p:grpSpPr>
        <p:grpSp>
          <p:nvGrpSpPr>
            <p:cNvPr id="670" name="组合 669"/>
            <p:cNvGrpSpPr/>
            <p:nvPr/>
          </p:nvGrpSpPr>
          <p:grpSpPr>
            <a:xfrm>
              <a:off x="2742675" y="5404742"/>
              <a:ext cx="1761876" cy="371346"/>
              <a:chOff x="2169741" y="2036654"/>
              <a:chExt cx="1761876" cy="371346"/>
            </a:xfrm>
          </p:grpSpPr>
          <p:sp>
            <p:nvSpPr>
              <p:cNvPr id="682" name="矩形 681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83" name="矩形 682"/>
              <p:cNvSpPr/>
              <p:nvPr/>
            </p:nvSpPr>
            <p:spPr>
              <a:xfrm>
                <a:off x="2576967" y="2097354"/>
                <a:ext cx="1277789" cy="250848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84" name="矩形 683"/>
              <p:cNvSpPr/>
              <p:nvPr/>
            </p:nvSpPr>
            <p:spPr>
              <a:xfrm>
                <a:off x="2248757" y="2099476"/>
                <a:ext cx="249193" cy="250848"/>
              </a:xfrm>
              <a:prstGeom prst="rect">
                <a:avLst/>
              </a:prstGeom>
              <a:solidFill>
                <a:srgbClr val="FF660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672" name="组合 671"/>
            <p:cNvGrpSpPr/>
            <p:nvPr/>
          </p:nvGrpSpPr>
          <p:grpSpPr>
            <a:xfrm>
              <a:off x="7650995" y="5404824"/>
              <a:ext cx="1761876" cy="371346"/>
              <a:chOff x="2169741" y="2036654"/>
              <a:chExt cx="1761876" cy="371346"/>
            </a:xfrm>
          </p:grpSpPr>
          <p:sp>
            <p:nvSpPr>
              <p:cNvPr id="676" name="矩形 675"/>
              <p:cNvSpPr/>
              <p:nvPr/>
            </p:nvSpPr>
            <p:spPr>
              <a:xfrm>
                <a:off x="2169741" y="2036654"/>
                <a:ext cx="1761876" cy="371346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677" name="矩形 676"/>
              <p:cNvSpPr/>
              <p:nvPr/>
            </p:nvSpPr>
            <p:spPr>
              <a:xfrm>
                <a:off x="2240121" y="2097354"/>
                <a:ext cx="1614636" cy="250848"/>
              </a:xfrm>
              <a:prstGeom prst="rect">
                <a:avLst/>
              </a:prstGeom>
              <a:solidFill>
                <a:srgbClr val="1FB965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Value</a:t>
                </a: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6332671" y="4193544"/>
            <a:ext cx="1240093" cy="1682923"/>
            <a:chOff x="6332671" y="4193544"/>
            <a:chExt cx="1240093" cy="1682923"/>
          </a:xfrm>
        </p:grpSpPr>
        <p:grpSp>
          <p:nvGrpSpPr>
            <p:cNvPr id="30" name="组合 29"/>
            <p:cNvGrpSpPr/>
            <p:nvPr/>
          </p:nvGrpSpPr>
          <p:grpSpPr>
            <a:xfrm>
              <a:off x="6332671" y="4193544"/>
              <a:ext cx="1240093" cy="219046"/>
              <a:chOff x="6332671" y="4193544"/>
              <a:chExt cx="1240093" cy="219046"/>
            </a:xfrm>
          </p:grpSpPr>
          <p:cxnSp>
            <p:nvCxnSpPr>
              <p:cNvPr id="603" name="直接连接符 602"/>
              <p:cNvCxnSpPr/>
              <p:nvPr/>
            </p:nvCxnSpPr>
            <p:spPr>
              <a:xfrm flipH="1">
                <a:off x="6332671" y="4330760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605" name="直接连接符 604"/>
              <p:cNvCxnSpPr/>
              <p:nvPr/>
            </p:nvCxnSpPr>
            <p:spPr>
              <a:xfrm flipH="1" flipV="1">
                <a:off x="6654717" y="4193544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headEnd/>
                <a:tailEnd type="none" w="lg" len="lg"/>
              </a:ln>
            </p:spPr>
          </p:cxnSp>
          <p:grpSp>
            <p:nvGrpSpPr>
              <p:cNvPr id="608" name="组合 607"/>
              <p:cNvGrpSpPr/>
              <p:nvPr/>
            </p:nvGrpSpPr>
            <p:grpSpPr>
              <a:xfrm>
                <a:off x="6759107" y="4194326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615" name="直接连接符 614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616" name="组合 615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617" name="直接连接符 616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618" name="直接连接符 617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610" name="等腰三角形 609"/>
              <p:cNvSpPr/>
              <p:nvPr/>
            </p:nvSpPr>
            <p:spPr>
              <a:xfrm rot="16200000">
                <a:off x="6571570" y="4251733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332671" y="4681503"/>
              <a:ext cx="1240093" cy="219046"/>
              <a:chOff x="6332671" y="4681503"/>
              <a:chExt cx="1240093" cy="219046"/>
            </a:xfrm>
          </p:grpSpPr>
          <p:cxnSp>
            <p:nvCxnSpPr>
              <p:cNvPr id="624" name="直接连接符 623"/>
              <p:cNvCxnSpPr/>
              <p:nvPr/>
            </p:nvCxnSpPr>
            <p:spPr>
              <a:xfrm flipH="1">
                <a:off x="6332671" y="4818719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626" name="直接连接符 625"/>
              <p:cNvCxnSpPr/>
              <p:nvPr/>
            </p:nvCxnSpPr>
            <p:spPr>
              <a:xfrm flipH="1" flipV="1">
                <a:off x="6654717" y="4681503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headEnd/>
                <a:tailEnd type="none" w="lg" len="lg"/>
              </a:ln>
            </p:spPr>
          </p:cxnSp>
          <p:grpSp>
            <p:nvGrpSpPr>
              <p:cNvPr id="629" name="组合 628"/>
              <p:cNvGrpSpPr/>
              <p:nvPr/>
            </p:nvGrpSpPr>
            <p:grpSpPr>
              <a:xfrm>
                <a:off x="6759107" y="4682285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636" name="直接连接符 635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637" name="组合 636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638" name="直接连接符 637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639" name="直接连接符 638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631" name="等腰三角形 630"/>
              <p:cNvSpPr/>
              <p:nvPr/>
            </p:nvSpPr>
            <p:spPr>
              <a:xfrm rot="16200000">
                <a:off x="6571570" y="4739692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332671" y="5169462"/>
              <a:ext cx="1240093" cy="219046"/>
              <a:chOff x="6332671" y="5169462"/>
              <a:chExt cx="1240093" cy="219046"/>
            </a:xfrm>
          </p:grpSpPr>
          <p:cxnSp>
            <p:nvCxnSpPr>
              <p:cNvPr id="645" name="直接连接符 644"/>
              <p:cNvCxnSpPr/>
              <p:nvPr/>
            </p:nvCxnSpPr>
            <p:spPr>
              <a:xfrm flipH="1">
                <a:off x="6332671" y="5306678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647" name="直接连接符 646"/>
              <p:cNvCxnSpPr/>
              <p:nvPr/>
            </p:nvCxnSpPr>
            <p:spPr>
              <a:xfrm flipH="1" flipV="1">
                <a:off x="6654717" y="5169462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headEnd/>
                <a:tailEnd type="none" w="lg" len="lg"/>
              </a:ln>
            </p:spPr>
          </p:cxnSp>
          <p:grpSp>
            <p:nvGrpSpPr>
              <p:cNvPr id="650" name="组合 649"/>
              <p:cNvGrpSpPr/>
              <p:nvPr/>
            </p:nvGrpSpPr>
            <p:grpSpPr>
              <a:xfrm>
                <a:off x="6759107" y="5170244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657" name="直接连接符 656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658" name="组合 657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659" name="直接连接符 658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660" name="直接连接符 659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652" name="等腰三角形 651"/>
              <p:cNvSpPr/>
              <p:nvPr/>
            </p:nvSpPr>
            <p:spPr>
              <a:xfrm rot="16200000">
                <a:off x="6571570" y="5227651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6332671" y="5657421"/>
              <a:ext cx="1240093" cy="219046"/>
              <a:chOff x="6332671" y="5657421"/>
              <a:chExt cx="1240093" cy="219046"/>
            </a:xfrm>
          </p:grpSpPr>
          <p:cxnSp>
            <p:nvCxnSpPr>
              <p:cNvPr id="666" name="直接连接符 665"/>
              <p:cNvCxnSpPr/>
              <p:nvPr/>
            </p:nvCxnSpPr>
            <p:spPr>
              <a:xfrm flipH="1">
                <a:off x="6332671" y="5794637"/>
                <a:ext cx="244336" cy="0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668" name="直接连接符 667"/>
              <p:cNvCxnSpPr/>
              <p:nvPr/>
            </p:nvCxnSpPr>
            <p:spPr>
              <a:xfrm flipH="1" flipV="1">
                <a:off x="6654717" y="565742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2700" cap="sq">
                <a:solidFill>
                  <a:schemeClr val="tx1"/>
                </a:solidFill>
                <a:round/>
                <a:headEnd/>
                <a:tailEnd type="none" w="lg" len="lg"/>
              </a:ln>
            </p:spPr>
          </p:cxnSp>
          <p:grpSp>
            <p:nvGrpSpPr>
              <p:cNvPr id="671" name="组合 670"/>
              <p:cNvGrpSpPr/>
              <p:nvPr/>
            </p:nvGrpSpPr>
            <p:grpSpPr>
              <a:xfrm>
                <a:off x="6759107" y="5658203"/>
                <a:ext cx="813657" cy="131453"/>
                <a:chOff x="5694705" y="2247293"/>
                <a:chExt cx="502156" cy="121283"/>
              </a:xfrm>
            </p:grpSpPr>
            <p:cxnSp>
              <p:nvCxnSpPr>
                <p:cNvPr id="678" name="直接连接符 677"/>
                <p:cNvCxnSpPr/>
                <p:nvPr/>
              </p:nvCxnSpPr>
              <p:spPr>
                <a:xfrm flipH="1">
                  <a:off x="5694705" y="2368576"/>
                  <a:ext cx="244539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00B050"/>
                  </a:solidFill>
                  <a:miter lim="800000"/>
                  <a:headEnd/>
                  <a:tailEnd type="none" w="lg" len="lg"/>
                </a:ln>
              </p:spPr>
            </p:cxnSp>
            <p:grpSp>
              <p:nvGrpSpPr>
                <p:cNvPr id="679" name="组合 678"/>
                <p:cNvGrpSpPr/>
                <p:nvPr/>
              </p:nvGrpSpPr>
              <p:grpSpPr>
                <a:xfrm>
                  <a:off x="5942184" y="2247293"/>
                  <a:ext cx="254677" cy="119330"/>
                  <a:chOff x="5919959" y="2262533"/>
                  <a:chExt cx="254677" cy="119330"/>
                </a:xfrm>
              </p:grpSpPr>
              <p:cxnSp>
                <p:nvCxnSpPr>
                  <p:cNvPr id="680" name="直接连接符 679"/>
                  <p:cNvCxnSpPr/>
                  <p:nvPr/>
                </p:nvCxnSpPr>
                <p:spPr>
                  <a:xfrm flipV="1">
                    <a:off x="5919959" y="2262533"/>
                    <a:ext cx="0" cy="11933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681" name="直接连接符 680"/>
                  <p:cNvCxnSpPr/>
                  <p:nvPr/>
                </p:nvCxnSpPr>
                <p:spPr>
                  <a:xfrm flipH="1">
                    <a:off x="5930300" y="2264265"/>
                    <a:ext cx="244336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38100" cap="sq">
                    <a:solidFill>
                      <a:srgbClr val="00B050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</p:grpSp>
          <p:sp>
            <p:nvSpPr>
              <p:cNvPr id="673" name="等腰三角形 672"/>
              <p:cNvSpPr/>
              <p:nvPr/>
            </p:nvSpPr>
            <p:spPr>
              <a:xfrm rot="16200000">
                <a:off x="6571570" y="5715610"/>
                <a:ext cx="166294" cy="155419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4423320" y="1940496"/>
            <a:ext cx="935946" cy="3757262"/>
            <a:chOff x="4423320" y="1940496"/>
            <a:chExt cx="935946" cy="3757262"/>
          </a:xfrm>
        </p:grpSpPr>
        <p:grpSp>
          <p:nvGrpSpPr>
            <p:cNvPr id="16" name="组合 15"/>
            <p:cNvGrpSpPr/>
            <p:nvPr/>
          </p:nvGrpSpPr>
          <p:grpSpPr>
            <a:xfrm>
              <a:off x="4423320" y="1940496"/>
              <a:ext cx="935946" cy="605720"/>
              <a:chOff x="4423320" y="1940496"/>
              <a:chExt cx="935946" cy="605720"/>
            </a:xfrm>
          </p:grpSpPr>
          <p:cxnSp>
            <p:nvCxnSpPr>
              <p:cNvPr id="378" name="直接连接符 377"/>
              <p:cNvCxnSpPr/>
              <p:nvPr/>
            </p:nvCxnSpPr>
            <p:spPr>
              <a:xfrm>
                <a:off x="4453136" y="2202897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369" name="直接连接符 368"/>
              <p:cNvCxnSpPr/>
              <p:nvPr/>
            </p:nvCxnSpPr>
            <p:spPr>
              <a:xfrm>
                <a:off x="4457151" y="2282045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sp>
            <p:nvSpPr>
              <p:cNvPr id="1053" name="矩形 1052"/>
              <p:cNvSpPr/>
              <p:nvPr/>
            </p:nvSpPr>
            <p:spPr>
              <a:xfrm>
                <a:off x="4429760" y="1940496"/>
                <a:ext cx="857822" cy="2735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b="1" kern="0" dirty="0">
                    <a:solidFill>
                      <a:srgbClr val="FF6600"/>
                    </a:solidFill>
                    <a:latin typeface="微软雅黑"/>
                    <a:ea typeface="微软雅黑"/>
                  </a:rPr>
                  <a:t>valid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6600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  <p:sp>
            <p:nvSpPr>
              <p:cNvPr id="1054" name="矩形 1053"/>
              <p:cNvSpPr/>
              <p:nvPr/>
            </p:nvSpPr>
            <p:spPr>
              <a:xfrm>
                <a:off x="4423320" y="2272619"/>
                <a:ext cx="857822" cy="27359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b="1" kern="0" dirty="0">
                    <a:solidFill>
                      <a:srgbClr val="0099FF"/>
                    </a:solidFill>
                    <a:latin typeface="微软雅黑"/>
                    <a:ea typeface="微软雅黑"/>
                  </a:rPr>
                  <a:t>key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453136" y="2690856"/>
              <a:ext cx="906130" cy="3006902"/>
              <a:chOff x="4453136" y="2690856"/>
              <a:chExt cx="906130" cy="3006902"/>
            </a:xfrm>
          </p:grpSpPr>
          <p:cxnSp>
            <p:nvCxnSpPr>
              <p:cNvPr id="548" name="直接连接符 547"/>
              <p:cNvCxnSpPr/>
              <p:nvPr/>
            </p:nvCxnSpPr>
            <p:spPr>
              <a:xfrm>
                <a:off x="4453136" y="2690856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549" name="直接连接符 548"/>
              <p:cNvCxnSpPr/>
              <p:nvPr/>
            </p:nvCxnSpPr>
            <p:spPr>
              <a:xfrm>
                <a:off x="4457151" y="2770004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569" name="直接连接符 568"/>
              <p:cNvCxnSpPr/>
              <p:nvPr/>
            </p:nvCxnSpPr>
            <p:spPr>
              <a:xfrm>
                <a:off x="4453136" y="3178815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570" name="直接连接符 569"/>
              <p:cNvCxnSpPr/>
              <p:nvPr/>
            </p:nvCxnSpPr>
            <p:spPr>
              <a:xfrm>
                <a:off x="4457151" y="3257963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590" name="直接连接符 589"/>
              <p:cNvCxnSpPr/>
              <p:nvPr/>
            </p:nvCxnSpPr>
            <p:spPr>
              <a:xfrm>
                <a:off x="4453136" y="3666774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591" name="直接连接符 590"/>
              <p:cNvCxnSpPr/>
              <p:nvPr/>
            </p:nvCxnSpPr>
            <p:spPr>
              <a:xfrm>
                <a:off x="4457151" y="3745922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11" name="直接连接符 610"/>
              <p:cNvCxnSpPr/>
              <p:nvPr/>
            </p:nvCxnSpPr>
            <p:spPr>
              <a:xfrm>
                <a:off x="4453136" y="4154733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612" name="直接连接符 611"/>
              <p:cNvCxnSpPr/>
              <p:nvPr/>
            </p:nvCxnSpPr>
            <p:spPr>
              <a:xfrm>
                <a:off x="4457151" y="4233881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32" name="直接连接符 631"/>
              <p:cNvCxnSpPr/>
              <p:nvPr/>
            </p:nvCxnSpPr>
            <p:spPr>
              <a:xfrm>
                <a:off x="4453136" y="4642692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633" name="直接连接符 632"/>
              <p:cNvCxnSpPr/>
              <p:nvPr/>
            </p:nvCxnSpPr>
            <p:spPr>
              <a:xfrm>
                <a:off x="4457151" y="4721840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53" name="直接连接符 652"/>
              <p:cNvCxnSpPr/>
              <p:nvPr/>
            </p:nvCxnSpPr>
            <p:spPr>
              <a:xfrm>
                <a:off x="4453136" y="5130651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654" name="直接连接符 653"/>
              <p:cNvCxnSpPr/>
              <p:nvPr/>
            </p:nvCxnSpPr>
            <p:spPr>
              <a:xfrm>
                <a:off x="4457151" y="5209799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674" name="直接连接符 673"/>
              <p:cNvCxnSpPr/>
              <p:nvPr/>
            </p:nvCxnSpPr>
            <p:spPr>
              <a:xfrm>
                <a:off x="4453136" y="5618610"/>
                <a:ext cx="9061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675" name="直接连接符 674"/>
              <p:cNvCxnSpPr/>
              <p:nvPr/>
            </p:nvCxnSpPr>
            <p:spPr>
              <a:xfrm>
                <a:off x="4457151" y="5697758"/>
                <a:ext cx="902115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</p:grpSp>
      <p:grpSp>
        <p:nvGrpSpPr>
          <p:cNvPr id="25" name="组合 24"/>
          <p:cNvGrpSpPr/>
          <p:nvPr/>
        </p:nvGrpSpPr>
        <p:grpSpPr>
          <a:xfrm>
            <a:off x="5445637" y="1698453"/>
            <a:ext cx="1399802" cy="3990629"/>
            <a:chOff x="5445637" y="1698453"/>
            <a:chExt cx="1399802" cy="3990629"/>
          </a:xfrm>
        </p:grpSpPr>
        <p:sp>
          <p:nvSpPr>
            <p:cNvPr id="537" name="矩形 536"/>
            <p:cNvSpPr/>
            <p:nvPr/>
          </p:nvSpPr>
          <p:spPr>
            <a:xfrm>
              <a:off x="5445637" y="1698453"/>
              <a:ext cx="1399802" cy="273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latin typeface="微软雅黑"/>
                  <a:ea typeface="微软雅黑"/>
                </a:rPr>
                <a:t>比较结果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826220" y="2015875"/>
              <a:ext cx="410636" cy="3673207"/>
              <a:chOff x="5753111" y="1950558"/>
              <a:chExt cx="410636" cy="3673207"/>
            </a:xfrm>
          </p:grpSpPr>
          <p:sp>
            <p:nvSpPr>
              <p:cNvPr id="692" name="矩形 691"/>
              <p:cNvSpPr/>
              <p:nvPr/>
            </p:nvSpPr>
            <p:spPr>
              <a:xfrm>
                <a:off x="5753111" y="195055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L0</a:t>
                </a:r>
              </a:p>
            </p:txBody>
          </p:sp>
          <p:sp>
            <p:nvSpPr>
              <p:cNvPr id="693" name="矩形 692"/>
              <p:cNvSpPr/>
              <p:nvPr/>
            </p:nvSpPr>
            <p:spPr>
              <a:xfrm>
                <a:off x="5753111" y="243968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L1</a:t>
                </a:r>
              </a:p>
            </p:txBody>
          </p:sp>
          <p:sp>
            <p:nvSpPr>
              <p:cNvPr id="694" name="矩形 693"/>
              <p:cNvSpPr/>
              <p:nvPr/>
            </p:nvSpPr>
            <p:spPr>
              <a:xfrm>
                <a:off x="5753111" y="292880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L2</a:t>
                </a:r>
              </a:p>
            </p:txBody>
          </p:sp>
          <p:sp>
            <p:nvSpPr>
              <p:cNvPr id="695" name="矩形 694"/>
              <p:cNvSpPr/>
              <p:nvPr/>
            </p:nvSpPr>
            <p:spPr>
              <a:xfrm>
                <a:off x="5753111" y="341793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L3</a:t>
                </a:r>
              </a:p>
            </p:txBody>
          </p:sp>
          <p:sp>
            <p:nvSpPr>
              <p:cNvPr id="696" name="矩形 695"/>
              <p:cNvSpPr/>
              <p:nvPr/>
            </p:nvSpPr>
            <p:spPr>
              <a:xfrm>
                <a:off x="5753111" y="390705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L4</a:t>
                </a:r>
              </a:p>
            </p:txBody>
          </p:sp>
          <p:sp>
            <p:nvSpPr>
              <p:cNvPr id="697" name="矩形 696"/>
              <p:cNvSpPr/>
              <p:nvPr/>
            </p:nvSpPr>
            <p:spPr>
              <a:xfrm>
                <a:off x="5753111" y="439618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L5</a:t>
                </a:r>
              </a:p>
            </p:txBody>
          </p:sp>
          <p:sp>
            <p:nvSpPr>
              <p:cNvPr id="698" name="矩形 697"/>
              <p:cNvSpPr/>
              <p:nvPr/>
            </p:nvSpPr>
            <p:spPr>
              <a:xfrm>
                <a:off x="5753111" y="4885308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L6</a:t>
                </a:r>
              </a:p>
            </p:txBody>
          </p:sp>
          <p:sp>
            <p:nvSpPr>
              <p:cNvPr id="699" name="矩形 698"/>
              <p:cNvSpPr/>
              <p:nvPr/>
            </p:nvSpPr>
            <p:spPr>
              <a:xfrm>
                <a:off x="5753111" y="537443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L7</a:t>
                </a: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5740374" y="2400922"/>
            <a:ext cx="1399802" cy="4036336"/>
            <a:chOff x="5740374" y="2400922"/>
            <a:chExt cx="1399802" cy="4036336"/>
          </a:xfrm>
        </p:grpSpPr>
        <p:cxnSp>
          <p:nvCxnSpPr>
            <p:cNvPr id="394" name="直接连接符 393"/>
            <p:cNvCxnSpPr/>
            <p:nvPr/>
          </p:nvCxnSpPr>
          <p:spPr>
            <a:xfrm>
              <a:off x="6332671" y="2400922"/>
              <a:ext cx="0" cy="3760622"/>
            </a:xfrm>
            <a:prstGeom prst="line">
              <a:avLst/>
            </a:prstGeom>
            <a:solidFill>
              <a:schemeClr val="bg1"/>
            </a:solidFill>
            <a:ln w="38100" cap="sq">
              <a:solidFill>
                <a:srgbClr val="1FB965"/>
              </a:solidFill>
              <a:miter lim="800000"/>
              <a:headEnd w="lg" len="med"/>
              <a:tailEnd type="triangle" w="med" len="med"/>
            </a:ln>
          </p:spPr>
        </p:cxnSp>
        <p:sp>
          <p:nvSpPr>
            <p:cNvPr id="700" name="矩形 699"/>
            <p:cNvSpPr/>
            <p:nvPr/>
          </p:nvSpPr>
          <p:spPr>
            <a:xfrm>
              <a:off x="5740374" y="6163661"/>
              <a:ext cx="1399802" cy="27359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latin typeface="微软雅黑"/>
                  <a:ea typeface="微软雅黑"/>
                </a:rPr>
                <a:t>输出</a:t>
              </a:r>
              <a:r>
                <a:rPr lang="en-US" altLang="zh-CN" sz="1400" b="1" kern="0" dirty="0">
                  <a:latin typeface="微软雅黑"/>
                  <a:ea typeface="微软雅黑"/>
                </a:rPr>
                <a:t>value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686689" y="1686331"/>
            <a:ext cx="6670196" cy="739443"/>
            <a:chOff x="2686689" y="1686331"/>
            <a:chExt cx="6670196" cy="739443"/>
          </a:xfrm>
        </p:grpSpPr>
        <p:grpSp>
          <p:nvGrpSpPr>
            <p:cNvPr id="11" name="组合 10"/>
            <p:cNvGrpSpPr/>
            <p:nvPr/>
          </p:nvGrpSpPr>
          <p:grpSpPr>
            <a:xfrm>
              <a:off x="2686689" y="2054346"/>
              <a:ext cx="6670196" cy="371428"/>
              <a:chOff x="2742675" y="1989029"/>
              <a:chExt cx="6670196" cy="371428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2742675" y="1989029"/>
                <a:ext cx="1761876" cy="371346"/>
                <a:chOff x="2169741" y="2036654"/>
                <a:chExt cx="1761876" cy="371346"/>
              </a:xfrm>
            </p:grpSpPr>
            <p:sp>
              <p:nvSpPr>
                <p:cNvPr id="281" name="矩形 280"/>
                <p:cNvSpPr/>
                <p:nvPr/>
              </p:nvSpPr>
              <p:spPr>
                <a:xfrm>
                  <a:off x="2169741" y="2036654"/>
                  <a:ext cx="1761876" cy="371346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>
                  <a:off x="2576967" y="2097354"/>
                  <a:ext cx="1277789" cy="250848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123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>
                  <a:off x="2248757" y="2099476"/>
                  <a:ext cx="249193" cy="250848"/>
                </a:xfrm>
                <a:prstGeom prst="rect">
                  <a:avLst/>
                </a:prstGeom>
                <a:solidFill>
                  <a:srgbClr val="FF6600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1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  <p:grpSp>
            <p:nvGrpSpPr>
              <p:cNvPr id="482" name="组合 481"/>
              <p:cNvGrpSpPr/>
              <p:nvPr/>
            </p:nvGrpSpPr>
            <p:grpSpPr>
              <a:xfrm>
                <a:off x="7650995" y="1989111"/>
                <a:ext cx="1761876" cy="371346"/>
                <a:chOff x="2169741" y="2036654"/>
                <a:chExt cx="1761876" cy="371346"/>
              </a:xfrm>
            </p:grpSpPr>
            <p:sp>
              <p:nvSpPr>
                <p:cNvPr id="483" name="矩形 482"/>
                <p:cNvSpPr/>
                <p:nvPr/>
              </p:nvSpPr>
              <p:spPr>
                <a:xfrm>
                  <a:off x="2169741" y="2036654"/>
                  <a:ext cx="1761876" cy="371346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84" name="矩形 483"/>
                <p:cNvSpPr/>
                <p:nvPr/>
              </p:nvSpPr>
              <p:spPr>
                <a:xfrm>
                  <a:off x="2240121" y="2097354"/>
                  <a:ext cx="1614636" cy="250848"/>
                </a:xfrm>
                <a:prstGeom prst="rect">
                  <a:avLst/>
                </a:prstGeom>
                <a:solidFill>
                  <a:srgbClr val="1FB965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zh-CN" sz="1600" kern="0" dirty="0">
                      <a:solidFill>
                        <a:srgbClr val="000000"/>
                      </a:solidFill>
                      <a:latin typeface="Arial" pitchFamily="34" charset="0"/>
                      <a:ea typeface="微软雅黑"/>
                      <a:cs typeface="Arial" pitchFamily="34" charset="0"/>
                    </a:rPr>
                    <a:t>666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2" name="矩形 11"/>
            <p:cNvSpPr/>
            <p:nvPr/>
          </p:nvSpPr>
          <p:spPr>
            <a:xfrm>
              <a:off x="3253739" y="1686331"/>
              <a:ext cx="6078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Key</a:t>
              </a:r>
              <a:endParaRPr lang="zh-CN" altLang="en-US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8096566" y="1698453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Value</a:t>
              </a:r>
              <a:endParaRPr lang="zh-CN" altLang="en-US" b="1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9955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 </a:t>
            </a:r>
            <a:r>
              <a:rPr lang="en-US" altLang="zh-CN" dirty="0">
                <a:solidFill>
                  <a:srgbClr val="FF0000"/>
                </a:solidFill>
              </a:rPr>
              <a:t>cache</a:t>
            </a:r>
            <a:r>
              <a:rPr lang="zh-CN" altLang="en-US" dirty="0">
                <a:solidFill>
                  <a:srgbClr val="FF0000"/>
                </a:solidFill>
              </a:rPr>
              <a:t>关键技术二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华文新魏" pitchFamily="2" charset="-122"/>
              </a:rPr>
              <a:t>数据查找 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Identification</a:t>
            </a:r>
          </a:p>
          <a:p>
            <a:pPr lvl="1"/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如何判断数据在</a:t>
            </a:r>
            <a:r>
              <a:rPr lang="en-US" altLang="zh-CN" sz="2200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中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</a:rPr>
              <a:t>地址映射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 Mapping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主存数据如何放置到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行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槽中</a:t>
            </a:r>
          </a:p>
          <a:p>
            <a:r>
              <a:rPr lang="zh-CN" altLang="en-US" b="1" dirty="0">
                <a:latin typeface="华文新魏" pitchFamily="2" charset="-122"/>
              </a:rPr>
              <a:t>替换策略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Placement Policy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满后如何处理</a:t>
            </a:r>
          </a:p>
          <a:p>
            <a:r>
              <a:rPr lang="zh-CN" altLang="en-US" b="1" dirty="0">
                <a:latin typeface="华文新魏" pitchFamily="2" charset="-122"/>
              </a:rPr>
              <a:t>写入策略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Policy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如何保证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memory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的一致性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CFA01A-AA0B-48D4-A89B-13E9F9EADAD0}"/>
              </a:ext>
            </a:extLst>
          </p:cNvPr>
          <p:cNvSpPr/>
          <p:nvPr/>
        </p:nvSpPr>
        <p:spPr>
          <a:xfrm>
            <a:off x="400161" y="3429000"/>
            <a:ext cx="11391677" cy="263335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FDECCC-E02B-43F7-BB83-7D56261F0D90}"/>
              </a:ext>
            </a:extLst>
          </p:cNvPr>
          <p:cNvSpPr/>
          <p:nvPr/>
        </p:nvSpPr>
        <p:spPr>
          <a:xfrm>
            <a:off x="400162" y="875255"/>
            <a:ext cx="11391676" cy="1376059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8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495214"/>
            <a:ext cx="10515599" cy="2654510"/>
          </a:xfrm>
        </p:spPr>
        <p:txBody>
          <a:bodyPr/>
          <a:lstStyle/>
          <a:p>
            <a:r>
              <a:rPr lang="zh-CN" altLang="en-US" dirty="0"/>
              <a:t>利用某种方法或规则将主存块定位到</a:t>
            </a:r>
            <a:r>
              <a:rPr lang="en-US" altLang="zh-CN" dirty="0"/>
              <a:t>cache</a:t>
            </a:r>
            <a:r>
              <a:rPr lang="zh-CN" altLang="en-US" dirty="0"/>
              <a:t>称为</a:t>
            </a:r>
            <a:r>
              <a:rPr lang="zh-CN" altLang="en-US" b="1" dirty="0">
                <a:solidFill>
                  <a:srgbClr val="0000FF"/>
                </a:solidFill>
              </a:rPr>
              <a:t>地址映射</a:t>
            </a:r>
          </a:p>
          <a:p>
            <a:pPr lvl="1"/>
            <a:r>
              <a:rPr lang="zh-CN" altLang="en-US" sz="2400" dirty="0"/>
              <a:t>直接相联 </a:t>
            </a:r>
            <a:r>
              <a:rPr lang="en-US" altLang="zh-CN" sz="2400" dirty="0"/>
              <a:t>(direct mapped)</a:t>
            </a:r>
          </a:p>
          <a:p>
            <a:pPr lvl="1"/>
            <a:r>
              <a:rPr lang="zh-CN" altLang="en-US" sz="2400" dirty="0"/>
              <a:t>全相联   </a:t>
            </a:r>
            <a:r>
              <a:rPr lang="en-US" altLang="zh-CN" sz="2400" dirty="0"/>
              <a:t>(fully-associated)</a:t>
            </a:r>
          </a:p>
          <a:p>
            <a:pPr lvl="1"/>
            <a:r>
              <a:rPr lang="zh-CN" altLang="en-US" sz="2400" dirty="0"/>
              <a:t>组相联   </a:t>
            </a:r>
            <a:r>
              <a:rPr lang="en-US" altLang="zh-CN" sz="2400" dirty="0"/>
              <a:t>(set-associated)</a:t>
            </a:r>
          </a:p>
          <a:p>
            <a:endParaRPr lang="en-US" altLang="zh-CN" i="1" dirty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258300" y="2701838"/>
            <a:ext cx="1714500" cy="3665452"/>
          </a:xfrm>
          <a:prstGeom prst="rect">
            <a:avLst/>
          </a:prstGeom>
          <a:solidFill>
            <a:srgbClr val="FF0000"/>
          </a:solidFill>
          <a:ln w="381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rgbClr val="003300"/>
                </a:solidFill>
                <a:latin typeface="+mn-ea"/>
              </a:rPr>
              <a:t>第</a:t>
            </a:r>
            <a:r>
              <a:rPr lang="en-US" altLang="zh-CN" sz="1600">
                <a:solidFill>
                  <a:srgbClr val="003300"/>
                </a:solidFill>
                <a:latin typeface="+mn-ea"/>
              </a:rPr>
              <a:t>0</a:t>
            </a:r>
            <a:r>
              <a:rPr lang="zh-CN" altLang="en-US" sz="1600">
                <a:solidFill>
                  <a:srgbClr val="003300"/>
                </a:solidFill>
                <a:latin typeface="+mn-ea"/>
              </a:rPr>
              <a:t>块</a:t>
            </a: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7353300" y="2765338"/>
            <a:ext cx="1905000" cy="1219200"/>
          </a:xfrm>
          <a:prstGeom prst="line">
            <a:avLst/>
          </a:prstGeom>
          <a:noFill/>
          <a:ln w="3175">
            <a:solidFill>
              <a:srgbClr val="66FF33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7353300" y="2765338"/>
            <a:ext cx="1905000" cy="990600"/>
          </a:xfrm>
          <a:prstGeom prst="line">
            <a:avLst/>
          </a:prstGeom>
          <a:noFill/>
          <a:ln w="3175">
            <a:solidFill>
              <a:srgbClr val="00CCF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9258300" y="26891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rgbClr val="003300"/>
                </a:solidFill>
                <a:latin typeface="+mn-ea"/>
              </a:rPr>
              <a:t>第</a:t>
            </a:r>
            <a:r>
              <a:rPr lang="en-US" altLang="zh-CN" sz="1600">
                <a:solidFill>
                  <a:srgbClr val="003300"/>
                </a:solidFill>
                <a:latin typeface="+mn-ea"/>
              </a:rPr>
              <a:t>0</a:t>
            </a:r>
            <a:r>
              <a:rPr lang="zh-CN" altLang="en-US" sz="1600">
                <a:solidFill>
                  <a:srgbClr val="003300"/>
                </a:solidFill>
                <a:latin typeface="+mn-ea"/>
              </a:rPr>
              <a:t>块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9258300" y="29177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rgbClr val="003300"/>
                </a:solidFill>
                <a:latin typeface="+mn-ea"/>
              </a:rPr>
              <a:t>第</a:t>
            </a:r>
            <a:r>
              <a:rPr lang="en-US" altLang="zh-CN" sz="1600">
                <a:solidFill>
                  <a:srgbClr val="003300"/>
                </a:solidFill>
                <a:latin typeface="+mn-ea"/>
              </a:rPr>
              <a:t>1</a:t>
            </a:r>
            <a:r>
              <a:rPr lang="zh-CN" altLang="en-US" sz="1600">
                <a:solidFill>
                  <a:srgbClr val="003300"/>
                </a:solidFill>
                <a:latin typeface="+mn-ea"/>
              </a:rPr>
              <a:t>块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9258300" y="31463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rgbClr val="003300"/>
                </a:solidFill>
                <a:latin typeface="+mn-ea"/>
              </a:rPr>
              <a:t>…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9258300" y="33749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rgbClr val="003300"/>
                </a:solidFill>
                <a:latin typeface="+mn-ea"/>
              </a:rPr>
              <a:t>第</a:t>
            </a:r>
            <a:r>
              <a:rPr lang="en-US" altLang="zh-CN" sz="1600">
                <a:solidFill>
                  <a:srgbClr val="003300"/>
                </a:solidFill>
                <a:latin typeface="+mn-ea"/>
              </a:rPr>
              <a:t>n-1</a:t>
            </a:r>
            <a:r>
              <a:rPr lang="zh-CN" altLang="en-US" sz="1600">
                <a:solidFill>
                  <a:srgbClr val="003300"/>
                </a:solidFill>
                <a:latin typeface="+mn-ea"/>
              </a:rPr>
              <a:t>块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9258300" y="36035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18" name="Rectangle 13"/>
          <p:cNvSpPr>
            <a:spLocks noChangeArrowheads="1"/>
          </p:cNvSpPr>
          <p:nvPr/>
        </p:nvSpPr>
        <p:spPr bwMode="auto">
          <a:xfrm>
            <a:off x="9258300" y="38321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rgbClr val="003300"/>
                </a:solidFill>
                <a:latin typeface="+mn-ea"/>
              </a:rPr>
              <a:t>…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9258300" y="40607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9258300" y="42893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9258300" y="45179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rgbClr val="003300"/>
                </a:solidFill>
                <a:latin typeface="+mn-ea"/>
              </a:rPr>
              <a:t>…</a:t>
            </a:r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9258300" y="47465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rgbClr val="003300"/>
                </a:solidFill>
                <a:latin typeface="+mn-ea"/>
              </a:rPr>
              <a:t>…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9258300" y="4975138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4" name="Rectangle 19"/>
          <p:cNvSpPr>
            <a:spLocks noChangeArrowheads="1"/>
          </p:cNvSpPr>
          <p:nvPr/>
        </p:nvSpPr>
        <p:spPr bwMode="auto">
          <a:xfrm>
            <a:off x="9258300" y="5438602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9258300" y="5667202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9258300" y="5895802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9258300" y="6138690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rgbClr val="003300"/>
                </a:solidFill>
                <a:latin typeface="+mn-ea"/>
              </a:rPr>
              <a:t>第</a:t>
            </a:r>
            <a:r>
              <a:rPr lang="en-US" altLang="zh-CN" sz="1600">
                <a:solidFill>
                  <a:srgbClr val="003300"/>
                </a:solidFill>
                <a:latin typeface="+mn-ea"/>
              </a:rPr>
              <a:t>m-1</a:t>
            </a:r>
            <a:r>
              <a:rPr lang="zh-CN" altLang="en-US" sz="1600">
                <a:solidFill>
                  <a:srgbClr val="003300"/>
                </a:solidFill>
                <a:latin typeface="+mn-ea"/>
              </a:rPr>
              <a:t>块</a:t>
            </a:r>
          </a:p>
        </p:txBody>
      </p:sp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6096000" y="3603538"/>
            <a:ext cx="1257300" cy="228600"/>
          </a:xfrm>
          <a:prstGeom prst="rect">
            <a:avLst/>
          </a:prstGeom>
          <a:solidFill>
            <a:srgbClr val="FFCC99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 b="1">
              <a:solidFill>
                <a:srgbClr val="003300"/>
              </a:solidFill>
              <a:latin typeface="+mn-ea"/>
            </a:endParaRP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6096000" y="3832138"/>
            <a:ext cx="1257300" cy="228600"/>
          </a:xfrm>
          <a:prstGeom prst="rect">
            <a:avLst/>
          </a:prstGeom>
          <a:solidFill>
            <a:srgbClr val="FFCC99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 b="1">
              <a:solidFill>
                <a:srgbClr val="003300"/>
              </a:solidFill>
              <a:latin typeface="+mn-ea"/>
            </a:endParaRP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6096000" y="4060738"/>
            <a:ext cx="1257300" cy="228600"/>
          </a:xfrm>
          <a:prstGeom prst="rect">
            <a:avLst/>
          </a:prstGeom>
          <a:solidFill>
            <a:srgbClr val="FFCC99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 b="1">
              <a:solidFill>
                <a:srgbClr val="003300"/>
              </a:solidFill>
              <a:latin typeface="+mn-ea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6096000" y="4289338"/>
            <a:ext cx="1257300" cy="228600"/>
          </a:xfrm>
          <a:prstGeom prst="rect">
            <a:avLst/>
          </a:prstGeom>
          <a:solidFill>
            <a:srgbClr val="FFCC99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600" b="1">
              <a:solidFill>
                <a:srgbClr val="003300"/>
              </a:solidFill>
              <a:latin typeface="+mn-ea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6267450" y="3190789"/>
            <a:ext cx="91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 dirty="0">
                <a:latin typeface="+mn-ea"/>
              </a:rPr>
              <a:t>Cache</a:t>
            </a: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9677400" y="2308139"/>
            <a:ext cx="91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主存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9258300" y="5210002"/>
            <a:ext cx="1714500" cy="2286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600" b="1">
                <a:solidFill>
                  <a:srgbClr val="003300"/>
                </a:solidFill>
                <a:latin typeface="+mn-ea"/>
              </a:rPr>
              <a:t>…</a:t>
            </a: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V="1">
            <a:off x="7353300" y="2765338"/>
            <a:ext cx="1905000" cy="144780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8" name="Line 37"/>
          <p:cNvSpPr>
            <a:spLocks noChangeShapeType="1"/>
          </p:cNvSpPr>
          <p:nvPr/>
        </p:nvSpPr>
        <p:spPr bwMode="auto">
          <a:xfrm flipV="1">
            <a:off x="7353300" y="2765338"/>
            <a:ext cx="1905000" cy="1676400"/>
          </a:xfrm>
          <a:prstGeom prst="line">
            <a:avLst/>
          </a:prstGeom>
          <a:noFill/>
          <a:ln w="3175">
            <a:solidFill>
              <a:srgbClr val="FF00FF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9" name="AutoShape 38"/>
          <p:cNvSpPr>
            <a:spLocks noChangeArrowheads="1"/>
          </p:cNvSpPr>
          <p:nvPr/>
        </p:nvSpPr>
        <p:spPr bwMode="auto">
          <a:xfrm>
            <a:off x="3704529" y="5251006"/>
            <a:ext cx="4320540" cy="832392"/>
          </a:xfrm>
          <a:prstGeom prst="wedgeEllipseCallout">
            <a:avLst>
              <a:gd name="adj1" fmla="val 31639"/>
              <a:gd name="adj2" fmla="val -87146"/>
            </a:avLst>
          </a:prstGeom>
          <a:solidFill>
            <a:srgbClr val="66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 anchorCtr="0"/>
          <a:lstStyle/>
          <a:p>
            <a:pPr algn="ctr"/>
            <a:r>
              <a:rPr lang="en-US" altLang="zh-CN" sz="2000" dirty="0">
                <a:latin typeface="+mn-ea"/>
              </a:rPr>
              <a:t> </a:t>
            </a:r>
            <a:r>
              <a:rPr lang="zh-CN" altLang="en-US" sz="2400" b="1" dirty="0">
                <a:latin typeface="+mn-ea"/>
              </a:rPr>
              <a:t>如何进行地址映射</a:t>
            </a:r>
            <a:r>
              <a:rPr lang="en-US" altLang="zh-CN" sz="2400" b="1" dirty="0">
                <a:latin typeface="+mn-ea"/>
              </a:rPr>
              <a:t>???</a:t>
            </a:r>
          </a:p>
        </p:txBody>
      </p:sp>
      <p:grpSp>
        <p:nvGrpSpPr>
          <p:cNvPr id="34" name="组合 4179">
            <a:extLst>
              <a:ext uri="{FF2B5EF4-FFF2-40B4-BE49-F238E27FC236}">
                <a16:creationId xmlns:a16="http://schemas.microsoft.com/office/drawing/2014/main" id="{C6A8F984-3272-41E0-86AA-ECD31D281BC3}"/>
              </a:ext>
            </a:extLst>
          </p:cNvPr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35" name="椭圆 4181">
              <a:extLst>
                <a:ext uri="{FF2B5EF4-FFF2-40B4-BE49-F238E27FC236}">
                  <a16:creationId xmlns:a16="http://schemas.microsoft.com/office/drawing/2014/main" id="{F4ADC929-635E-4AE7-91C9-317268F66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五边形 4182">
              <a:extLst>
                <a:ext uri="{FF2B5EF4-FFF2-40B4-BE49-F238E27FC236}">
                  <a16:creationId xmlns:a16="http://schemas.microsoft.com/office/drawing/2014/main" id="{BAE1922D-4951-4A49-AA7B-28DF972246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183">
              <a:extLst>
                <a:ext uri="{FF2B5EF4-FFF2-40B4-BE49-F238E27FC236}">
                  <a16:creationId xmlns:a16="http://schemas.microsoft.com/office/drawing/2014/main" id="{10011C8A-0DD3-48BB-AB94-5D4566F34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主存与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地址映射概述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2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2A1466-0B92-4B22-9C61-D627981B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39" y="0"/>
            <a:ext cx="9520619" cy="667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831163" y="912830"/>
            <a:ext cx="6314252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全相联映射的工作原理</a:t>
              </a:r>
            </a:p>
          </p:txBody>
        </p:sp>
      </p:grpSp>
      <p:sp>
        <p:nvSpPr>
          <p:cNvPr id="82" name="矩形 81"/>
          <p:cNvSpPr/>
          <p:nvPr/>
        </p:nvSpPr>
        <p:spPr>
          <a:xfrm>
            <a:off x="8357903" y="862796"/>
            <a:ext cx="3869751" cy="91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主存分块，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（</a:t>
            </a:r>
            <a:r>
              <a:rPr lang="en-US" altLang="zh-CN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），两者</a:t>
            </a:r>
            <a:r>
              <a:rPr lang="zh-CN" altLang="en-US" sz="1896" kern="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大小相同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96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22249" y="1939023"/>
            <a:ext cx="3869751" cy="91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主存分块后地址就从一维变成二维；</a:t>
            </a:r>
            <a:endParaRPr lang="en-US" altLang="zh-CN" sz="1896" kern="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308441" y="2938752"/>
            <a:ext cx="3869751" cy="1353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映射算法：</a:t>
            </a:r>
            <a:r>
              <a:rPr lang="zh-CN" altLang="en-US" sz="1896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</a:t>
            </a:r>
            <a:r>
              <a:rPr lang="zh-CN" altLang="en-US" sz="1896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896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</a:t>
            </a:r>
            <a:r>
              <a:rPr lang="zh-CN" altLang="en-US" sz="1896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，同时将该数据块地址对应行的标记存储体中保存。</a:t>
            </a:r>
            <a:endParaRPr lang="en-US" altLang="zh-CN" sz="1896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00339" y="4344351"/>
            <a:ext cx="3594634" cy="2134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设每块</a:t>
            </a:r>
            <a:r>
              <a:rPr lang="en-US" altLang="x-none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个字，主存大小为</a:t>
            </a:r>
            <a:r>
              <a:rPr lang="en-US" altLang="x-none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个字，则第</a:t>
            </a:r>
            <a:r>
              <a:rPr lang="en-US" altLang="x-none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个字的主存地址为：</a:t>
            </a:r>
          </a:p>
          <a:p>
            <a:pPr>
              <a:spcBef>
                <a:spcPct val="50000"/>
              </a:spcBef>
            </a:pP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x-none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00001111     01 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（块号   块内地址）</a:t>
            </a: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0063BA67-2CBE-4048-9D43-8C8B9469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C13030A-FDAF-4480-A412-AD0F3F948758}"/>
              </a:ext>
            </a:extLst>
          </p:cNvPr>
          <p:cNvCxnSpPr/>
          <p:nvPr/>
        </p:nvCxnSpPr>
        <p:spPr>
          <a:xfrm>
            <a:off x="1335014" y="5734459"/>
            <a:ext cx="1245773" cy="0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1B5FBA6D-7D68-468D-AE75-74BFBCBE7625}"/>
              </a:ext>
            </a:extLst>
          </p:cNvPr>
          <p:cNvSpPr/>
          <p:nvPr/>
        </p:nvSpPr>
        <p:spPr>
          <a:xfrm>
            <a:off x="1734551" y="2560729"/>
            <a:ext cx="2404664" cy="217118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rgbClr val="33333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0C06F3F-0CFA-49D4-BE03-B85B48B5EE25}"/>
              </a:ext>
            </a:extLst>
          </p:cNvPr>
          <p:cNvSpPr/>
          <p:nvPr/>
        </p:nvSpPr>
        <p:spPr>
          <a:xfrm>
            <a:off x="4210654" y="2564971"/>
            <a:ext cx="1895499" cy="2166938"/>
          </a:xfrm>
          <a:prstGeom prst="rect">
            <a:avLst/>
          </a:prstGeom>
          <a:solidFill>
            <a:srgbClr val="B2B2B2">
              <a:lumMod val="60000"/>
              <a:lumOff val="40000"/>
            </a:srgbClr>
          </a:solidFill>
          <a:ln w="9525" cap="flat" cmpd="sng" algn="ctr">
            <a:solidFill>
              <a:srgbClr val="33333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TextBox 114">
            <a:extLst>
              <a:ext uri="{FF2B5EF4-FFF2-40B4-BE49-F238E27FC236}">
                <a16:creationId xmlns:a16="http://schemas.microsoft.com/office/drawing/2014/main" id="{360F1D28-4E1B-47ED-8445-C1730D020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8" y="2609421"/>
            <a:ext cx="4333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0</a:t>
            </a:r>
            <a:endParaRPr lang="zh-CN" altLang="en-US" sz="1600" b="1" i="1" baseline="-25000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44" name="TextBox 120">
            <a:extLst>
              <a:ext uri="{FF2B5EF4-FFF2-40B4-BE49-F238E27FC236}">
                <a16:creationId xmlns:a16="http://schemas.microsoft.com/office/drawing/2014/main" id="{A8A2DB83-9329-47A4-88D1-0899CE4A0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28" y="3179335"/>
            <a:ext cx="4333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1</a:t>
            </a:r>
            <a:endParaRPr lang="zh-CN" altLang="en-US" sz="1600" b="1" i="1" baseline="-25000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48" name="TextBox 132">
            <a:extLst>
              <a:ext uri="{FF2B5EF4-FFF2-40B4-BE49-F238E27FC236}">
                <a16:creationId xmlns:a16="http://schemas.microsoft.com/office/drawing/2014/main" id="{AB2DBD68-DB1C-4947-BBAB-08C0F8432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5141" y="4312810"/>
            <a:ext cx="55245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b="1" i="1" baseline="-25000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n-1</a:t>
            </a:r>
            <a:endParaRPr lang="zh-CN" altLang="en-US" sz="1600" b="1" i="1" baseline="-25000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A5D682C-3916-4608-8D2E-38C83C6C4034}"/>
              </a:ext>
            </a:extLst>
          </p:cNvPr>
          <p:cNvSpPr/>
          <p:nvPr/>
        </p:nvSpPr>
        <p:spPr>
          <a:xfrm>
            <a:off x="6966579" y="2679271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9AC2455-BF22-46C5-A629-49DC9BBA0943}"/>
              </a:ext>
            </a:extLst>
          </p:cNvPr>
          <p:cNvSpPr/>
          <p:nvPr/>
        </p:nvSpPr>
        <p:spPr>
          <a:xfrm>
            <a:off x="6966579" y="2907872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09F669C-D75E-49C5-B1C6-A7F6AF890F19}"/>
              </a:ext>
            </a:extLst>
          </p:cNvPr>
          <p:cNvSpPr/>
          <p:nvPr/>
        </p:nvSpPr>
        <p:spPr>
          <a:xfrm>
            <a:off x="6966579" y="3136472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84B3712-82EC-4717-8D94-6A54EF9443CD}"/>
              </a:ext>
            </a:extLst>
          </p:cNvPr>
          <p:cNvSpPr/>
          <p:nvPr/>
        </p:nvSpPr>
        <p:spPr>
          <a:xfrm>
            <a:off x="6966579" y="3363484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C59A9DC-D2CF-4EEC-87C4-17DDD8EF0C40}"/>
              </a:ext>
            </a:extLst>
          </p:cNvPr>
          <p:cNvSpPr/>
          <p:nvPr/>
        </p:nvSpPr>
        <p:spPr>
          <a:xfrm>
            <a:off x="6966579" y="5416121"/>
            <a:ext cx="1247775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1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D767E5-A321-4CC8-9E3E-3199AFE45940}"/>
              </a:ext>
            </a:extLst>
          </p:cNvPr>
          <p:cNvSpPr/>
          <p:nvPr/>
        </p:nvSpPr>
        <p:spPr>
          <a:xfrm>
            <a:off x="6966579" y="5644722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mn+1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5C8B892-0903-4128-AB3C-98B490174716}"/>
              </a:ext>
            </a:extLst>
          </p:cNvPr>
          <p:cNvSpPr/>
          <p:nvPr/>
        </p:nvSpPr>
        <p:spPr>
          <a:xfrm>
            <a:off x="6966579" y="5871735"/>
            <a:ext cx="1247775" cy="22542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7835B13B-11E6-49AD-AC73-0AB61D1B763D}"/>
              </a:ext>
            </a:extLst>
          </p:cNvPr>
          <p:cNvSpPr/>
          <p:nvPr/>
        </p:nvSpPr>
        <p:spPr>
          <a:xfrm>
            <a:off x="6966579" y="3592084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466DA9D-A9AF-4484-A21C-271839D481D3}"/>
              </a:ext>
            </a:extLst>
          </p:cNvPr>
          <p:cNvSpPr/>
          <p:nvPr/>
        </p:nvSpPr>
        <p:spPr>
          <a:xfrm>
            <a:off x="6966579" y="3820684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92F60443-720A-4B07-A8CA-913D41038065}"/>
              </a:ext>
            </a:extLst>
          </p:cNvPr>
          <p:cNvSpPr/>
          <p:nvPr/>
        </p:nvSpPr>
        <p:spPr>
          <a:xfrm>
            <a:off x="6966579" y="4047696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2561846-35C3-4E06-A441-8BF4FE9231A9}"/>
              </a:ext>
            </a:extLst>
          </p:cNvPr>
          <p:cNvSpPr/>
          <p:nvPr/>
        </p:nvSpPr>
        <p:spPr>
          <a:xfrm>
            <a:off x="6966579" y="4276297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1BA982F8-26FA-4C94-87B6-B13FEA6B3F02}"/>
              </a:ext>
            </a:extLst>
          </p:cNvPr>
          <p:cNvSpPr/>
          <p:nvPr/>
        </p:nvSpPr>
        <p:spPr>
          <a:xfrm>
            <a:off x="6966579" y="6097159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mn+n-1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A8DD0C0-D4D2-4BC1-81BB-36D075E8E4FA}"/>
              </a:ext>
            </a:extLst>
          </p:cNvPr>
          <p:cNvSpPr/>
          <p:nvPr/>
        </p:nvSpPr>
        <p:spPr>
          <a:xfrm>
            <a:off x="6966579" y="1787096"/>
            <a:ext cx="1247775" cy="228600"/>
          </a:xfrm>
          <a:prstGeom prst="rect">
            <a:avLst/>
          </a:prstGeom>
          <a:solidFill>
            <a:srgbClr val="99FF66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BF178AC-08DC-4242-9D9F-0D28F4B68C96}"/>
              </a:ext>
            </a:extLst>
          </p:cNvPr>
          <p:cNvSpPr/>
          <p:nvPr/>
        </p:nvSpPr>
        <p:spPr>
          <a:xfrm>
            <a:off x="6966579" y="2015697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4E2F0C6-910C-465B-978B-9EBD8051DD38}"/>
              </a:ext>
            </a:extLst>
          </p:cNvPr>
          <p:cNvSpPr/>
          <p:nvPr/>
        </p:nvSpPr>
        <p:spPr>
          <a:xfrm>
            <a:off x="6966579" y="2242709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4CC68F2-052A-4646-B0EB-9BF8ECE7E604}"/>
              </a:ext>
            </a:extLst>
          </p:cNvPr>
          <p:cNvSpPr/>
          <p:nvPr/>
        </p:nvSpPr>
        <p:spPr>
          <a:xfrm>
            <a:off x="6966579" y="2452259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27FC279-9544-4940-BBB1-E86D329ED7AC}"/>
              </a:ext>
            </a:extLst>
          </p:cNvPr>
          <p:cNvSpPr/>
          <p:nvPr/>
        </p:nvSpPr>
        <p:spPr>
          <a:xfrm>
            <a:off x="6966579" y="4503309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DA3A885-D1C1-49BA-8441-D33A02A36868}"/>
              </a:ext>
            </a:extLst>
          </p:cNvPr>
          <p:cNvSpPr/>
          <p:nvPr/>
        </p:nvSpPr>
        <p:spPr>
          <a:xfrm>
            <a:off x="6966579" y="4731909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28E021-79E4-4DD8-876A-728EC8351BD1}"/>
              </a:ext>
            </a:extLst>
          </p:cNvPr>
          <p:cNvSpPr/>
          <p:nvPr/>
        </p:nvSpPr>
        <p:spPr>
          <a:xfrm>
            <a:off x="6966579" y="4960509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D704F585-F4F5-4121-884B-CFCB53621E09}"/>
              </a:ext>
            </a:extLst>
          </p:cNvPr>
          <p:cNvSpPr/>
          <p:nvPr/>
        </p:nvSpPr>
        <p:spPr>
          <a:xfrm>
            <a:off x="6966579" y="5187521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37D14945-2842-4221-8C35-C5CDD56AC595}"/>
              </a:ext>
            </a:extLst>
          </p:cNvPr>
          <p:cNvSpPr/>
          <p:nvPr/>
        </p:nvSpPr>
        <p:spPr>
          <a:xfrm>
            <a:off x="4305929" y="2679271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A9F8324-68D7-414E-BC3A-5E75465C8974}"/>
              </a:ext>
            </a:extLst>
          </p:cNvPr>
          <p:cNvSpPr/>
          <p:nvPr/>
        </p:nvSpPr>
        <p:spPr>
          <a:xfrm>
            <a:off x="4305929" y="3249184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BDDCA73-4FB2-46B9-B169-9C2B897B1B21}"/>
              </a:ext>
            </a:extLst>
          </p:cNvPr>
          <p:cNvSpPr/>
          <p:nvPr/>
        </p:nvSpPr>
        <p:spPr>
          <a:xfrm>
            <a:off x="4305929" y="3814334"/>
            <a:ext cx="1247775" cy="227012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329027-E1F1-4EAE-8C26-3C113B446729}"/>
              </a:ext>
            </a:extLst>
          </p:cNvPr>
          <p:cNvGrpSpPr>
            <a:grpSpLocks/>
          </p:cNvGrpSpPr>
          <p:nvPr/>
        </p:nvGrpSpPr>
        <p:grpSpPr bwMode="auto">
          <a:xfrm>
            <a:off x="3662073" y="2679271"/>
            <a:ext cx="360362" cy="1931988"/>
            <a:chOff x="2411760" y="2161394"/>
            <a:chExt cx="360040" cy="1932171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8E08EA77-BF90-45AA-A6C4-CBB90413FB89}"/>
                </a:ext>
              </a:extLst>
            </p:cNvPr>
            <p:cNvSpPr/>
            <p:nvPr/>
          </p:nvSpPr>
          <p:spPr>
            <a:xfrm>
              <a:off x="2411760" y="2161394"/>
              <a:ext cx="360040" cy="22703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12F1534-42EC-480A-B6C9-2DA0D1AB636C}"/>
                </a:ext>
              </a:extLst>
            </p:cNvPr>
            <p:cNvSpPr/>
            <p:nvPr/>
          </p:nvSpPr>
          <p:spPr>
            <a:xfrm>
              <a:off x="2411760" y="2731361"/>
              <a:ext cx="360040" cy="228622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BE6929A-03A1-472C-9CA4-0FB59C53F30B}"/>
                </a:ext>
              </a:extLst>
            </p:cNvPr>
            <p:cNvSpPr/>
            <p:nvPr/>
          </p:nvSpPr>
          <p:spPr>
            <a:xfrm>
              <a:off x="2411760" y="3294976"/>
              <a:ext cx="360040" cy="228622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F95A51C-A825-484E-A49D-6C12E0E7D84D}"/>
                </a:ext>
              </a:extLst>
            </p:cNvPr>
            <p:cNvSpPr/>
            <p:nvPr/>
          </p:nvSpPr>
          <p:spPr>
            <a:xfrm>
              <a:off x="2411760" y="3866530"/>
              <a:ext cx="360040" cy="22703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1AFC3100-0C43-4044-BE95-07492F5D0F2E}"/>
              </a:ext>
            </a:extLst>
          </p:cNvPr>
          <p:cNvGrpSpPr>
            <a:grpSpLocks/>
          </p:cNvGrpSpPr>
          <p:nvPr/>
        </p:nvGrpSpPr>
        <p:grpSpPr bwMode="auto">
          <a:xfrm>
            <a:off x="3301711" y="2679271"/>
            <a:ext cx="360363" cy="1931988"/>
            <a:chOff x="2051720" y="2161394"/>
            <a:chExt cx="360040" cy="1932171"/>
          </a:xfrm>
          <a:solidFill>
            <a:srgbClr val="7030A0"/>
          </a:solidFill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6B3266BA-34AF-47AB-A7E1-FB5B5D6ACBBA}"/>
                </a:ext>
              </a:extLst>
            </p:cNvPr>
            <p:cNvSpPr/>
            <p:nvPr/>
          </p:nvSpPr>
          <p:spPr>
            <a:xfrm>
              <a:off x="2051720" y="2161394"/>
              <a:ext cx="360040" cy="227035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CE808CA-7D84-4467-8B9E-40174BC53A00}"/>
                </a:ext>
              </a:extLst>
            </p:cNvPr>
            <p:cNvSpPr/>
            <p:nvPr/>
          </p:nvSpPr>
          <p:spPr>
            <a:xfrm>
              <a:off x="2051720" y="2731361"/>
              <a:ext cx="360040" cy="228622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98C6BBED-8858-4382-86AD-B472B3DAE1C4}"/>
                </a:ext>
              </a:extLst>
            </p:cNvPr>
            <p:cNvSpPr/>
            <p:nvPr/>
          </p:nvSpPr>
          <p:spPr>
            <a:xfrm>
              <a:off x="2051720" y="3294976"/>
              <a:ext cx="360040" cy="228622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064BAC7-4274-4A47-B81D-5C8C6F650D9E}"/>
                </a:ext>
              </a:extLst>
            </p:cNvPr>
            <p:cNvSpPr/>
            <p:nvPr/>
          </p:nvSpPr>
          <p:spPr>
            <a:xfrm>
              <a:off x="2051720" y="3866530"/>
              <a:ext cx="360040" cy="227035"/>
            </a:xfrm>
            <a:prstGeom prst="rect">
              <a:avLst/>
            </a:prstGeom>
            <a:grpFill/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981D11C0-01BC-4D9D-956B-0159183784D9}"/>
              </a:ext>
            </a:extLst>
          </p:cNvPr>
          <p:cNvSpPr/>
          <p:nvPr/>
        </p:nvSpPr>
        <p:spPr>
          <a:xfrm>
            <a:off x="4305929" y="4384246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0" name="Line 12">
            <a:extLst>
              <a:ext uri="{FF2B5EF4-FFF2-40B4-BE49-F238E27FC236}">
                <a16:creationId xmlns:a16="http://schemas.microsoft.com/office/drawing/2014/main" id="{41F694CD-6F0B-4B4B-B00A-994882A658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3703" y="1887167"/>
            <a:ext cx="1453139" cy="1476317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1" name="Line 14">
            <a:extLst>
              <a:ext uri="{FF2B5EF4-FFF2-40B4-BE49-F238E27FC236}">
                <a16:creationId xmlns:a16="http://schemas.microsoft.com/office/drawing/2014/main" id="{8704123A-0DA7-4D66-8B81-5DBDC2F7B2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3704" y="1935400"/>
            <a:ext cx="1431385" cy="1999584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2" name="Line 15">
            <a:extLst>
              <a:ext uri="{FF2B5EF4-FFF2-40B4-BE49-F238E27FC236}">
                <a16:creationId xmlns:a16="http://schemas.microsoft.com/office/drawing/2014/main" id="{1DC50087-15EA-4F1B-96BE-8EE1C6119F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3392" y="2015696"/>
            <a:ext cx="1383951" cy="250190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3" name="Line 16">
            <a:extLst>
              <a:ext uri="{FF2B5EF4-FFF2-40B4-BE49-F238E27FC236}">
                <a16:creationId xmlns:a16="http://schemas.microsoft.com/office/drawing/2014/main" id="{9E093196-D9EA-46D4-918E-E707967EAD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3703" y="1904913"/>
            <a:ext cx="1412876" cy="928345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4" name="Line 16">
            <a:extLst>
              <a:ext uri="{FF2B5EF4-FFF2-40B4-BE49-F238E27FC236}">
                <a16:creationId xmlns:a16="http://schemas.microsoft.com/office/drawing/2014/main" id="{974BED0C-4768-4E37-AD4E-FC6832C2D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705" y="2822146"/>
            <a:ext cx="1383951" cy="255498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5" name="Line 16">
            <a:extLst>
              <a:ext uri="{FF2B5EF4-FFF2-40B4-BE49-F238E27FC236}">
                <a16:creationId xmlns:a16="http://schemas.microsoft.com/office/drawing/2014/main" id="{6410E5F8-5545-4D42-AAC8-CF674A7E6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703" y="3347611"/>
            <a:ext cx="1406046" cy="2149924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6" name="Line 16">
            <a:extLst>
              <a:ext uri="{FF2B5EF4-FFF2-40B4-BE49-F238E27FC236}">
                <a16:creationId xmlns:a16="http://schemas.microsoft.com/office/drawing/2014/main" id="{376E8E74-8F82-4C63-A286-84D6181C55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705" y="3934984"/>
            <a:ext cx="1391938" cy="1572835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7" name="Line 16">
            <a:extLst>
              <a:ext uri="{FF2B5EF4-FFF2-40B4-BE49-F238E27FC236}">
                <a16:creationId xmlns:a16="http://schemas.microsoft.com/office/drawing/2014/main" id="{45D96B51-4B21-4425-8B4D-5608CDF1A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3703" y="4498546"/>
            <a:ext cx="1423640" cy="1047242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8" name="Text Box 52">
            <a:extLst>
              <a:ext uri="{FF2B5EF4-FFF2-40B4-BE49-F238E27FC236}">
                <a16:creationId xmlns:a16="http://schemas.microsoft.com/office/drawing/2014/main" id="{60E0B5D6-0A4C-4FD0-9658-E04676362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013" y="1385611"/>
            <a:ext cx="20197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主存（</a:t>
            </a:r>
            <a:r>
              <a:rPr lang="en-US" altLang="zh-CN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DRAM</a:t>
            </a:r>
            <a:r>
              <a:rPr lang="zh-CN" altLang="en-US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）</a:t>
            </a:r>
          </a:p>
        </p:txBody>
      </p:sp>
      <p:sp>
        <p:nvSpPr>
          <p:cNvPr id="99" name="Text Box 51">
            <a:extLst>
              <a:ext uri="{FF2B5EF4-FFF2-40B4-BE49-F238E27FC236}">
                <a16:creationId xmlns:a16="http://schemas.microsoft.com/office/drawing/2014/main" id="{524F9872-9235-48DC-9AA4-C447120E9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318" y="2199819"/>
            <a:ext cx="20978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副本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(SRAM)</a:t>
            </a:r>
          </a:p>
        </p:txBody>
      </p:sp>
      <p:sp>
        <p:nvSpPr>
          <p:cNvPr id="100" name="Text Box 66">
            <a:extLst>
              <a:ext uri="{FF2B5EF4-FFF2-40B4-BE49-F238E27FC236}">
                <a16:creationId xmlns:a16="http://schemas.microsoft.com/office/drawing/2014/main" id="{B0120C79-43A6-478F-B987-59D41EA11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059" y="1584571"/>
            <a:ext cx="56070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主存块可放置在</a:t>
            </a:r>
            <a:r>
              <a:rPr kumimoji="1" lang="zh-CN" altLang="en-US" sz="2400" b="1" dirty="0">
                <a:solidFill>
                  <a:srgbClr val="D60093"/>
                </a:solidFill>
                <a:latin typeface="微软雅黑" charset="-122"/>
                <a:ea typeface="微软雅黑" charset="-122"/>
              </a:rPr>
              <a:t>任意</a:t>
            </a:r>
            <a:r>
              <a:rPr kumimoji="1" lang="en-US" altLang="zh-CN" sz="2400" b="1" dirty="0">
                <a:solidFill>
                  <a:srgbClr val="D60093"/>
                </a:solidFill>
                <a:latin typeface="微软雅黑" charset="-122"/>
                <a:ea typeface="微软雅黑" charset="-122"/>
              </a:rPr>
              <a:t>cache</a:t>
            </a:r>
            <a:r>
              <a:rPr kumimoji="1" lang="zh-CN" altLang="en-US" sz="2400" b="1" dirty="0">
                <a:solidFill>
                  <a:srgbClr val="D60093"/>
                </a:solidFill>
                <a:latin typeface="微软雅黑" charset="-122"/>
                <a:ea typeface="微软雅黑" charset="-122"/>
              </a:rPr>
              <a:t>行</a:t>
            </a:r>
            <a:endParaRPr kumimoji="1" lang="en-US" altLang="zh-CN" sz="2400" b="1" dirty="0">
              <a:solidFill>
                <a:srgbClr val="D60093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E4255EE-35D0-4FB8-9A9B-8EAE7D0E6FDB}"/>
              </a:ext>
            </a:extLst>
          </p:cNvPr>
          <p:cNvGrpSpPr>
            <a:grpSpLocks/>
          </p:cNvGrpSpPr>
          <p:nvPr/>
        </p:nvGrpSpPr>
        <p:grpSpPr bwMode="auto">
          <a:xfrm>
            <a:off x="2161216" y="5171647"/>
            <a:ext cx="4238800" cy="1152524"/>
            <a:chOff x="1105462" y="4896241"/>
            <a:chExt cx="3735156" cy="1152489"/>
          </a:xfrm>
        </p:grpSpPr>
        <p:grpSp>
          <p:nvGrpSpPr>
            <p:cNvPr id="102" name="组合 183">
              <a:extLst>
                <a:ext uri="{FF2B5EF4-FFF2-40B4-BE49-F238E27FC236}">
                  <a16:creationId xmlns:a16="http://schemas.microsoft.com/office/drawing/2014/main" id="{99D5558E-996A-44F2-BE96-DD8C20183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462" y="5280380"/>
              <a:ext cx="3735156" cy="768350"/>
              <a:chOff x="1447798" y="5551488"/>
              <a:chExt cx="6705606" cy="1147002"/>
            </a:xfrm>
          </p:grpSpPr>
          <p:sp>
            <p:nvSpPr>
              <p:cNvPr id="104" name="Text Box 3">
                <a:extLst>
                  <a:ext uri="{FF2B5EF4-FFF2-40B4-BE49-F238E27FC236}">
                    <a16:creationId xmlns:a16="http://schemas.microsoft.com/office/drawing/2014/main" id="{2144ABCE-E89A-40A1-A6FD-246ECE8B72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70656" y="6351028"/>
                <a:ext cx="951838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AutoShape 6">
                <a:extLst>
                  <a:ext uri="{FF2B5EF4-FFF2-40B4-BE49-F238E27FC236}">
                    <a16:creationId xmlns:a16="http://schemas.microsoft.com/office/drawing/2014/main" id="{21AB5B91-99E1-405F-9F1E-8B596B9B6DF7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729481" y="4889565"/>
                <a:ext cx="227829" cy="2620016"/>
              </a:xfrm>
              <a:prstGeom prst="leftBrace">
                <a:avLst>
                  <a:gd name="adj1" fmla="val 57712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9">
                <a:extLst>
                  <a:ext uri="{FF2B5EF4-FFF2-40B4-BE49-F238E27FC236}">
                    <a16:creationId xmlns:a16="http://schemas.microsoft.com/office/drawing/2014/main" id="{A63F2B05-6283-4B06-A43B-EE9D93EC1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798" y="5551488"/>
                <a:ext cx="4085588" cy="533399"/>
              </a:xfrm>
              <a:prstGeom prst="rect">
                <a:avLst/>
              </a:prstGeom>
              <a:solidFill>
                <a:srgbClr val="00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主存块地址（标记）</a:t>
                </a:r>
              </a:p>
            </p:txBody>
          </p:sp>
          <p:sp>
            <p:nvSpPr>
              <p:cNvPr id="107" name="Rectangle 11">
                <a:extLst>
                  <a:ext uri="{FF2B5EF4-FFF2-40B4-BE49-F238E27FC236}">
                    <a16:creationId xmlns:a16="http://schemas.microsoft.com/office/drawing/2014/main" id="{8A60E234-69E3-4312-9378-B2FBC61B65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3386" y="5551488"/>
                <a:ext cx="2620013" cy="5334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块内字偏移</a:t>
                </a: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Text Box 13">
                <a:extLst>
                  <a:ext uri="{FF2B5EF4-FFF2-40B4-BE49-F238E27FC236}">
                    <a16:creationId xmlns:a16="http://schemas.microsoft.com/office/drawing/2014/main" id="{4833A064-4A59-43A7-9D1A-41CB20ACB0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94454" y="6383310"/>
                <a:ext cx="914788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AutoShape 14">
                <a:extLst>
                  <a:ext uri="{FF2B5EF4-FFF2-40B4-BE49-F238E27FC236}">
                    <a16:creationId xmlns:a16="http://schemas.microsoft.com/office/drawing/2014/main" id="{4EEF42DA-3817-435F-BB42-4DAB179399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3383310" y="4163405"/>
                <a:ext cx="214567" cy="4085587"/>
              </a:xfrm>
              <a:prstGeom prst="leftBrace">
                <a:avLst>
                  <a:gd name="adj1" fmla="val 47244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" name="Text Box 52">
              <a:extLst>
                <a:ext uri="{FF2B5EF4-FFF2-40B4-BE49-F238E27FC236}">
                  <a16:creationId xmlns:a16="http://schemas.microsoft.com/office/drawing/2014/main" id="{393F24BC-15CD-4FD8-9265-D5DD83A49B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3788" y="4896241"/>
              <a:ext cx="1260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主存地址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9AF3A11E-F862-451F-8BC4-6D0D847B2B4C}"/>
              </a:ext>
            </a:extLst>
          </p:cNvPr>
          <p:cNvGrpSpPr/>
          <p:nvPr/>
        </p:nvGrpSpPr>
        <p:grpSpPr>
          <a:xfrm>
            <a:off x="1860062" y="2679271"/>
            <a:ext cx="1441649" cy="1931988"/>
            <a:chOff x="2984012" y="2374471"/>
            <a:chExt cx="1441649" cy="1931988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6397C407-C9AD-438B-8366-949D87894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4012" y="2374471"/>
              <a:ext cx="720725" cy="1931988"/>
              <a:chOff x="2771800" y="2161394"/>
              <a:chExt cx="720080" cy="1932171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0DCF97E8-50A0-47F6-8AB9-9834D92D1133}"/>
                  </a:ext>
                </a:extLst>
              </p:cNvPr>
              <p:cNvSpPr/>
              <p:nvPr/>
            </p:nvSpPr>
            <p:spPr>
              <a:xfrm>
                <a:off x="2771800" y="2161394"/>
                <a:ext cx="720080" cy="227035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主存块</a:t>
                </a:r>
              </a:p>
            </p:txBody>
          </p:sp>
          <p:sp>
            <p:nvSpPr>
              <p:cNvPr id="118" name="矩形 117">
                <a:extLst>
                  <a:ext uri="{FF2B5EF4-FFF2-40B4-BE49-F238E27FC236}">
                    <a16:creationId xmlns:a16="http://schemas.microsoft.com/office/drawing/2014/main" id="{73CE6546-BA8C-4245-99AC-38E85A13CCEA}"/>
                  </a:ext>
                </a:extLst>
              </p:cNvPr>
              <p:cNvSpPr/>
              <p:nvPr/>
            </p:nvSpPr>
            <p:spPr>
              <a:xfrm>
                <a:off x="2771800" y="2731361"/>
                <a:ext cx="720080" cy="228622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主存块</a:t>
                </a:r>
              </a:p>
            </p:txBody>
          </p:sp>
          <p:sp>
            <p:nvSpPr>
              <p:cNvPr id="119" name="矩形 118">
                <a:extLst>
                  <a:ext uri="{FF2B5EF4-FFF2-40B4-BE49-F238E27FC236}">
                    <a16:creationId xmlns:a16="http://schemas.microsoft.com/office/drawing/2014/main" id="{374E0730-04BA-4CA5-9E47-BB546C54D768}"/>
                  </a:ext>
                </a:extLst>
              </p:cNvPr>
              <p:cNvSpPr/>
              <p:nvPr/>
            </p:nvSpPr>
            <p:spPr>
              <a:xfrm>
                <a:off x="2771800" y="3294976"/>
                <a:ext cx="720080" cy="228622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主存块</a:t>
                </a:r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9608EB48-E6C5-4930-B7CB-E03BAB853887}"/>
                  </a:ext>
                </a:extLst>
              </p:cNvPr>
              <p:cNvSpPr/>
              <p:nvPr/>
            </p:nvSpPr>
            <p:spPr>
              <a:xfrm>
                <a:off x="2771800" y="3866530"/>
                <a:ext cx="720080" cy="227035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主存块</a:t>
                </a:r>
              </a:p>
            </p:txBody>
          </p: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8621F02E-21FF-40C0-BCA6-E9B61BE58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936" y="2374471"/>
              <a:ext cx="720725" cy="1931988"/>
              <a:chOff x="2771800" y="2161394"/>
              <a:chExt cx="720080" cy="1932171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CB547AF1-ADA1-4000-B327-43D00B2E3F7D}"/>
                  </a:ext>
                </a:extLst>
              </p:cNvPr>
              <p:cNvSpPr/>
              <p:nvPr/>
            </p:nvSpPr>
            <p:spPr>
              <a:xfrm>
                <a:off x="2771800" y="2161394"/>
                <a:ext cx="720080" cy="227035"/>
              </a:xfrm>
              <a:prstGeom prst="rect">
                <a:avLst/>
              </a:prstGeom>
              <a:solidFill>
                <a:srgbClr val="00CC0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Cache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块</a:t>
                </a: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562C4E47-725A-4CBB-99B5-B1D1313F23FA}"/>
                  </a:ext>
                </a:extLst>
              </p:cNvPr>
              <p:cNvSpPr/>
              <p:nvPr/>
            </p:nvSpPr>
            <p:spPr>
              <a:xfrm>
                <a:off x="2771800" y="2731361"/>
                <a:ext cx="720080" cy="228622"/>
              </a:xfrm>
              <a:prstGeom prst="rect">
                <a:avLst/>
              </a:prstGeom>
              <a:solidFill>
                <a:srgbClr val="00CC0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Cache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块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93A4E97D-0851-49C6-A975-D73116769404}"/>
                  </a:ext>
                </a:extLst>
              </p:cNvPr>
              <p:cNvSpPr/>
              <p:nvPr/>
            </p:nvSpPr>
            <p:spPr>
              <a:xfrm>
                <a:off x="2771800" y="3294976"/>
                <a:ext cx="720080" cy="228622"/>
              </a:xfrm>
              <a:prstGeom prst="rect">
                <a:avLst/>
              </a:prstGeom>
              <a:solidFill>
                <a:srgbClr val="00CC0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Cache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块</a:t>
                </a: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4B0B3E02-26A4-4659-B44C-1D268E158652}"/>
                  </a:ext>
                </a:extLst>
              </p:cNvPr>
              <p:cNvSpPr/>
              <p:nvPr/>
            </p:nvSpPr>
            <p:spPr>
              <a:xfrm>
                <a:off x="2771800" y="3866530"/>
                <a:ext cx="720080" cy="227035"/>
              </a:xfrm>
              <a:prstGeom prst="rect">
                <a:avLst/>
              </a:prstGeom>
              <a:solidFill>
                <a:srgbClr val="00CC0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Cache</a:t>
                </a: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rush Script MT" pitchFamily="66" charset="0"/>
                    <a:ea typeface="微软雅黑"/>
                    <a:cs typeface="+mn-cs"/>
                  </a:rPr>
                  <a:t>块</a:t>
                </a:r>
              </a:p>
            </p:txBody>
          </p:sp>
        </p:grpSp>
      </p:grpSp>
      <p:sp>
        <p:nvSpPr>
          <p:cNvPr id="121" name="Text Box 51">
            <a:extLst>
              <a:ext uri="{FF2B5EF4-FFF2-40B4-BE49-F238E27FC236}">
                <a16:creationId xmlns:a16="http://schemas.microsoft.com/office/drawing/2014/main" id="{D03FEE6B-D4FC-4FED-BDC2-93C3FA3C3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1234" y="2209649"/>
            <a:ext cx="16595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i="0">
                <a:latin typeface="Tahoma" pitchFamily="34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查找表（</a:t>
            </a:r>
            <a:r>
              <a:rPr lang="en-US" altLang="zh-CN" b="1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</a:t>
            </a:r>
            <a:r>
              <a:rPr lang="zh-CN" altLang="en-US" b="1" dirty="0">
                <a:solidFill>
                  <a:srgbClr val="33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33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弧形 121">
            <a:extLst>
              <a:ext uri="{FF2B5EF4-FFF2-40B4-BE49-F238E27FC236}">
                <a16:creationId xmlns:a16="http://schemas.microsoft.com/office/drawing/2014/main" id="{0F9C287C-D995-4486-80EF-06C078F2BFAB}"/>
              </a:ext>
            </a:extLst>
          </p:cNvPr>
          <p:cNvSpPr/>
          <p:nvPr/>
        </p:nvSpPr>
        <p:spPr>
          <a:xfrm rot="10800000">
            <a:off x="2936883" y="4228781"/>
            <a:ext cx="2883817" cy="847508"/>
          </a:xfrm>
          <a:prstGeom prst="arc">
            <a:avLst>
              <a:gd name="adj1" fmla="val 10721374"/>
              <a:gd name="adj2" fmla="val 642"/>
            </a:avLst>
          </a:prstGeom>
          <a:noFill/>
          <a:ln w="38100" cap="flat" cmpd="sng" algn="ctr">
            <a:solidFill>
              <a:srgbClr val="333333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A73ECCC-84DD-4295-BD7E-74CEC4782B9B}"/>
              </a:ext>
            </a:extLst>
          </p:cNvPr>
          <p:cNvGrpSpPr/>
          <p:nvPr/>
        </p:nvGrpSpPr>
        <p:grpSpPr>
          <a:xfrm>
            <a:off x="478464" y="2562486"/>
            <a:ext cx="5607051" cy="475903"/>
            <a:chOff x="487822" y="3242616"/>
            <a:chExt cx="6141581" cy="559743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34835122-9C68-4995-ACA3-CAE86BEA3125}"/>
                </a:ext>
              </a:extLst>
            </p:cNvPr>
            <p:cNvSpPr/>
            <p:nvPr/>
          </p:nvSpPr>
          <p:spPr>
            <a:xfrm>
              <a:off x="496399" y="3270408"/>
              <a:ext cx="1265959" cy="50980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8D3E0570-A332-40E3-A2E5-9AF034EF0349}"/>
                </a:ext>
              </a:extLst>
            </p:cNvPr>
            <p:cNvSpPr/>
            <p:nvPr/>
          </p:nvSpPr>
          <p:spPr>
            <a:xfrm>
              <a:off x="487822" y="3242616"/>
              <a:ext cx="6141581" cy="5597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7A808CBD-808A-4EF6-87AE-CBD871A5BAB0}"/>
                </a:ext>
              </a:extLst>
            </p:cNvPr>
            <p:cNvSpPr txBox="1"/>
            <p:nvPr/>
          </p:nvSpPr>
          <p:spPr>
            <a:xfrm>
              <a:off x="526758" y="3316360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槽</a:t>
              </a:r>
            </a:p>
          </p:txBody>
        </p:sp>
      </p:grp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231E5A3-387B-4506-91DE-DA786509DBB4}"/>
              </a:ext>
            </a:extLst>
          </p:cNvPr>
          <p:cNvCxnSpPr/>
          <p:nvPr/>
        </p:nvCxnSpPr>
        <p:spPr>
          <a:xfrm>
            <a:off x="2393128" y="2778490"/>
            <a:ext cx="0" cy="2349158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6C5CEEEC-1ECD-48C5-8302-035CB352FF25}"/>
              </a:ext>
            </a:extLst>
          </p:cNvPr>
          <p:cNvGrpSpPr/>
          <p:nvPr/>
        </p:nvGrpSpPr>
        <p:grpSpPr>
          <a:xfrm>
            <a:off x="75463" y="5062238"/>
            <a:ext cx="1097288" cy="400110"/>
            <a:chOff x="1788423" y="4504347"/>
            <a:chExt cx="1097288" cy="400110"/>
          </a:xfrm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A912B88F-3B66-49A6-A0D7-B4075620B125}"/>
                </a:ext>
              </a:extLst>
            </p:cNvPr>
            <p:cNvCxnSpPr/>
            <p:nvPr/>
          </p:nvCxnSpPr>
          <p:spPr>
            <a:xfrm>
              <a:off x="2332176" y="4700361"/>
              <a:ext cx="553535" cy="0"/>
            </a:xfrm>
            <a:prstGeom prst="line">
              <a:avLst/>
            </a:prstGeom>
            <a:noFill/>
            <a:ln w="2540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headEnd type="stealth" w="lg" len="lg"/>
              <a:tailEnd type="none"/>
            </a:ln>
            <a:effectLst/>
          </p:spPr>
        </p:cxnSp>
        <p:sp>
          <p:nvSpPr>
            <p:cNvPr id="130" name="Text Box 66">
              <a:extLst>
                <a:ext uri="{FF2B5EF4-FFF2-40B4-BE49-F238E27FC236}">
                  <a16:creationId xmlns:a16="http://schemas.microsoft.com/office/drawing/2014/main" id="{05F6BCA4-88A6-4897-A145-B42E00636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8423" y="4504347"/>
              <a:ext cx="7001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Hit</a:t>
              </a:r>
              <a:endParaRPr kumimoji="1" lang="en-US" altLang="zh-CN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D233AC74-7D94-40D0-BADC-77CE561C3189}"/>
              </a:ext>
            </a:extLst>
          </p:cNvPr>
          <p:cNvCxnSpPr/>
          <p:nvPr/>
        </p:nvCxnSpPr>
        <p:spPr>
          <a:xfrm>
            <a:off x="1335014" y="5427254"/>
            <a:ext cx="0" cy="307205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0601B5F5-6C74-4B60-AA95-968C95ACB241}"/>
              </a:ext>
            </a:extLst>
          </p:cNvPr>
          <p:cNvCxnSpPr/>
          <p:nvPr/>
        </p:nvCxnSpPr>
        <p:spPr>
          <a:xfrm>
            <a:off x="2270134" y="3363484"/>
            <a:ext cx="0" cy="1783214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3" name="直接连接符 132">
            <a:extLst>
              <a:ext uri="{FF2B5EF4-FFF2-40B4-BE49-F238E27FC236}">
                <a16:creationId xmlns:a16="http://schemas.microsoft.com/office/drawing/2014/main" id="{98CE1112-6FF7-45F1-9BC2-0F4BFD31032C}"/>
              </a:ext>
            </a:extLst>
          </p:cNvPr>
          <p:cNvCxnSpPr/>
          <p:nvPr/>
        </p:nvCxnSpPr>
        <p:spPr>
          <a:xfrm>
            <a:off x="2136784" y="3934984"/>
            <a:ext cx="0" cy="1177382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5D1F762E-D1E4-4FE7-98FD-ACB9468DB8AB}"/>
              </a:ext>
            </a:extLst>
          </p:cNvPr>
          <p:cNvCxnSpPr/>
          <p:nvPr/>
        </p:nvCxnSpPr>
        <p:spPr>
          <a:xfrm>
            <a:off x="1997084" y="4497275"/>
            <a:ext cx="0" cy="659377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7456D5D5-FD58-4D4C-90F2-6B78BB9F41B3}"/>
              </a:ext>
            </a:extLst>
          </p:cNvPr>
          <p:cNvCxnSpPr/>
          <p:nvPr/>
        </p:nvCxnSpPr>
        <p:spPr>
          <a:xfrm>
            <a:off x="1694859" y="5156652"/>
            <a:ext cx="679246" cy="0"/>
          </a:xfrm>
          <a:prstGeom prst="line">
            <a:avLst/>
          </a:prstGeom>
          <a:noFill/>
          <a:ln w="76200" cap="sq" cmpd="sng" algn="ctr">
            <a:solidFill>
              <a:srgbClr val="00B0F0"/>
            </a:solidFill>
            <a:prstDash val="solid"/>
            <a:miter lim="800000"/>
            <a:headEnd type="stealth" w="sm" len="sm"/>
            <a:tailEnd type="none"/>
          </a:ln>
          <a:effectLst/>
        </p:spPr>
      </p:cxn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7E8313F-B64D-4DEC-944B-85AF52A9E44F}"/>
              </a:ext>
            </a:extLst>
          </p:cNvPr>
          <p:cNvGrpSpPr/>
          <p:nvPr/>
        </p:nvGrpSpPr>
        <p:grpSpPr>
          <a:xfrm>
            <a:off x="1086700" y="5007236"/>
            <a:ext cx="604985" cy="420018"/>
            <a:chOff x="2210650" y="4702436"/>
            <a:chExt cx="604985" cy="420018"/>
          </a:xfrm>
        </p:grpSpPr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79BA77F2-1A68-4C90-BF3F-6CCC70286A2B}"/>
                </a:ext>
              </a:extLst>
            </p:cNvPr>
            <p:cNvSpPr/>
            <p:nvPr/>
          </p:nvSpPr>
          <p:spPr>
            <a:xfrm>
              <a:off x="2325357" y="4702436"/>
              <a:ext cx="490278" cy="314888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=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554B6CD1-D8C2-46AA-B331-D871F76A0DC1}"/>
                </a:ext>
              </a:extLst>
            </p:cNvPr>
            <p:cNvSpPr/>
            <p:nvPr/>
          </p:nvSpPr>
          <p:spPr>
            <a:xfrm>
              <a:off x="2266416" y="4757438"/>
              <a:ext cx="490278" cy="314888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=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A47C99E0-7D56-43B6-B8B6-D91F9C24BBD2}"/>
                </a:ext>
              </a:extLst>
            </p:cNvPr>
            <p:cNvSpPr/>
            <p:nvPr/>
          </p:nvSpPr>
          <p:spPr>
            <a:xfrm>
              <a:off x="2210650" y="4807566"/>
              <a:ext cx="490278" cy="314888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  =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7" presetClass="emph" presetSubtype="0" repeatCount="3000" fill="remove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5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000"/>
                            </p:stCondLst>
                            <p:childTnLst>
                              <p:par>
                                <p:cTn id="1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50" grpId="0"/>
      <p:bldP spid="55" grpId="0"/>
      <p:bldP spid="12" grpId="0"/>
      <p:bldP spid="40" grpId="0" animBg="1"/>
      <p:bldP spid="42" grpId="0" animBg="1"/>
      <p:bldP spid="43" grpId="0"/>
      <p:bldP spid="44" grpId="0"/>
      <p:bldP spid="48" grpId="0"/>
      <p:bldP spid="54" grpId="0" animBg="1"/>
      <p:bldP spid="67" grpId="0" animBg="1"/>
      <p:bldP spid="75" grpId="0" animBg="1"/>
      <p:bldP spid="76" grpId="0" animBg="1"/>
      <p:bldP spid="77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0" grpId="0"/>
      <p:bldP spid="121" grpId="0"/>
      <p:bldP spid="1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321"/>
          <p:cNvSpPr/>
          <p:nvPr/>
        </p:nvSpPr>
        <p:spPr>
          <a:xfrm>
            <a:off x="2385366" y="2462631"/>
            <a:ext cx="1881557" cy="3295758"/>
          </a:xfrm>
          <a:prstGeom prst="rect">
            <a:avLst/>
          </a:prstGeom>
          <a:solidFill>
            <a:srgbClr val="33CC33">
              <a:alpha val="21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543" y="6484748"/>
            <a:ext cx="12192000" cy="401219"/>
          </a:xfrm>
          <a:prstGeom prst="rect">
            <a:avLst/>
          </a:prstGeom>
          <a:solidFill>
            <a:srgbClr val="38A5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485545" y="2434862"/>
            <a:ext cx="607552" cy="378508"/>
            <a:chOff x="6944101" y="2283225"/>
            <a:chExt cx="607552" cy="378508"/>
          </a:xfrm>
        </p:grpSpPr>
        <p:sp>
          <p:nvSpPr>
            <p:cNvPr id="263" name="等腰三角形 262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4" name="直接连接符 23"/>
            <p:cNvCxnSpPr>
              <a:endCxn id="263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4" name="直接连接符 33"/>
            <p:cNvCxnSpPr>
              <a:stCxn id="263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266" name="直接连接符 265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36" name="文本框 35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L0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全相联映射动态载入过程</a:t>
            </a:r>
          </a:p>
        </p:txBody>
      </p:sp>
      <p:sp>
        <p:nvSpPr>
          <p:cNvPr id="35" name="矩形 34"/>
          <p:cNvSpPr/>
          <p:nvPr/>
        </p:nvSpPr>
        <p:spPr>
          <a:xfrm>
            <a:off x="2327997" y="2317549"/>
            <a:ext cx="791369" cy="217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有效位</a:t>
            </a:r>
          </a:p>
        </p:txBody>
      </p:sp>
      <p:sp>
        <p:nvSpPr>
          <p:cNvPr id="41" name="矩形 40"/>
          <p:cNvSpPr/>
          <p:nvPr/>
        </p:nvSpPr>
        <p:spPr>
          <a:xfrm>
            <a:off x="3120084" y="2313500"/>
            <a:ext cx="558910" cy="2270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TAG</a:t>
            </a:r>
            <a:endParaRPr lang="zh-CN" altLang="en-US" sz="1400" dirty="0">
              <a:solidFill>
                <a:srgbClr val="000000">
                  <a:lumMod val="95000"/>
                  <a:lumOff val="5000"/>
                </a:srgbClr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025768" y="2305198"/>
            <a:ext cx="1678225" cy="2270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数据块副本缓冲区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831784" y="1900505"/>
            <a:ext cx="3975080" cy="1635644"/>
            <a:chOff x="5508104" y="1477646"/>
            <a:chExt cx="2952328" cy="1564138"/>
          </a:xfrm>
        </p:grpSpPr>
        <p:cxnSp>
          <p:nvCxnSpPr>
            <p:cNvPr id="330" name="直接连接符 329"/>
            <p:cNvCxnSpPr/>
            <p:nvPr/>
          </p:nvCxnSpPr>
          <p:spPr>
            <a:xfrm>
              <a:off x="5508104" y="1477646"/>
              <a:ext cx="29523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直接连接符 331"/>
            <p:cNvCxnSpPr/>
            <p:nvPr/>
          </p:nvCxnSpPr>
          <p:spPr>
            <a:xfrm>
              <a:off x="8460432" y="1484784"/>
              <a:ext cx="0" cy="1557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矩形 99"/>
          <p:cNvSpPr/>
          <p:nvPr/>
        </p:nvSpPr>
        <p:spPr>
          <a:xfrm>
            <a:off x="2491244" y="2553211"/>
            <a:ext cx="1605616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18922" y="2555715"/>
            <a:ext cx="3168352" cy="338412"/>
            <a:chOff x="4355976" y="2130352"/>
            <a:chExt cx="3168352" cy="338412"/>
          </a:xfrm>
        </p:grpSpPr>
        <p:sp>
          <p:nvSpPr>
            <p:cNvPr id="144" name="矩形 143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2862353" y="2615472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563252" y="2617406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2491244" y="2940567"/>
            <a:ext cx="1605616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>
            <a:off x="5318922" y="2943071"/>
            <a:ext cx="3168352" cy="338412"/>
            <a:chOff x="4355976" y="2130352"/>
            <a:chExt cx="3168352" cy="338412"/>
          </a:xfrm>
        </p:grpSpPr>
        <p:sp>
          <p:nvSpPr>
            <p:cNvPr id="151" name="矩形 150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68" name="矩形 167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148" name="矩形 147"/>
          <p:cNvSpPr/>
          <p:nvPr/>
        </p:nvSpPr>
        <p:spPr>
          <a:xfrm>
            <a:off x="2862353" y="3002828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2563252" y="3004762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2491244" y="3339026"/>
            <a:ext cx="1605616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5318922" y="3330427"/>
            <a:ext cx="3168352" cy="338412"/>
            <a:chOff x="4355976" y="2130352"/>
            <a:chExt cx="3168352" cy="338412"/>
          </a:xfrm>
        </p:grpSpPr>
        <p:sp>
          <p:nvSpPr>
            <p:cNvPr id="175" name="矩形 17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76" name="矩形 17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172" name="矩形 171"/>
          <p:cNvSpPr/>
          <p:nvPr/>
        </p:nvSpPr>
        <p:spPr>
          <a:xfrm>
            <a:off x="2862353" y="3401287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2563252" y="3403221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2498989" y="3743053"/>
            <a:ext cx="1605616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182" name="组合 181"/>
          <p:cNvGrpSpPr/>
          <p:nvPr/>
        </p:nvGrpSpPr>
        <p:grpSpPr>
          <a:xfrm>
            <a:off x="5318922" y="3717783"/>
            <a:ext cx="3168352" cy="338412"/>
            <a:chOff x="4355976" y="2130352"/>
            <a:chExt cx="3168352" cy="338412"/>
          </a:xfrm>
        </p:grpSpPr>
        <p:sp>
          <p:nvSpPr>
            <p:cNvPr id="186" name="矩形 185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183" name="矩形 182"/>
          <p:cNvSpPr/>
          <p:nvPr/>
        </p:nvSpPr>
        <p:spPr>
          <a:xfrm>
            <a:off x="2870098" y="3805314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2570997" y="3807248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2491245" y="4149075"/>
            <a:ext cx="1600969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5318922" y="4114216"/>
            <a:ext cx="3168352" cy="338412"/>
            <a:chOff x="4355976" y="2130352"/>
            <a:chExt cx="3168352" cy="338412"/>
          </a:xfrm>
        </p:grpSpPr>
        <p:sp>
          <p:nvSpPr>
            <p:cNvPr id="197" name="矩形 196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01" name="矩形 200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194" name="矩形 193"/>
          <p:cNvSpPr/>
          <p:nvPr/>
        </p:nvSpPr>
        <p:spPr>
          <a:xfrm>
            <a:off x="2862353" y="4211336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2563252" y="4213270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2491245" y="4536431"/>
            <a:ext cx="1614751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204" name="组合 203"/>
          <p:cNvGrpSpPr/>
          <p:nvPr/>
        </p:nvGrpSpPr>
        <p:grpSpPr>
          <a:xfrm>
            <a:off x="5318922" y="4501572"/>
            <a:ext cx="3168352" cy="338412"/>
            <a:chOff x="4355976" y="2130352"/>
            <a:chExt cx="3168352" cy="338412"/>
          </a:xfrm>
        </p:grpSpPr>
        <p:sp>
          <p:nvSpPr>
            <p:cNvPr id="208" name="矩形 207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09" name="矩形 208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11" name="矩形 210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12" name="矩形 211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205" name="矩形 204"/>
          <p:cNvSpPr/>
          <p:nvPr/>
        </p:nvSpPr>
        <p:spPr>
          <a:xfrm>
            <a:off x="2862353" y="4598692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2563252" y="4600626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2491245" y="4923787"/>
            <a:ext cx="1614751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5318922" y="4888928"/>
            <a:ext cx="3168352" cy="338412"/>
            <a:chOff x="4355976" y="2130352"/>
            <a:chExt cx="3168352" cy="338412"/>
          </a:xfrm>
        </p:grpSpPr>
        <p:sp>
          <p:nvSpPr>
            <p:cNvPr id="219" name="矩形 218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21" name="矩形 220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23" name="矩形 222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216" name="矩形 215"/>
          <p:cNvSpPr/>
          <p:nvPr/>
        </p:nvSpPr>
        <p:spPr>
          <a:xfrm>
            <a:off x="2862353" y="4986048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2563252" y="4987982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2491245" y="5311143"/>
            <a:ext cx="1614751" cy="33841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226" name="组合 225"/>
          <p:cNvGrpSpPr/>
          <p:nvPr/>
        </p:nvGrpSpPr>
        <p:grpSpPr>
          <a:xfrm>
            <a:off x="5318922" y="5276284"/>
            <a:ext cx="3168352" cy="338412"/>
            <a:chOff x="4355976" y="2130352"/>
            <a:chExt cx="3168352" cy="338412"/>
          </a:xfrm>
        </p:grpSpPr>
        <p:sp>
          <p:nvSpPr>
            <p:cNvPr id="230" name="矩形 229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W</a:t>
              </a:r>
              <a:r>
                <a:rPr lang="en-US" altLang="zh-CN" sz="1400" baseline="-250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lang="zh-CN" altLang="en-US" sz="1400" baseline="-250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W</a:t>
              </a:r>
              <a:r>
                <a:rPr lang="en-US" altLang="zh-CN" sz="1400" baseline="-250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lang="zh-CN" altLang="en-US" sz="1400" baseline="-250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W</a:t>
              </a:r>
              <a:r>
                <a:rPr lang="en-US" altLang="zh-CN" sz="1400" baseline="-250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2</a:t>
              </a:r>
              <a:endParaRPr lang="zh-CN" altLang="en-US" sz="1400" baseline="-250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chemeClr val="bg1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W</a:t>
              </a:r>
              <a:r>
                <a:rPr lang="en-US" altLang="zh-CN" sz="1400" baseline="-250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3</a:t>
              </a:r>
              <a:endParaRPr lang="zh-CN" altLang="en-US" sz="1400" baseline="-250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227" name="矩形 226"/>
          <p:cNvSpPr/>
          <p:nvPr/>
        </p:nvSpPr>
        <p:spPr>
          <a:xfrm>
            <a:off x="2862353" y="5373404"/>
            <a:ext cx="1164462" cy="228600"/>
          </a:xfrm>
          <a:prstGeom prst="rect">
            <a:avLst/>
          </a:prstGeom>
          <a:solidFill>
            <a:schemeClr val="bg1"/>
          </a:solidFill>
          <a:ln w="3175"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2563252" y="5375338"/>
            <a:ext cx="227092" cy="228600"/>
          </a:xfrm>
          <a:prstGeom prst="rect">
            <a:avLst/>
          </a:prstGeom>
          <a:solidFill>
            <a:schemeClr val="bg1"/>
          </a:solidFill>
          <a:ln w="3175">
            <a:solidFill>
              <a:srgbClr val="FF66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80628" y="2756295"/>
            <a:ext cx="747230" cy="2703044"/>
            <a:chOff x="3582256" y="2333436"/>
            <a:chExt cx="873488" cy="2703044"/>
          </a:xfrm>
        </p:grpSpPr>
        <p:cxnSp>
          <p:nvCxnSpPr>
            <p:cNvPr id="159" name="直接连接符 158"/>
            <p:cNvCxnSpPr/>
            <p:nvPr/>
          </p:nvCxnSpPr>
          <p:spPr>
            <a:xfrm>
              <a:off x="3593407" y="2333436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3588647" y="2690416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3588647" y="3083716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>
              <a:off x="3588647" y="3483770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>
              <a:off x="3582256" y="3868874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>
              <a:off x="3588647" y="4241437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>
              <a:off x="3588647" y="4650200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>
              <a:off x="3582256" y="5036480"/>
              <a:ext cx="8623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6" name="直接连接符 235"/>
          <p:cNvCxnSpPr/>
          <p:nvPr/>
        </p:nvCxnSpPr>
        <p:spPr>
          <a:xfrm rot="16200000">
            <a:off x="10054341" y="3966761"/>
            <a:ext cx="0" cy="265276"/>
          </a:xfrm>
          <a:prstGeom prst="line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021038" y="2699732"/>
            <a:ext cx="415846" cy="2822399"/>
            <a:chOff x="3456730" y="2276872"/>
            <a:chExt cx="415846" cy="2822399"/>
          </a:xfrm>
        </p:grpSpPr>
        <p:grpSp>
          <p:nvGrpSpPr>
            <p:cNvPr id="150" name="组合 149"/>
            <p:cNvGrpSpPr/>
            <p:nvPr/>
          </p:nvGrpSpPr>
          <p:grpSpPr>
            <a:xfrm>
              <a:off x="3460335" y="2348880"/>
              <a:ext cx="412238" cy="2750391"/>
              <a:chOff x="3572693" y="2333436"/>
              <a:chExt cx="883051" cy="2750391"/>
            </a:xfrm>
          </p:grpSpPr>
          <p:cxnSp>
            <p:nvCxnSpPr>
              <p:cNvPr id="155" name="直接连接符 154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3584567" y="2726349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3593407" y="3119262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3593407" y="3512175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3572693" y="3905088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>
                <a:off x="3593407" y="4690914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3572693" y="5083827"/>
                <a:ext cx="862337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直接连接符 118"/>
            <p:cNvCxnSpPr/>
            <p:nvPr/>
          </p:nvCxnSpPr>
          <p:spPr>
            <a:xfrm>
              <a:off x="3465571" y="2276872"/>
              <a:ext cx="397337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3456730" y="2669785"/>
              <a:ext cx="406176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3465571" y="3062698"/>
              <a:ext cx="397335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3465571" y="3455611"/>
              <a:ext cx="397335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3465571" y="3848524"/>
              <a:ext cx="386352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3456730" y="4241437"/>
              <a:ext cx="406176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3465571" y="4634350"/>
              <a:ext cx="407005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3456730" y="5027263"/>
              <a:ext cx="395190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290619" y="2030245"/>
            <a:ext cx="319651" cy="522966"/>
            <a:chOff x="3726310" y="1607386"/>
            <a:chExt cx="319651" cy="522966"/>
          </a:xfrm>
        </p:grpSpPr>
        <p:grpSp>
          <p:nvGrpSpPr>
            <p:cNvPr id="16" name="组合 15"/>
            <p:cNvGrpSpPr/>
            <p:nvPr/>
          </p:nvGrpSpPr>
          <p:grpSpPr>
            <a:xfrm>
              <a:off x="3726310" y="1781328"/>
              <a:ext cx="269626" cy="349024"/>
              <a:chOff x="3726310" y="1781328"/>
              <a:chExt cx="269626" cy="349024"/>
            </a:xfrm>
          </p:grpSpPr>
          <p:sp>
            <p:nvSpPr>
              <p:cNvPr id="321" name="文本框 320"/>
              <p:cNvSpPr txBox="1"/>
              <p:nvPr/>
            </p:nvSpPr>
            <p:spPr>
              <a:xfrm>
                <a:off x="3726310" y="1781328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1</a:t>
                </a:r>
                <a:endParaRPr lang="zh-CN" altLang="en-US" sz="12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91" name="直接连接符 190"/>
              <p:cNvCxnSpPr/>
              <p:nvPr/>
            </p:nvCxnSpPr>
            <p:spPr>
              <a:xfrm>
                <a:off x="3923928" y="1882339"/>
                <a:ext cx="0" cy="248013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5" name="直接连接符 244"/>
            <p:cNvCxnSpPr/>
            <p:nvPr/>
          </p:nvCxnSpPr>
          <p:spPr>
            <a:xfrm>
              <a:off x="4045961" y="1607386"/>
              <a:ext cx="0" cy="501965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矩形 139"/>
          <p:cNvSpPr/>
          <p:nvPr/>
        </p:nvSpPr>
        <p:spPr>
          <a:xfrm>
            <a:off x="413200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1F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80773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20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48346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24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615919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1E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683492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48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751065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54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8186381" y="6522026"/>
            <a:ext cx="602941" cy="265801"/>
          </a:xfrm>
          <a:prstGeom prst="rect">
            <a:avLst/>
          </a:prstGeom>
          <a:solidFill>
            <a:schemeClr val="bg1"/>
          </a:solidFill>
          <a:ln w="6350" cmpd="sng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rPr>
              <a:t>107</a:t>
            </a:r>
            <a:endParaRPr lang="zh-CN" altLang="en-US" sz="1400" dirty="0">
              <a:solidFill>
                <a:srgbClr val="000000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3118266" y="6560899"/>
            <a:ext cx="1070365" cy="217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访问序列</a:t>
            </a:r>
          </a:p>
        </p:txBody>
      </p:sp>
      <p:grpSp>
        <p:nvGrpSpPr>
          <p:cNvPr id="253" name="组合 252"/>
          <p:cNvGrpSpPr/>
          <p:nvPr/>
        </p:nvGrpSpPr>
        <p:grpSpPr>
          <a:xfrm>
            <a:off x="4249906" y="1501615"/>
            <a:ext cx="1805818" cy="235955"/>
            <a:chOff x="3065708" y="979389"/>
            <a:chExt cx="1805818" cy="235955"/>
          </a:xfrm>
          <a:solidFill>
            <a:schemeClr val="bg1"/>
          </a:solidFill>
        </p:grpSpPr>
        <p:sp>
          <p:nvSpPr>
            <p:cNvPr id="254" name="矩形 253"/>
            <p:cNvSpPr/>
            <p:nvPr/>
          </p:nvSpPr>
          <p:spPr>
            <a:xfrm>
              <a:off x="3065708" y="979389"/>
              <a:ext cx="720725" cy="228600"/>
            </a:xfrm>
            <a:prstGeom prst="rect">
              <a:avLst/>
            </a:prstGeom>
            <a:no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56" name="矩形 255"/>
            <p:cNvSpPr/>
            <p:nvPr/>
          </p:nvSpPr>
          <p:spPr>
            <a:xfrm>
              <a:off x="4140856" y="986744"/>
              <a:ext cx="730670" cy="228600"/>
            </a:xfrm>
            <a:prstGeom prst="rect">
              <a:avLst/>
            </a:prstGeom>
            <a:noFill/>
            <a:ln w="15875" cmpd="sng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offset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560640" y="2611673"/>
            <a:ext cx="1463563" cy="230534"/>
            <a:chOff x="-1462786" y="1200410"/>
            <a:chExt cx="1463563" cy="230534"/>
          </a:xfrm>
        </p:grpSpPr>
        <p:sp>
          <p:nvSpPr>
            <p:cNvPr id="313" name="矩形 312"/>
            <p:cNvSpPr/>
            <p:nvPr/>
          </p:nvSpPr>
          <p:spPr>
            <a:xfrm>
              <a:off x="-1163685" y="1200410"/>
              <a:ext cx="1164462" cy="228600"/>
            </a:xfrm>
            <a:prstGeom prst="rect">
              <a:avLst/>
            </a:prstGeom>
            <a:solidFill>
              <a:srgbClr val="00B0F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0000111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-1462786" y="1202344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60640" y="2999029"/>
            <a:ext cx="5858333" cy="235080"/>
            <a:chOff x="2560640" y="2999029"/>
            <a:chExt cx="5858333" cy="235080"/>
          </a:xfrm>
        </p:grpSpPr>
        <p:grpSp>
          <p:nvGrpSpPr>
            <p:cNvPr id="7" name="组合 6"/>
            <p:cNvGrpSpPr/>
            <p:nvPr/>
          </p:nvGrpSpPr>
          <p:grpSpPr>
            <a:xfrm>
              <a:off x="2560640" y="2999029"/>
              <a:ext cx="1463563" cy="230534"/>
              <a:chOff x="-1462786" y="1587766"/>
              <a:chExt cx="1463563" cy="230534"/>
            </a:xfrm>
          </p:grpSpPr>
          <p:sp>
            <p:nvSpPr>
              <p:cNvPr id="316" name="矩形 315"/>
              <p:cNvSpPr/>
              <p:nvPr/>
            </p:nvSpPr>
            <p:spPr>
              <a:xfrm>
                <a:off x="-1163685" y="1587766"/>
                <a:ext cx="1164462" cy="228600"/>
              </a:xfrm>
              <a:prstGeom prst="rect">
                <a:avLst/>
              </a:prstGeom>
              <a:solidFill>
                <a:srgbClr val="00B0F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0001000</a:t>
                </a:r>
                <a:endParaRPr lang="zh-CN" altLang="en-US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-1462786" y="1589700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47" name="组合 346"/>
            <p:cNvGrpSpPr/>
            <p:nvPr/>
          </p:nvGrpSpPr>
          <p:grpSpPr>
            <a:xfrm>
              <a:off x="5434268" y="3005509"/>
              <a:ext cx="2984705" cy="228600"/>
              <a:chOff x="5112580" y="1043086"/>
              <a:chExt cx="2984705" cy="228600"/>
            </a:xfrm>
            <a:solidFill>
              <a:srgbClr val="99FF66"/>
            </a:solidFill>
          </p:grpSpPr>
          <p:sp>
            <p:nvSpPr>
              <p:cNvPr id="348" name="矩形 347"/>
              <p:cNvSpPr/>
              <p:nvPr/>
            </p:nvSpPr>
            <p:spPr>
              <a:xfrm>
                <a:off x="511258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20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0" name="矩形 349"/>
              <p:cNvSpPr/>
              <p:nvPr/>
            </p:nvSpPr>
            <p:spPr>
              <a:xfrm>
                <a:off x="586724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21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1" name="矩形 350"/>
              <p:cNvSpPr/>
              <p:nvPr/>
            </p:nvSpPr>
            <p:spPr>
              <a:xfrm>
                <a:off x="662190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22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2" name="矩形 351"/>
              <p:cNvSpPr/>
              <p:nvPr/>
            </p:nvSpPr>
            <p:spPr>
              <a:xfrm>
                <a:off x="737656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23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2560640" y="3390490"/>
            <a:ext cx="5851018" cy="237532"/>
            <a:chOff x="2560640" y="3390490"/>
            <a:chExt cx="5851018" cy="237532"/>
          </a:xfrm>
        </p:grpSpPr>
        <p:grpSp>
          <p:nvGrpSpPr>
            <p:cNvPr id="14" name="组合 13"/>
            <p:cNvGrpSpPr/>
            <p:nvPr/>
          </p:nvGrpSpPr>
          <p:grpSpPr>
            <a:xfrm>
              <a:off x="2560640" y="3397488"/>
              <a:ext cx="1463563" cy="230534"/>
              <a:chOff x="-1462786" y="1986225"/>
              <a:chExt cx="1463563" cy="230534"/>
            </a:xfrm>
          </p:grpSpPr>
          <p:sp>
            <p:nvSpPr>
              <p:cNvPr id="319" name="矩形 318"/>
              <p:cNvSpPr/>
              <p:nvPr/>
            </p:nvSpPr>
            <p:spPr>
              <a:xfrm>
                <a:off x="-1163685" y="1986225"/>
                <a:ext cx="1164462" cy="228600"/>
              </a:xfrm>
              <a:prstGeom prst="rect">
                <a:avLst/>
              </a:prstGeom>
              <a:solidFill>
                <a:srgbClr val="00B0F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0001001</a:t>
                </a:r>
                <a:endParaRPr lang="zh-CN" altLang="en-US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0" name="矩形 319"/>
              <p:cNvSpPr/>
              <p:nvPr/>
            </p:nvSpPr>
            <p:spPr>
              <a:xfrm>
                <a:off x="-1462786" y="1988159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53" name="组合 352"/>
            <p:cNvGrpSpPr/>
            <p:nvPr/>
          </p:nvGrpSpPr>
          <p:grpSpPr>
            <a:xfrm>
              <a:off x="5426953" y="3390490"/>
              <a:ext cx="2984705" cy="228600"/>
              <a:chOff x="5112580" y="1043086"/>
              <a:chExt cx="2984705" cy="228600"/>
            </a:xfrm>
            <a:solidFill>
              <a:srgbClr val="99FF66"/>
            </a:solidFill>
          </p:grpSpPr>
          <p:sp>
            <p:nvSpPr>
              <p:cNvPr id="354" name="矩形 353"/>
              <p:cNvSpPr/>
              <p:nvPr/>
            </p:nvSpPr>
            <p:spPr>
              <a:xfrm>
                <a:off x="511258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24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586724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25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662190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26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7" name="矩形 356"/>
              <p:cNvSpPr/>
              <p:nvPr/>
            </p:nvSpPr>
            <p:spPr>
              <a:xfrm>
                <a:off x="737656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27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568385" y="3785981"/>
            <a:ext cx="5843273" cy="246068"/>
            <a:chOff x="2568385" y="3785981"/>
            <a:chExt cx="5843273" cy="246068"/>
          </a:xfrm>
        </p:grpSpPr>
        <p:grpSp>
          <p:nvGrpSpPr>
            <p:cNvPr id="8" name="组合 7"/>
            <p:cNvGrpSpPr/>
            <p:nvPr/>
          </p:nvGrpSpPr>
          <p:grpSpPr>
            <a:xfrm>
              <a:off x="2568385" y="3801515"/>
              <a:ext cx="1463563" cy="230534"/>
              <a:chOff x="-1455041" y="2390252"/>
              <a:chExt cx="1463563" cy="230534"/>
            </a:xfrm>
          </p:grpSpPr>
          <p:sp>
            <p:nvSpPr>
              <p:cNvPr id="323" name="矩形 322"/>
              <p:cNvSpPr/>
              <p:nvPr/>
            </p:nvSpPr>
            <p:spPr>
              <a:xfrm>
                <a:off x="-1155940" y="2390252"/>
                <a:ext cx="1164462" cy="228600"/>
              </a:xfrm>
              <a:prstGeom prst="rect">
                <a:avLst/>
              </a:prstGeom>
              <a:solidFill>
                <a:srgbClr val="00B0F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0010010</a:t>
                </a:r>
                <a:endParaRPr lang="zh-CN" altLang="en-US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-1455041" y="2392186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58" name="组合 357"/>
            <p:cNvGrpSpPr/>
            <p:nvPr/>
          </p:nvGrpSpPr>
          <p:grpSpPr>
            <a:xfrm>
              <a:off x="5426953" y="3785981"/>
              <a:ext cx="2984705" cy="228600"/>
              <a:chOff x="5112580" y="1043086"/>
              <a:chExt cx="2984705" cy="228600"/>
            </a:xfrm>
          </p:grpSpPr>
          <p:sp>
            <p:nvSpPr>
              <p:cNvPr id="359" name="矩形 358"/>
              <p:cNvSpPr/>
              <p:nvPr/>
            </p:nvSpPr>
            <p:spPr>
              <a:xfrm>
                <a:off x="5112580" y="1043086"/>
                <a:ext cx="720725" cy="228600"/>
              </a:xfrm>
              <a:prstGeom prst="rect">
                <a:avLst/>
              </a:prstGeom>
              <a:solidFill>
                <a:srgbClr val="99FF66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48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0" name="矩形 359"/>
              <p:cNvSpPr/>
              <p:nvPr/>
            </p:nvSpPr>
            <p:spPr>
              <a:xfrm>
                <a:off x="5867240" y="1043086"/>
                <a:ext cx="720725" cy="228600"/>
              </a:xfrm>
              <a:prstGeom prst="rect">
                <a:avLst/>
              </a:prstGeom>
              <a:solidFill>
                <a:srgbClr val="99FF66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49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1" name="矩形 360"/>
              <p:cNvSpPr/>
              <p:nvPr/>
            </p:nvSpPr>
            <p:spPr>
              <a:xfrm>
                <a:off x="6621900" y="1043086"/>
                <a:ext cx="720725" cy="228600"/>
              </a:xfrm>
              <a:prstGeom prst="rect">
                <a:avLst/>
              </a:prstGeom>
              <a:solidFill>
                <a:srgbClr val="99FF66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4A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2" name="矩形 361"/>
              <p:cNvSpPr/>
              <p:nvPr/>
            </p:nvSpPr>
            <p:spPr>
              <a:xfrm>
                <a:off x="7376560" y="1043086"/>
                <a:ext cx="720725" cy="228600"/>
              </a:xfrm>
              <a:prstGeom prst="rect">
                <a:avLst/>
              </a:prstGeom>
              <a:solidFill>
                <a:srgbClr val="99FF66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4B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560640" y="4563035"/>
            <a:ext cx="5851018" cy="262392"/>
            <a:chOff x="2560640" y="4563035"/>
            <a:chExt cx="5851018" cy="262392"/>
          </a:xfrm>
        </p:grpSpPr>
        <p:grpSp>
          <p:nvGrpSpPr>
            <p:cNvPr id="10" name="组合 9"/>
            <p:cNvGrpSpPr/>
            <p:nvPr/>
          </p:nvGrpSpPr>
          <p:grpSpPr>
            <a:xfrm>
              <a:off x="2560640" y="4594893"/>
              <a:ext cx="1463563" cy="230534"/>
              <a:chOff x="-1462786" y="3183630"/>
              <a:chExt cx="1463563" cy="230534"/>
            </a:xfrm>
          </p:grpSpPr>
          <p:sp>
            <p:nvSpPr>
              <p:cNvPr id="331" name="矩形 330"/>
              <p:cNvSpPr/>
              <p:nvPr/>
            </p:nvSpPr>
            <p:spPr>
              <a:xfrm>
                <a:off x="-1163685" y="3183630"/>
                <a:ext cx="1164462" cy="228600"/>
              </a:xfrm>
              <a:prstGeom prst="rect">
                <a:avLst/>
              </a:prstGeom>
              <a:solidFill>
                <a:srgbClr val="00B0F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1000001</a:t>
                </a:r>
                <a:endParaRPr lang="zh-CN" altLang="en-US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-1462786" y="3185564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63" name="组合 362"/>
            <p:cNvGrpSpPr/>
            <p:nvPr/>
          </p:nvGrpSpPr>
          <p:grpSpPr>
            <a:xfrm>
              <a:off x="5426953" y="4563035"/>
              <a:ext cx="2984705" cy="228829"/>
              <a:chOff x="5112580" y="1042857"/>
              <a:chExt cx="2984705" cy="228829"/>
            </a:xfrm>
            <a:solidFill>
              <a:srgbClr val="99FF66"/>
            </a:solidFill>
          </p:grpSpPr>
          <p:sp>
            <p:nvSpPr>
              <p:cNvPr id="364" name="矩形 363"/>
              <p:cNvSpPr/>
              <p:nvPr/>
            </p:nvSpPr>
            <p:spPr>
              <a:xfrm>
                <a:off x="511258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104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586724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105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662190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106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7376560" y="1042857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107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2560640" y="4169571"/>
            <a:ext cx="5851018" cy="268500"/>
            <a:chOff x="2560640" y="4169571"/>
            <a:chExt cx="5851018" cy="268500"/>
          </a:xfrm>
        </p:grpSpPr>
        <p:grpSp>
          <p:nvGrpSpPr>
            <p:cNvPr id="9" name="组合 8"/>
            <p:cNvGrpSpPr/>
            <p:nvPr/>
          </p:nvGrpSpPr>
          <p:grpSpPr>
            <a:xfrm>
              <a:off x="2560640" y="4207537"/>
              <a:ext cx="1463563" cy="230534"/>
              <a:chOff x="-1462786" y="2796274"/>
              <a:chExt cx="1463563" cy="230534"/>
            </a:xfrm>
          </p:grpSpPr>
          <p:sp>
            <p:nvSpPr>
              <p:cNvPr id="327" name="矩形 326"/>
              <p:cNvSpPr/>
              <p:nvPr/>
            </p:nvSpPr>
            <p:spPr>
              <a:xfrm>
                <a:off x="-1163685" y="2796274"/>
                <a:ext cx="1164462" cy="228600"/>
              </a:xfrm>
              <a:prstGeom prst="rect">
                <a:avLst/>
              </a:prstGeom>
              <a:solidFill>
                <a:srgbClr val="00B0F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0010101</a:t>
                </a:r>
                <a:endParaRPr lang="zh-CN" altLang="en-US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8" name="矩形 327"/>
              <p:cNvSpPr/>
              <p:nvPr/>
            </p:nvSpPr>
            <p:spPr>
              <a:xfrm>
                <a:off x="-1462786" y="2798208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68" name="组合 367"/>
            <p:cNvGrpSpPr/>
            <p:nvPr/>
          </p:nvGrpSpPr>
          <p:grpSpPr>
            <a:xfrm>
              <a:off x="5426953" y="4169571"/>
              <a:ext cx="2984705" cy="228600"/>
              <a:chOff x="5112580" y="1043086"/>
              <a:chExt cx="2984705" cy="228600"/>
            </a:xfrm>
            <a:solidFill>
              <a:srgbClr val="99FF66"/>
            </a:solidFill>
          </p:grpSpPr>
          <p:sp>
            <p:nvSpPr>
              <p:cNvPr id="369" name="矩形 368"/>
              <p:cNvSpPr/>
              <p:nvPr/>
            </p:nvSpPr>
            <p:spPr>
              <a:xfrm>
                <a:off x="511258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54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70" name="矩形 369"/>
              <p:cNvSpPr/>
              <p:nvPr/>
            </p:nvSpPr>
            <p:spPr>
              <a:xfrm>
                <a:off x="586724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55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71" name="矩形 370"/>
              <p:cNvSpPr/>
              <p:nvPr/>
            </p:nvSpPr>
            <p:spPr>
              <a:xfrm>
                <a:off x="662190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56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72" name="矩形 371"/>
              <p:cNvSpPr/>
              <p:nvPr/>
            </p:nvSpPr>
            <p:spPr>
              <a:xfrm>
                <a:off x="7376560" y="1043086"/>
                <a:ext cx="720725" cy="228600"/>
              </a:xfrm>
              <a:prstGeom prst="rect">
                <a:avLst/>
              </a:prstGeom>
              <a:grpFill/>
              <a:ln w="3175">
                <a:prstDash val="sysDot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40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57</a:t>
                </a:r>
                <a:endParaRPr lang="zh-CN" altLang="en-US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378" name="组合 377"/>
          <p:cNvGrpSpPr/>
          <p:nvPr/>
        </p:nvGrpSpPr>
        <p:grpSpPr>
          <a:xfrm>
            <a:off x="5426953" y="2612411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379" name="矩形 378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1C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80" name="矩形 379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1D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81" name="矩形 380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1E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82" name="矩形 381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1F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384" name="文本框 383"/>
          <p:cNvSpPr txBox="1"/>
          <p:nvPr/>
        </p:nvSpPr>
        <p:spPr>
          <a:xfrm>
            <a:off x="3695921" y="5865968"/>
            <a:ext cx="7312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miss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60245" y="4605449"/>
            <a:ext cx="5246620" cy="1639485"/>
            <a:chOff x="3995936" y="4182589"/>
            <a:chExt cx="1274467" cy="1639485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3995936" y="5229200"/>
              <a:ext cx="0" cy="592874"/>
            </a:xfrm>
            <a:prstGeom prst="line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连接符 386"/>
            <p:cNvCxnSpPr/>
            <p:nvPr/>
          </p:nvCxnSpPr>
          <p:spPr>
            <a:xfrm>
              <a:off x="3996807" y="5620139"/>
              <a:ext cx="127359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>
              <a:off x="5270403" y="4182589"/>
              <a:ext cx="0" cy="1437550"/>
            </a:xfrm>
            <a:prstGeom prst="line">
              <a:avLst/>
            </a:prstGeom>
            <a:ln w="28575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2" name="Text Box 51"/>
          <p:cNvSpPr txBox="1">
            <a:spLocks noChangeArrowheads="1"/>
          </p:cNvSpPr>
          <p:nvPr/>
        </p:nvSpPr>
        <p:spPr bwMode="auto">
          <a:xfrm>
            <a:off x="0" y="987707"/>
            <a:ext cx="12192000" cy="40972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 anchorCtr="1">
            <a:spAutoFit/>
          </a:bodyPr>
          <a:lstStyle/>
          <a:p>
            <a:pPr algn="ctr" fontAlgn="base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微软雅黑"/>
                <a:ea typeface="微软雅黑"/>
              </a:rPr>
              <a:t>Cache 8</a:t>
            </a:r>
            <a:r>
              <a:rPr lang="zh-CN" altLang="en-US" sz="1400" b="1" dirty="0">
                <a:solidFill>
                  <a:srgbClr val="000000"/>
                </a:solidFill>
                <a:latin typeface="微软雅黑"/>
                <a:ea typeface="微软雅黑"/>
              </a:rPr>
              <a:t>行，块大小</a:t>
            </a:r>
            <a:r>
              <a:rPr lang="en-US" altLang="zh-CN" sz="1400" b="1" dirty="0">
                <a:solidFill>
                  <a:srgbClr val="000000"/>
                </a:solidFill>
                <a:latin typeface="微软雅黑"/>
                <a:ea typeface="微软雅黑"/>
              </a:rPr>
              <a:t>4W</a:t>
            </a:r>
            <a:r>
              <a:rPr lang="zh-CN" altLang="en-US" sz="1400" b="1" dirty="0">
                <a:solidFill>
                  <a:srgbClr val="000000"/>
                </a:solidFill>
                <a:latin typeface="微软雅黑"/>
                <a:ea typeface="微软雅黑"/>
              </a:rPr>
              <a:t>，主存</a:t>
            </a:r>
            <a:r>
              <a:rPr lang="en-US" altLang="zh-CN" sz="1400" b="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altLang="zh-CN" sz="1400" b="1" baseline="30000" dirty="0">
                <a:solidFill>
                  <a:srgbClr val="000000"/>
                </a:solidFill>
                <a:latin typeface="微软雅黑"/>
                <a:ea typeface="微软雅黑"/>
              </a:rPr>
              <a:t>9  </a:t>
            </a:r>
            <a:r>
              <a:rPr lang="en-US" altLang="zh-CN" sz="1400" b="1" dirty="0">
                <a:solidFill>
                  <a:srgbClr val="000000"/>
                </a:solidFill>
                <a:latin typeface="微软雅黑"/>
                <a:ea typeface="微软雅黑"/>
              </a:rPr>
              <a:t>W    Cache</a:t>
            </a:r>
            <a:r>
              <a:rPr lang="zh-CN" altLang="en-US" sz="1400" b="1" dirty="0">
                <a:solidFill>
                  <a:srgbClr val="000000"/>
                </a:solidFill>
                <a:latin typeface="微软雅黑"/>
                <a:ea typeface="微软雅黑"/>
              </a:rPr>
              <a:t>总容量</a:t>
            </a:r>
            <a:r>
              <a:rPr lang="en-US" altLang="zh-CN" sz="1400" b="1" dirty="0">
                <a:solidFill>
                  <a:srgbClr val="000000"/>
                </a:solidFill>
                <a:latin typeface="微软雅黑"/>
                <a:ea typeface="微软雅黑"/>
              </a:rPr>
              <a:t>=</a:t>
            </a:r>
            <a:r>
              <a:rPr lang="zh-CN" altLang="en-US" sz="1400" b="1" dirty="0">
                <a:solidFill>
                  <a:srgbClr val="FF0000"/>
                </a:solidFill>
                <a:latin typeface="微软雅黑"/>
                <a:ea typeface="微软雅黑"/>
              </a:rPr>
              <a:t>（</a:t>
            </a:r>
            <a:r>
              <a:rPr lang="en-US" altLang="zh-CN" sz="1400" b="1" dirty="0">
                <a:solidFill>
                  <a:srgbClr val="000000"/>
                </a:solidFill>
                <a:latin typeface="微软雅黑"/>
                <a:ea typeface="微软雅黑"/>
              </a:rPr>
              <a:t>valid</a:t>
            </a:r>
            <a:r>
              <a:rPr lang="en-US" altLang="zh-CN" sz="1400" b="1" dirty="0">
                <a:solidFill>
                  <a:srgbClr val="FF0000"/>
                </a:solidFill>
                <a:latin typeface="微软雅黑"/>
                <a:ea typeface="微软雅黑"/>
              </a:rPr>
              <a:t>+</a:t>
            </a:r>
            <a:r>
              <a:rPr lang="zh-CN" altLang="en-US" sz="1400" b="1" dirty="0">
                <a:solidFill>
                  <a:srgbClr val="0070C0"/>
                </a:solidFill>
                <a:latin typeface="微软雅黑"/>
                <a:ea typeface="微软雅黑"/>
              </a:rPr>
              <a:t>标记位</a:t>
            </a:r>
            <a:r>
              <a:rPr lang="en-US" altLang="zh-CN" sz="1400" b="1" dirty="0">
                <a:solidFill>
                  <a:srgbClr val="FF0000"/>
                </a:solidFill>
                <a:latin typeface="微软雅黑"/>
                <a:ea typeface="微软雅黑"/>
              </a:rPr>
              <a:t>+</a:t>
            </a:r>
            <a:r>
              <a:rPr lang="zh-CN" altLang="en-US" sz="1400" b="1" dirty="0">
                <a:solidFill>
                  <a:srgbClr val="000000"/>
                </a:solidFill>
                <a:latin typeface="微软雅黑"/>
                <a:ea typeface="微软雅黑"/>
              </a:rPr>
              <a:t>标志位</a:t>
            </a:r>
            <a:r>
              <a:rPr lang="en-US" altLang="zh-CN" sz="1400" b="1" dirty="0">
                <a:solidFill>
                  <a:srgbClr val="FF0000"/>
                </a:solidFill>
                <a:latin typeface="微软雅黑"/>
                <a:ea typeface="微软雅黑"/>
              </a:rPr>
              <a:t>+</a:t>
            </a:r>
            <a:r>
              <a:rPr lang="zh-CN" altLang="en-US" sz="1400" b="1" dirty="0">
                <a:solidFill>
                  <a:srgbClr val="339933"/>
                </a:solidFill>
                <a:latin typeface="微软雅黑"/>
                <a:ea typeface="微软雅黑"/>
              </a:rPr>
              <a:t>副本容量</a:t>
            </a:r>
            <a:r>
              <a:rPr lang="zh-CN" altLang="en-US" sz="1400" b="1" dirty="0">
                <a:solidFill>
                  <a:srgbClr val="FF0000"/>
                </a:solidFill>
                <a:latin typeface="微软雅黑"/>
                <a:ea typeface="微软雅黑"/>
              </a:rPr>
              <a:t>）*</a:t>
            </a:r>
            <a:r>
              <a:rPr lang="zh-CN" altLang="en-US" sz="1400" b="1" dirty="0">
                <a:solidFill>
                  <a:srgbClr val="000000"/>
                </a:solidFill>
                <a:latin typeface="微软雅黑"/>
                <a:ea typeface="微软雅黑"/>
              </a:rPr>
              <a:t>总行数</a:t>
            </a:r>
            <a:endParaRPr lang="en-US" altLang="zh-CN" sz="1400" b="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4612926" y="5475583"/>
            <a:ext cx="781742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</a:rPr>
              <a:t>比较结果</a:t>
            </a:r>
            <a:endParaRPr lang="en-US" altLang="zh-CN" sz="1100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cxnSp>
        <p:nvCxnSpPr>
          <p:cNvPr id="224" name="直接连接符 223"/>
          <p:cNvCxnSpPr/>
          <p:nvPr/>
        </p:nvCxnSpPr>
        <p:spPr>
          <a:xfrm>
            <a:off x="4680629" y="2756295"/>
            <a:ext cx="753639" cy="0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文本框 228"/>
          <p:cNvSpPr txBox="1"/>
          <p:nvPr/>
        </p:nvSpPr>
        <p:spPr>
          <a:xfrm>
            <a:off x="3695921" y="5865968"/>
            <a:ext cx="731290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Hit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7697547" y="2609463"/>
            <a:ext cx="720725" cy="228600"/>
          </a:xfrm>
          <a:prstGeom prst="rect">
            <a:avLst/>
          </a:prstGeom>
          <a:solidFill>
            <a:srgbClr val="00B050"/>
          </a:solidFill>
          <a:ln w="3175">
            <a:solidFill>
              <a:srgbClr val="339933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rPr>
              <a:t>1F</a:t>
            </a:r>
            <a:endParaRPr lang="zh-CN" altLang="en-US" sz="1400" dirty="0">
              <a:solidFill>
                <a:schemeClr val="bg1"/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242" name="组合 241"/>
          <p:cNvGrpSpPr/>
          <p:nvPr/>
        </p:nvGrpSpPr>
        <p:grpSpPr>
          <a:xfrm>
            <a:off x="5853525" y="1887600"/>
            <a:ext cx="3953338" cy="1642544"/>
            <a:chOff x="5512474" y="1477646"/>
            <a:chExt cx="2952328" cy="1642544"/>
          </a:xfrm>
        </p:grpSpPr>
        <p:cxnSp>
          <p:nvCxnSpPr>
            <p:cNvPr id="258" name="直接连接符 257"/>
            <p:cNvCxnSpPr/>
            <p:nvPr/>
          </p:nvCxnSpPr>
          <p:spPr>
            <a:xfrm>
              <a:off x="5512474" y="1490551"/>
              <a:ext cx="2952328" cy="0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8464802" y="1477646"/>
              <a:ext cx="0" cy="1642544"/>
            </a:xfrm>
            <a:prstGeom prst="line">
              <a:avLst/>
            </a:prstGeom>
            <a:ln w="25400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2" name="直接连接符 261"/>
          <p:cNvCxnSpPr/>
          <p:nvPr/>
        </p:nvCxnSpPr>
        <p:spPr>
          <a:xfrm>
            <a:off x="9917465" y="4114216"/>
            <a:ext cx="302870" cy="0"/>
          </a:xfrm>
          <a:prstGeom prst="line">
            <a:avLst/>
          </a:prstGeom>
          <a:ln w="38100">
            <a:solidFill>
              <a:srgbClr val="33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7" name="组合 266"/>
          <p:cNvGrpSpPr/>
          <p:nvPr/>
        </p:nvGrpSpPr>
        <p:grpSpPr>
          <a:xfrm>
            <a:off x="8485545" y="2812141"/>
            <a:ext cx="607552" cy="378508"/>
            <a:chOff x="6944101" y="2283225"/>
            <a:chExt cx="607552" cy="378508"/>
          </a:xfrm>
        </p:grpSpPr>
        <p:sp>
          <p:nvSpPr>
            <p:cNvPr id="268" name="等腰三角形 267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69" name="直接连接符 268"/>
            <p:cNvCxnSpPr>
              <a:endCxn id="268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270" name="直接连接符 269"/>
            <p:cNvCxnSpPr>
              <a:stCxn id="268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271" name="直接连接符 270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272" name="文本框 271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L1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8485545" y="3203033"/>
            <a:ext cx="607552" cy="378508"/>
            <a:chOff x="6944101" y="2283225"/>
            <a:chExt cx="607552" cy="378508"/>
          </a:xfrm>
        </p:grpSpPr>
        <p:sp>
          <p:nvSpPr>
            <p:cNvPr id="336" name="等腰三角形 335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338" name="直接连接符 337"/>
            <p:cNvCxnSpPr>
              <a:endCxn id="336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39" name="直接连接符 338"/>
            <p:cNvCxnSpPr>
              <a:stCxn id="336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40" name="直接连接符 339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341" name="文本框 340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L2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42" name="组合 341"/>
          <p:cNvGrpSpPr/>
          <p:nvPr/>
        </p:nvGrpSpPr>
        <p:grpSpPr>
          <a:xfrm>
            <a:off x="8485545" y="3598765"/>
            <a:ext cx="607552" cy="378508"/>
            <a:chOff x="6944101" y="2283225"/>
            <a:chExt cx="607552" cy="378508"/>
          </a:xfrm>
        </p:grpSpPr>
        <p:sp>
          <p:nvSpPr>
            <p:cNvPr id="343" name="等腰三角形 342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344" name="直接连接符 343"/>
            <p:cNvCxnSpPr>
              <a:endCxn id="343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45" name="直接连接符 344"/>
            <p:cNvCxnSpPr>
              <a:stCxn id="343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46" name="直接连接符 345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373" name="文本框 372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L3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8485545" y="3990599"/>
            <a:ext cx="607552" cy="378508"/>
            <a:chOff x="6944101" y="2283225"/>
            <a:chExt cx="607552" cy="378508"/>
          </a:xfrm>
        </p:grpSpPr>
        <p:sp>
          <p:nvSpPr>
            <p:cNvPr id="375" name="等腰三角形 374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376" name="直接连接符 375"/>
            <p:cNvCxnSpPr>
              <a:endCxn id="375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77" name="直接连接符 376"/>
            <p:cNvCxnSpPr>
              <a:stCxn id="375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83" name="直接连接符 382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386" name="文本框 385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L4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8485545" y="4366946"/>
            <a:ext cx="607552" cy="378508"/>
            <a:chOff x="6944101" y="2283225"/>
            <a:chExt cx="607552" cy="378508"/>
          </a:xfrm>
        </p:grpSpPr>
        <p:sp>
          <p:nvSpPr>
            <p:cNvPr id="390" name="等腰三角形 389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391" name="直接连接符 390"/>
            <p:cNvCxnSpPr>
              <a:endCxn id="390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92" name="直接连接符 391"/>
            <p:cNvCxnSpPr>
              <a:stCxn id="390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93" name="直接连接符 392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394" name="文本框 393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L5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395" name="组合 394"/>
          <p:cNvGrpSpPr/>
          <p:nvPr/>
        </p:nvGrpSpPr>
        <p:grpSpPr>
          <a:xfrm>
            <a:off x="8485545" y="4771925"/>
            <a:ext cx="607552" cy="378508"/>
            <a:chOff x="6944101" y="2283225"/>
            <a:chExt cx="607552" cy="378508"/>
          </a:xfrm>
        </p:grpSpPr>
        <p:sp>
          <p:nvSpPr>
            <p:cNvPr id="396" name="等腰三角形 395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397" name="直接连接符 396"/>
            <p:cNvCxnSpPr>
              <a:endCxn id="396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98" name="直接连接符 397"/>
            <p:cNvCxnSpPr>
              <a:stCxn id="396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399" name="直接连接符 398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400" name="文本框 399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L6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8485545" y="5158205"/>
            <a:ext cx="607552" cy="378508"/>
            <a:chOff x="6944101" y="2283225"/>
            <a:chExt cx="607552" cy="378508"/>
          </a:xfrm>
        </p:grpSpPr>
        <p:sp>
          <p:nvSpPr>
            <p:cNvPr id="402" name="等腰三角形 401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03" name="直接连接符 402"/>
            <p:cNvCxnSpPr>
              <a:endCxn id="402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404" name="直接连接符 403"/>
            <p:cNvCxnSpPr>
              <a:stCxn id="402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round/>
              <a:headEnd/>
              <a:tailEnd type="none" w="lg" len="lg"/>
            </a:ln>
          </p:spPr>
        </p:cxnSp>
        <p:cxnSp>
          <p:nvCxnSpPr>
            <p:cNvPr id="405" name="直接连接符 404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sp>
          <p:nvSpPr>
            <p:cNvPr id="406" name="文本框 405"/>
            <p:cNvSpPr txBox="1"/>
            <p:nvPr/>
          </p:nvSpPr>
          <p:spPr>
            <a:xfrm>
              <a:off x="7211495" y="2283225"/>
              <a:ext cx="3401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L7</a:t>
              </a:r>
              <a:endParaRPr lang="zh-CN" altLang="en-US" sz="110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9074121" y="2735997"/>
            <a:ext cx="0" cy="2723343"/>
          </a:xfrm>
          <a:prstGeom prst="lin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 lim="800000"/>
            <a:headEnd/>
            <a:tailEnd type="none" w="lg" len="lg"/>
          </a:ln>
        </p:spPr>
      </p:cxnSp>
      <p:cxnSp>
        <p:nvCxnSpPr>
          <p:cNvPr id="49" name="直接连接符 48"/>
          <p:cNvCxnSpPr/>
          <p:nvPr/>
        </p:nvCxnSpPr>
        <p:spPr>
          <a:xfrm flipH="1">
            <a:off x="9082458" y="4097667"/>
            <a:ext cx="287198" cy="0"/>
          </a:xfrm>
          <a:prstGeom prst="lin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 lim="800000"/>
            <a:headEnd/>
            <a:tailEnd type="none" w="lg" len="lg"/>
          </a:ln>
        </p:spPr>
      </p:cxnSp>
      <p:grpSp>
        <p:nvGrpSpPr>
          <p:cNvPr id="70" name="组合 69"/>
          <p:cNvGrpSpPr/>
          <p:nvPr/>
        </p:nvGrpSpPr>
        <p:grpSpPr>
          <a:xfrm>
            <a:off x="9369656" y="3633163"/>
            <a:ext cx="300016" cy="903269"/>
            <a:chOff x="7766536" y="3451012"/>
            <a:chExt cx="300016" cy="903269"/>
          </a:xfrm>
        </p:grpSpPr>
        <p:cxnSp>
          <p:nvCxnSpPr>
            <p:cNvPr id="409" name="直接连接符 408"/>
            <p:cNvCxnSpPr/>
            <p:nvPr/>
          </p:nvCxnSpPr>
          <p:spPr>
            <a:xfrm>
              <a:off x="7766536" y="3451012"/>
              <a:ext cx="0" cy="903269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10" name="直接连接符 409"/>
            <p:cNvCxnSpPr/>
            <p:nvPr/>
          </p:nvCxnSpPr>
          <p:spPr>
            <a:xfrm flipH="1">
              <a:off x="7774273" y="3451012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11" name="直接连接符 410"/>
            <p:cNvCxnSpPr/>
            <p:nvPr/>
          </p:nvCxnSpPr>
          <p:spPr>
            <a:xfrm flipH="1">
              <a:off x="7779354" y="3752884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12" name="直接连接符 411"/>
            <p:cNvCxnSpPr/>
            <p:nvPr/>
          </p:nvCxnSpPr>
          <p:spPr>
            <a:xfrm flipH="1">
              <a:off x="7766536" y="4052868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13" name="直接连接符 412"/>
            <p:cNvCxnSpPr/>
            <p:nvPr/>
          </p:nvCxnSpPr>
          <p:spPr>
            <a:xfrm flipH="1">
              <a:off x="7766536" y="4354281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</p:grpSp>
      <p:sp>
        <p:nvSpPr>
          <p:cNvPr id="416" name="矩形 415"/>
          <p:cNvSpPr/>
          <p:nvPr/>
        </p:nvSpPr>
        <p:spPr>
          <a:xfrm>
            <a:off x="4609938" y="2524772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L0</a:t>
            </a:r>
          </a:p>
        </p:txBody>
      </p:sp>
      <p:sp>
        <p:nvSpPr>
          <p:cNvPr id="417" name="矩形 416"/>
          <p:cNvSpPr/>
          <p:nvPr/>
        </p:nvSpPr>
        <p:spPr>
          <a:xfrm>
            <a:off x="4609268" y="2907017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L1</a:t>
            </a:r>
          </a:p>
        </p:txBody>
      </p:sp>
      <p:sp>
        <p:nvSpPr>
          <p:cNvPr id="418" name="矩形 417"/>
          <p:cNvSpPr/>
          <p:nvPr/>
        </p:nvSpPr>
        <p:spPr>
          <a:xfrm>
            <a:off x="4610712" y="3291500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L2</a:t>
            </a:r>
          </a:p>
        </p:txBody>
      </p:sp>
      <p:sp>
        <p:nvSpPr>
          <p:cNvPr id="419" name="矩形 418"/>
          <p:cNvSpPr/>
          <p:nvPr/>
        </p:nvSpPr>
        <p:spPr>
          <a:xfrm>
            <a:off x="4609938" y="3701726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L3</a:t>
            </a:r>
          </a:p>
        </p:txBody>
      </p:sp>
      <p:sp>
        <p:nvSpPr>
          <p:cNvPr id="420" name="矩形 419"/>
          <p:cNvSpPr/>
          <p:nvPr/>
        </p:nvSpPr>
        <p:spPr>
          <a:xfrm>
            <a:off x="4609938" y="4082263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L4</a:t>
            </a:r>
          </a:p>
        </p:txBody>
      </p:sp>
      <p:sp>
        <p:nvSpPr>
          <p:cNvPr id="421" name="矩形 420"/>
          <p:cNvSpPr/>
          <p:nvPr/>
        </p:nvSpPr>
        <p:spPr>
          <a:xfrm>
            <a:off x="4609938" y="4463120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L5</a:t>
            </a:r>
          </a:p>
        </p:txBody>
      </p:sp>
      <p:sp>
        <p:nvSpPr>
          <p:cNvPr id="422" name="矩形 421"/>
          <p:cNvSpPr/>
          <p:nvPr/>
        </p:nvSpPr>
        <p:spPr>
          <a:xfrm>
            <a:off x="4608078" y="4870545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L6</a:t>
            </a:r>
          </a:p>
        </p:txBody>
      </p:sp>
      <p:sp>
        <p:nvSpPr>
          <p:cNvPr id="423" name="矩形 422"/>
          <p:cNvSpPr/>
          <p:nvPr/>
        </p:nvSpPr>
        <p:spPr>
          <a:xfrm>
            <a:off x="4609938" y="5257191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L7</a:t>
            </a:r>
          </a:p>
        </p:txBody>
      </p:sp>
      <p:grpSp>
        <p:nvGrpSpPr>
          <p:cNvPr id="424" name="组合 423"/>
          <p:cNvGrpSpPr/>
          <p:nvPr/>
        </p:nvGrpSpPr>
        <p:grpSpPr>
          <a:xfrm>
            <a:off x="8481894" y="2432893"/>
            <a:ext cx="615566" cy="378508"/>
            <a:chOff x="6944101" y="2283225"/>
            <a:chExt cx="615566" cy="378508"/>
          </a:xfrm>
        </p:grpSpPr>
        <p:sp>
          <p:nvSpPr>
            <p:cNvPr id="425" name="等腰三角形 424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26" name="直接连接符 425"/>
            <p:cNvCxnSpPr>
              <a:endCxn id="425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  <a:headEnd/>
              <a:tailEnd type="none" w="lg" len="lg"/>
            </a:ln>
          </p:spPr>
        </p:cxnSp>
        <p:cxnSp>
          <p:nvCxnSpPr>
            <p:cNvPr id="427" name="直接连接符 426"/>
            <p:cNvCxnSpPr>
              <a:stCxn id="425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  <a:headEnd/>
              <a:tailEnd type="none" w="lg" len="lg"/>
            </a:ln>
          </p:spPr>
        </p:cxnSp>
        <p:cxnSp>
          <p:nvCxnSpPr>
            <p:cNvPr id="428" name="直接连接符 427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sp>
          <p:nvSpPr>
            <p:cNvPr id="429" name="文本框 428"/>
            <p:cNvSpPr txBox="1"/>
            <p:nvPr/>
          </p:nvSpPr>
          <p:spPr>
            <a:xfrm>
              <a:off x="7211495" y="2283225"/>
              <a:ext cx="348172" cy="2616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b="1" dirty="0">
                  <a:solidFill>
                    <a:srgbClr val="00B050"/>
                  </a:solidFill>
                  <a:latin typeface="微软雅黑"/>
                  <a:ea typeface="微软雅黑"/>
                </a:rPr>
                <a:t>L0</a:t>
              </a:r>
              <a:endParaRPr lang="zh-CN" altLang="en-US" sz="1100" b="1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</p:grpSp>
      <p:cxnSp>
        <p:nvCxnSpPr>
          <p:cNvPr id="430" name="直接连接符 429"/>
          <p:cNvCxnSpPr/>
          <p:nvPr/>
        </p:nvCxnSpPr>
        <p:spPr>
          <a:xfrm>
            <a:off x="9074121" y="2736115"/>
            <a:ext cx="0" cy="2723343"/>
          </a:xfrm>
          <a:prstGeom prst="line">
            <a:avLst/>
          </a:prstGeom>
          <a:solidFill>
            <a:schemeClr val="bg1"/>
          </a:solidFill>
          <a:ln w="28575" cap="sq">
            <a:solidFill>
              <a:srgbClr val="00B050"/>
            </a:solidFill>
            <a:miter lim="800000"/>
            <a:headEnd/>
            <a:tailEnd type="none" w="lg" len="lg"/>
          </a:ln>
        </p:spPr>
      </p:cxnSp>
      <p:cxnSp>
        <p:nvCxnSpPr>
          <p:cNvPr id="431" name="直接连接符 430"/>
          <p:cNvCxnSpPr/>
          <p:nvPr/>
        </p:nvCxnSpPr>
        <p:spPr>
          <a:xfrm flipH="1">
            <a:off x="9090196" y="4097667"/>
            <a:ext cx="279461" cy="0"/>
          </a:xfrm>
          <a:prstGeom prst="line">
            <a:avLst/>
          </a:prstGeom>
          <a:solidFill>
            <a:schemeClr val="bg1"/>
          </a:solidFill>
          <a:ln w="28575" cap="sq">
            <a:solidFill>
              <a:srgbClr val="00B050"/>
            </a:solidFill>
            <a:miter lim="800000"/>
            <a:headEnd/>
            <a:tailEnd type="none" w="lg" len="lg"/>
          </a:ln>
        </p:spPr>
      </p:cxnSp>
      <p:grpSp>
        <p:nvGrpSpPr>
          <p:cNvPr id="432" name="组合 431"/>
          <p:cNvGrpSpPr/>
          <p:nvPr/>
        </p:nvGrpSpPr>
        <p:grpSpPr>
          <a:xfrm>
            <a:off x="9376065" y="3633163"/>
            <a:ext cx="300016" cy="903269"/>
            <a:chOff x="7766536" y="3451012"/>
            <a:chExt cx="300016" cy="903269"/>
          </a:xfrm>
        </p:grpSpPr>
        <p:cxnSp>
          <p:nvCxnSpPr>
            <p:cNvPr id="433" name="直接连接符 432"/>
            <p:cNvCxnSpPr/>
            <p:nvPr/>
          </p:nvCxnSpPr>
          <p:spPr>
            <a:xfrm>
              <a:off x="7766536" y="3451012"/>
              <a:ext cx="0" cy="903269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34" name="直接连接符 433"/>
            <p:cNvCxnSpPr/>
            <p:nvPr/>
          </p:nvCxnSpPr>
          <p:spPr>
            <a:xfrm flipH="1">
              <a:off x="7774273" y="3451012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35" name="直接连接符 434"/>
            <p:cNvCxnSpPr/>
            <p:nvPr/>
          </p:nvCxnSpPr>
          <p:spPr>
            <a:xfrm flipH="1">
              <a:off x="7779354" y="3752884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36" name="直接连接符 435"/>
            <p:cNvCxnSpPr/>
            <p:nvPr/>
          </p:nvCxnSpPr>
          <p:spPr>
            <a:xfrm flipH="1">
              <a:off x="7766536" y="4052868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437" name="直接连接符 436"/>
            <p:cNvCxnSpPr/>
            <p:nvPr/>
          </p:nvCxnSpPr>
          <p:spPr>
            <a:xfrm flipH="1">
              <a:off x="7766536" y="4354281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</p:grpSp>
      <p:sp>
        <p:nvSpPr>
          <p:cNvPr id="438" name="文本框 437"/>
          <p:cNvSpPr txBox="1"/>
          <p:nvPr/>
        </p:nvSpPr>
        <p:spPr>
          <a:xfrm rot="16200000">
            <a:off x="9929784" y="3994220"/>
            <a:ext cx="830997" cy="2016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字输出</a:t>
            </a:r>
          </a:p>
        </p:txBody>
      </p:sp>
      <p:sp>
        <p:nvSpPr>
          <p:cNvPr id="441" name="矩形 440"/>
          <p:cNvSpPr/>
          <p:nvPr/>
        </p:nvSpPr>
        <p:spPr>
          <a:xfrm>
            <a:off x="8849421" y="4868910"/>
            <a:ext cx="986630" cy="18579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SlotData</a:t>
            </a:r>
            <a:endParaRPr lang="zh-CN" altLang="en-US" sz="1200" b="1" dirty="0">
              <a:solidFill>
                <a:srgbClr val="000000">
                  <a:lumMod val="95000"/>
                  <a:lumOff val="5000"/>
                </a:srgbClr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301" name="组合 300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243" name="矩形 242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offset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349" name="矩形 348"/>
          <p:cNvSpPr/>
          <p:nvPr/>
        </p:nvSpPr>
        <p:spPr>
          <a:xfrm>
            <a:off x="2738024" y="1781296"/>
            <a:ext cx="1070365" cy="21748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主存地址</a:t>
            </a:r>
          </a:p>
        </p:txBody>
      </p:sp>
      <p:grpSp>
        <p:nvGrpSpPr>
          <p:cNvPr id="240" name="组合 239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241" name="矩形 240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0000111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291" name="矩形 290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0001000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93" name="矩形 29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297" name="矩形 296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0001001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300" name="矩形 299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0000111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2" name="矩形 301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10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304" name="矩形 303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0010010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307" name="矩形 306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0010101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8" name="矩形 307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3890348" y="1793343"/>
            <a:ext cx="2182065" cy="228600"/>
            <a:chOff x="2861077" y="969828"/>
            <a:chExt cx="2182065" cy="228600"/>
          </a:xfrm>
        </p:grpSpPr>
        <p:sp>
          <p:nvSpPr>
            <p:cNvPr id="310" name="矩形 309"/>
            <p:cNvSpPr/>
            <p:nvPr/>
          </p:nvSpPr>
          <p:spPr>
            <a:xfrm>
              <a:off x="2861077" y="969828"/>
              <a:ext cx="1451394" cy="228600"/>
            </a:xfrm>
            <a:prstGeom prst="rect">
              <a:avLst/>
            </a:prstGeom>
            <a:solidFill>
              <a:srgbClr val="00B0F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1000001</a:t>
              </a:r>
              <a:endParaRPr lang="zh-CN" altLang="en-US" sz="1400" dirty="0">
                <a:solidFill>
                  <a:schemeClr val="bg1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1" name="矩形 31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mpd="sng"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40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lang="zh-CN" altLang="en-US" sz="140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442" name="矩形 441"/>
          <p:cNvSpPr/>
          <p:nvPr/>
        </p:nvSpPr>
        <p:spPr>
          <a:xfrm>
            <a:off x="9294976" y="3422192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W</a:t>
            </a:r>
            <a:r>
              <a:rPr lang="en-US" altLang="zh-CN" sz="1100" baseline="-25000" dirty="0">
                <a:solidFill>
                  <a:srgbClr val="000000"/>
                </a:solidFill>
                <a:latin typeface="微软雅黑"/>
                <a:ea typeface="微软雅黑"/>
              </a:rPr>
              <a:t>0</a:t>
            </a:r>
          </a:p>
        </p:txBody>
      </p:sp>
      <p:sp>
        <p:nvSpPr>
          <p:cNvPr id="443" name="矩形 442"/>
          <p:cNvSpPr/>
          <p:nvPr/>
        </p:nvSpPr>
        <p:spPr>
          <a:xfrm>
            <a:off x="9303648" y="3735272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W</a:t>
            </a:r>
            <a:r>
              <a:rPr lang="en-US" altLang="zh-CN" sz="1100" baseline="-25000" dirty="0">
                <a:solidFill>
                  <a:srgbClr val="000000"/>
                </a:solidFill>
                <a:latin typeface="微软雅黑"/>
                <a:ea typeface="微软雅黑"/>
              </a:rPr>
              <a:t>1</a:t>
            </a:r>
          </a:p>
        </p:txBody>
      </p:sp>
      <p:sp>
        <p:nvSpPr>
          <p:cNvPr id="444" name="矩形 443"/>
          <p:cNvSpPr/>
          <p:nvPr/>
        </p:nvSpPr>
        <p:spPr>
          <a:xfrm>
            <a:off x="9304828" y="4031379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W</a:t>
            </a:r>
            <a:r>
              <a:rPr lang="en-US" altLang="zh-CN" sz="1100" baseline="-25000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</a:p>
        </p:txBody>
      </p:sp>
      <p:sp>
        <p:nvSpPr>
          <p:cNvPr id="445" name="矩形 444"/>
          <p:cNvSpPr/>
          <p:nvPr/>
        </p:nvSpPr>
        <p:spPr>
          <a:xfrm>
            <a:off x="9305426" y="4325636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000000"/>
                </a:solidFill>
                <a:latin typeface="微软雅黑"/>
                <a:ea typeface="微软雅黑"/>
              </a:rPr>
              <a:t>W</a:t>
            </a:r>
            <a:r>
              <a:rPr lang="en-US" altLang="zh-CN" sz="1100" baseline="-25000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</a:p>
        </p:txBody>
      </p:sp>
      <p:cxnSp>
        <p:nvCxnSpPr>
          <p:cNvPr id="446" name="直接连接符 445"/>
          <p:cNvCxnSpPr/>
          <p:nvPr/>
        </p:nvCxnSpPr>
        <p:spPr>
          <a:xfrm>
            <a:off x="4673314" y="2756295"/>
            <a:ext cx="753639" cy="0"/>
          </a:xfrm>
          <a:prstGeom prst="line">
            <a:avLst/>
          </a:prstGeom>
          <a:ln w="381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/>
          <p:cNvSpPr/>
          <p:nvPr/>
        </p:nvSpPr>
        <p:spPr>
          <a:xfrm>
            <a:off x="4416228" y="2540513"/>
            <a:ext cx="276822" cy="3109043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</a:rPr>
              <a:t>八路并发比较电路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462" name="文本框 461"/>
          <p:cNvSpPr txBox="1"/>
          <p:nvPr/>
        </p:nvSpPr>
        <p:spPr>
          <a:xfrm>
            <a:off x="3695921" y="5865968"/>
            <a:ext cx="7312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miss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385" name="文本框 384"/>
          <p:cNvSpPr txBox="1"/>
          <p:nvPr/>
        </p:nvSpPr>
        <p:spPr>
          <a:xfrm>
            <a:off x="3695921" y="5865968"/>
            <a:ext cx="731290" cy="276999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Hit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389" name="文本框 388"/>
          <p:cNvSpPr txBox="1"/>
          <p:nvPr/>
        </p:nvSpPr>
        <p:spPr>
          <a:xfrm>
            <a:off x="3695921" y="5865968"/>
            <a:ext cx="73129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miss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667895" y="3288505"/>
            <a:ext cx="369783" cy="1586339"/>
            <a:chOff x="8088601" y="3262692"/>
            <a:chExt cx="324657" cy="1288723"/>
          </a:xfrm>
        </p:grpSpPr>
        <p:sp>
          <p:nvSpPr>
            <p:cNvPr id="52" name="梯形 51"/>
            <p:cNvSpPr/>
            <p:nvPr/>
          </p:nvSpPr>
          <p:spPr>
            <a:xfrm rot="5400000">
              <a:off x="7570153" y="3781140"/>
              <a:ext cx="1288723" cy="251827"/>
            </a:xfrm>
            <a:prstGeom prst="trapezoid">
              <a:avLst>
                <a:gd name="adj" fmla="val 72150"/>
              </a:avLst>
            </a:prstGeom>
            <a:solidFill>
              <a:srgbClr val="FFC000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415" name="文本框 414"/>
            <p:cNvSpPr txBox="1"/>
            <p:nvPr/>
          </p:nvSpPr>
          <p:spPr>
            <a:xfrm rot="16200000">
              <a:off x="7959329" y="3812431"/>
              <a:ext cx="600082" cy="30777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字选择</a:t>
              </a:r>
            </a:p>
          </p:txBody>
        </p:sp>
      </p:grpSp>
      <p:sp>
        <p:nvSpPr>
          <p:cNvPr id="440" name="矩形 439"/>
          <p:cNvSpPr/>
          <p:nvPr/>
        </p:nvSpPr>
        <p:spPr>
          <a:xfrm>
            <a:off x="9532852" y="4503600"/>
            <a:ext cx="472760" cy="2270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rPr>
              <a:t>OE</a:t>
            </a:r>
            <a:endParaRPr lang="zh-CN" altLang="en-US" sz="1200" b="1" dirty="0">
              <a:solidFill>
                <a:srgbClr val="000000">
                  <a:lumMod val="95000"/>
                  <a:lumOff val="5000"/>
                </a:srgbClr>
              </a:solidFill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312" name="矩形 311">
            <a:extLst>
              <a:ext uri="{FF2B5EF4-FFF2-40B4-BE49-F238E27FC236}">
                <a16:creationId xmlns:a16="http://schemas.microsoft.com/office/drawing/2014/main" id="{18DD55C6-93D6-4469-87D0-82580AD83969}"/>
              </a:ext>
            </a:extLst>
          </p:cNvPr>
          <p:cNvSpPr/>
          <p:nvPr/>
        </p:nvSpPr>
        <p:spPr>
          <a:xfrm>
            <a:off x="7882674" y="487443"/>
            <a:ext cx="164339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工程观视图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534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35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83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1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animBg="1"/>
      <p:bldP spid="384" grpId="1" animBg="1"/>
      <p:bldP spid="252" grpId="0" animBg="1"/>
      <p:bldP spid="229" grpId="0" animBg="1"/>
      <p:bldP spid="229" grpId="1" animBg="1"/>
      <p:bldP spid="235" grpId="0" animBg="1"/>
      <p:bldP spid="235" grpId="1" animBg="1"/>
      <p:bldP spid="145" grpId="0" animBg="1"/>
      <p:bldP spid="145" grpId="1" animBg="1"/>
      <p:bldP spid="145" grpId="2" animBg="1"/>
      <p:bldP spid="462" grpId="0" animBg="1"/>
      <p:bldP spid="385" grpId="0" animBg="1"/>
      <p:bldP spid="38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4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50" name="组合 4179"/>
          <p:cNvGrpSpPr/>
          <p:nvPr/>
        </p:nvGrpSpPr>
        <p:grpSpPr bwMode="auto">
          <a:xfrm>
            <a:off x="807040" y="928062"/>
            <a:ext cx="6314252" cy="459986"/>
            <a:chOff x="-96346" y="0"/>
            <a:chExt cx="5282511" cy="524627"/>
          </a:xfrm>
        </p:grpSpPr>
        <p:sp>
          <p:nvSpPr>
            <p:cNvPr id="151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全相联映射的工作原理</a:t>
              </a:r>
            </a:p>
          </p:txBody>
        </p:sp>
      </p:grpSp>
      <p:sp>
        <p:nvSpPr>
          <p:cNvPr id="142" name="Rectangle 3"/>
          <p:cNvSpPr txBox="1">
            <a:spLocks noChangeArrowheads="1"/>
          </p:cNvSpPr>
          <p:nvPr/>
        </p:nvSpPr>
        <p:spPr>
          <a:xfrm>
            <a:off x="1494124" y="2166645"/>
            <a:ext cx="6030625" cy="1725705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利用率高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块冲突率低（全装满后才可能冲突）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淘汰算法复杂</a:t>
            </a:r>
          </a:p>
        </p:txBody>
      </p:sp>
      <p:sp>
        <p:nvSpPr>
          <p:cNvPr id="143" name="矩形 142"/>
          <p:cNvSpPr/>
          <p:nvPr/>
        </p:nvSpPr>
        <p:spPr>
          <a:xfrm>
            <a:off x="1158360" y="1462096"/>
            <a:ext cx="5731786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全相联映射的特点</a:t>
            </a:r>
            <a:endParaRPr lang="en-US" altLang="zh-CN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Rectangle 3"/>
          <p:cNvSpPr txBox="1">
            <a:spLocks noChangeArrowheads="1"/>
          </p:cNvSpPr>
          <p:nvPr/>
        </p:nvSpPr>
        <p:spPr>
          <a:xfrm>
            <a:off x="1494124" y="4866434"/>
            <a:ext cx="3970334" cy="482211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小容量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158360" y="4048115"/>
            <a:ext cx="5731786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应用场合</a:t>
            </a:r>
            <a:endParaRPr lang="en-US" altLang="zh-CN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BDEFAB8-EF88-4D8C-85F3-50D3CC42E1FF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4.5.3 </a:t>
            </a:r>
            <a:r>
              <a:rPr lang="zh-CN" altLang="en-US" dirty="0"/>
              <a:t>地址映射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高速缓冲存储器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cache</a:t>
            </a:r>
            <a:r>
              <a:rPr lang="zh-CN" altLang="en-US" b="1" dirty="0">
                <a:solidFill>
                  <a:srgbClr val="C00000"/>
                </a:solidFill>
              </a:rPr>
              <a:t>基本原理</a:t>
            </a:r>
          </a:p>
          <a:p>
            <a:r>
              <a:rPr lang="zh-CN" altLang="en-US" dirty="0"/>
              <a:t>相联存储器</a:t>
            </a:r>
          </a:p>
          <a:p>
            <a:r>
              <a:rPr lang="zh-CN" altLang="en-US" dirty="0"/>
              <a:t>主存与</a:t>
            </a:r>
            <a:r>
              <a:rPr lang="en-US" altLang="zh-CN" dirty="0"/>
              <a:t>cache</a:t>
            </a:r>
            <a:r>
              <a:rPr lang="zh-CN" altLang="en-US" dirty="0"/>
              <a:t>的地址映射</a:t>
            </a:r>
          </a:p>
          <a:p>
            <a:r>
              <a:rPr lang="zh-CN" altLang="en-US" dirty="0"/>
              <a:t>替换策略与写操作策略</a:t>
            </a:r>
          </a:p>
          <a:p>
            <a:r>
              <a:rPr lang="en-US" altLang="zh-CN" dirty="0"/>
              <a:t>cache</a:t>
            </a:r>
            <a:r>
              <a:rPr lang="zh-CN" altLang="en-US" dirty="0"/>
              <a:t>实际应用</a:t>
            </a:r>
          </a:p>
          <a:p>
            <a:pPr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2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4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01050" y="6356350"/>
            <a:ext cx="2743200" cy="365125"/>
          </a:xfrm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sz="14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22" y="257614"/>
            <a:ext cx="2977300" cy="617641"/>
          </a:xfrm>
        </p:spPr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50" name="组合 4179"/>
          <p:cNvGrpSpPr/>
          <p:nvPr/>
        </p:nvGrpSpPr>
        <p:grpSpPr bwMode="auto">
          <a:xfrm>
            <a:off x="807040" y="907537"/>
            <a:ext cx="3817440" cy="459986"/>
            <a:chOff x="-96346" y="0"/>
            <a:chExt cx="5282511" cy="524627"/>
          </a:xfrm>
        </p:grpSpPr>
        <p:sp>
          <p:nvSpPr>
            <p:cNvPr id="151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直接映射的工作原理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7870829" y="2943506"/>
            <a:ext cx="4321171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映射算法：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，主存第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块号映射到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=j mod n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即主存的数据块映射到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特定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929142" y="4746983"/>
            <a:ext cx="4243808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设每块</a:t>
            </a:r>
            <a:r>
              <a:rPr lang="en-US" altLang="x-none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个字，主存为</a:t>
            </a:r>
            <a:r>
              <a:rPr lang="en-US" altLang="x-none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行，第</a:t>
            </a:r>
            <a:r>
              <a:rPr lang="en-US" altLang="x-none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个字的主存地址为：  </a:t>
            </a:r>
            <a:r>
              <a:rPr lang="en-US" altLang="x-none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000011</a:t>
            </a:r>
            <a:r>
              <a:rPr lang="en-US" altLang="x-none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x-none" sz="20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x-none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01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（区号，区内块号，块内地址）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885124" y="543950"/>
            <a:ext cx="407827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主存分块，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（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），两者大小相同；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885124" y="1516715"/>
            <a:ext cx="3811576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主存分块后还将以</a:t>
            </a:r>
            <a:r>
              <a:rPr lang="en-US" altLang="zh-CN" sz="20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数为标准进行</a:t>
            </a:r>
            <a:r>
              <a:rPr lang="zh-CN" altLang="en-US" sz="2000" kern="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分区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主存地址从一维变成三维；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52" name="标题 1">
            <a:extLst>
              <a:ext uri="{FF2B5EF4-FFF2-40B4-BE49-F238E27FC236}">
                <a16:creationId xmlns:a16="http://schemas.microsoft.com/office/drawing/2014/main" id="{7025604E-A9AF-4FEE-8425-DDFF272160D1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281092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22F6017-1538-4B1E-98B7-C7264E1091C9}"/>
              </a:ext>
            </a:extLst>
          </p:cNvPr>
          <p:cNvCxnSpPr/>
          <p:nvPr/>
        </p:nvCxnSpPr>
        <p:spPr>
          <a:xfrm>
            <a:off x="1242868" y="5041658"/>
            <a:ext cx="0" cy="490235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headEnd type="stealth"/>
            <a:tailEnd type="none"/>
          </a:ln>
          <a:effectLst/>
        </p:spPr>
      </p:cxn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78FF6B0-00E9-40A8-A634-FCF22439505E}"/>
              </a:ext>
            </a:extLst>
          </p:cNvPr>
          <p:cNvGrpSpPr>
            <a:grpSpLocks/>
          </p:cNvGrpSpPr>
          <p:nvPr/>
        </p:nvGrpSpPr>
        <p:grpSpPr bwMode="auto">
          <a:xfrm>
            <a:off x="997043" y="2884488"/>
            <a:ext cx="3422650" cy="455612"/>
            <a:chOff x="1869480" y="2617202"/>
            <a:chExt cx="3422600" cy="45608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B5F8E1A-E6EF-495F-9E20-998CC6353E3E}"/>
                </a:ext>
              </a:extLst>
            </p:cNvPr>
            <p:cNvSpPr/>
            <p:nvPr/>
          </p:nvSpPr>
          <p:spPr>
            <a:xfrm>
              <a:off x="1869480" y="2617202"/>
              <a:ext cx="3422600" cy="456082"/>
            </a:xfrm>
            <a:prstGeom prst="rect">
              <a:avLst/>
            </a:prstGeom>
            <a:solidFill>
              <a:srgbClr val="B2B2B2">
                <a:lumMod val="60000"/>
                <a:lumOff val="40000"/>
              </a:srgbClr>
            </a:solidFill>
            <a:ln w="9525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8" name="TextBox 120">
              <a:extLst>
                <a:ext uri="{FF2B5EF4-FFF2-40B4-BE49-F238E27FC236}">
                  <a16:creationId xmlns:a16="http://schemas.microsoft.com/office/drawing/2014/main" id="{83185F25-8E04-4E41-A7EB-4F384BEDB6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9320" y="2660577"/>
              <a:ext cx="43204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L</a:t>
              </a:r>
              <a:r>
                <a:rPr kumimoji="0" lang="en-US" altLang="zh-CN" sz="1600" b="0" i="1" u="none" strike="noStrike" kern="0" cap="none" spc="0" normalizeH="0" baseline="-2500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1</a:t>
              </a:r>
              <a:endParaRPr kumimoji="0" lang="zh-CN" altLang="en-US" sz="1600" b="0" i="1" u="none" strike="noStrike" kern="0" cap="none" spc="0" normalizeH="0" baseline="-2500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0E032CA-FC4D-4953-860D-845948F6C8A6}"/>
              </a:ext>
            </a:extLst>
          </p:cNvPr>
          <p:cNvGrpSpPr>
            <a:grpSpLocks/>
          </p:cNvGrpSpPr>
          <p:nvPr/>
        </p:nvGrpSpPr>
        <p:grpSpPr bwMode="auto">
          <a:xfrm>
            <a:off x="997043" y="2314575"/>
            <a:ext cx="3422650" cy="455613"/>
            <a:chOff x="1869480" y="2047168"/>
            <a:chExt cx="3422600" cy="45608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0C0F2D8-EB81-4BC8-BA8D-3B5EAE7CD850}"/>
                </a:ext>
              </a:extLst>
            </p:cNvPr>
            <p:cNvSpPr/>
            <p:nvPr/>
          </p:nvSpPr>
          <p:spPr>
            <a:xfrm>
              <a:off x="1869480" y="2047168"/>
              <a:ext cx="3422600" cy="456082"/>
            </a:xfrm>
            <a:prstGeom prst="rect">
              <a:avLst/>
            </a:prstGeom>
            <a:solidFill>
              <a:srgbClr val="B2B2B2">
                <a:lumMod val="60000"/>
                <a:lumOff val="40000"/>
              </a:srgbClr>
            </a:solidFill>
            <a:ln w="9525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5" name="TextBox 114">
              <a:extLst>
                <a:ext uri="{FF2B5EF4-FFF2-40B4-BE49-F238E27FC236}">
                  <a16:creationId xmlns:a16="http://schemas.microsoft.com/office/drawing/2014/main" id="{A1827B9E-0DF8-41C6-95B8-243A7FF8A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9320" y="2090543"/>
              <a:ext cx="43204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L</a:t>
              </a:r>
              <a:r>
                <a:rPr kumimoji="0" lang="en-US" altLang="zh-CN" sz="1600" b="0" i="1" u="none" strike="noStrike" kern="0" cap="none" spc="0" normalizeH="0" baseline="-2500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0</a:t>
              </a:r>
              <a:endParaRPr kumimoji="0" lang="zh-CN" altLang="en-US" sz="1600" b="0" i="1" u="none" strike="noStrike" kern="0" cap="none" spc="0" normalizeH="0" baseline="-2500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5B6C6A6-B366-43CF-9F54-38F299EB9E69}"/>
              </a:ext>
            </a:extLst>
          </p:cNvPr>
          <p:cNvGrpSpPr>
            <a:grpSpLocks/>
          </p:cNvGrpSpPr>
          <p:nvPr/>
        </p:nvGrpSpPr>
        <p:grpSpPr bwMode="auto">
          <a:xfrm>
            <a:off x="997043" y="4017963"/>
            <a:ext cx="3494088" cy="455612"/>
            <a:chOff x="1869480" y="3751572"/>
            <a:chExt cx="3494608" cy="456082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8BA35DB7-2919-49B9-8C5D-EBE1A52D140A}"/>
                </a:ext>
              </a:extLst>
            </p:cNvPr>
            <p:cNvSpPr/>
            <p:nvPr/>
          </p:nvSpPr>
          <p:spPr>
            <a:xfrm>
              <a:off x="1869480" y="3751572"/>
              <a:ext cx="3423159" cy="456082"/>
            </a:xfrm>
            <a:prstGeom prst="rect">
              <a:avLst/>
            </a:prstGeom>
            <a:solidFill>
              <a:srgbClr val="B2B2B2">
                <a:lumMod val="60000"/>
                <a:lumOff val="40000"/>
              </a:srgbClr>
            </a:solidFill>
            <a:ln w="9525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1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69" name="TextBox 132">
              <a:extLst>
                <a:ext uri="{FF2B5EF4-FFF2-40B4-BE49-F238E27FC236}">
                  <a16:creationId xmlns:a16="http://schemas.microsoft.com/office/drawing/2014/main" id="{87C27AF5-AC88-476C-822A-1CD7F5246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2320" y="3794947"/>
              <a:ext cx="55176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1" u="none" strike="noStrike" kern="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L</a:t>
              </a:r>
              <a:r>
                <a:rPr kumimoji="0" lang="en-US" altLang="zh-CN" sz="1600" b="0" i="1" u="none" strike="noStrike" kern="0" cap="none" spc="0" normalizeH="0" baseline="-2500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n-1</a:t>
              </a:r>
              <a:endParaRPr kumimoji="0" lang="zh-CN" altLang="en-US" sz="1600" b="0" i="1" u="none" strike="noStrike" kern="0" cap="none" spc="0" normalizeH="0" baseline="-2500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5F079A68-DD0C-4443-8519-873438B57B58}"/>
              </a:ext>
            </a:extLst>
          </p:cNvPr>
          <p:cNvSpPr/>
          <p:nvPr/>
        </p:nvSpPr>
        <p:spPr>
          <a:xfrm>
            <a:off x="2619468" y="2428875"/>
            <a:ext cx="1247775" cy="227013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0A49683-B727-49C0-A826-797EE6AEA2E8}"/>
              </a:ext>
            </a:extLst>
          </p:cNvPr>
          <p:cNvSpPr/>
          <p:nvPr/>
        </p:nvSpPr>
        <p:spPr>
          <a:xfrm>
            <a:off x="2619468" y="2998788"/>
            <a:ext cx="1247775" cy="22701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66101FF-2890-44B8-841E-BBFF7F32A43A}"/>
              </a:ext>
            </a:extLst>
          </p:cNvPr>
          <p:cNvSpPr/>
          <p:nvPr/>
        </p:nvSpPr>
        <p:spPr>
          <a:xfrm>
            <a:off x="997043" y="3448050"/>
            <a:ext cx="3422650" cy="455613"/>
          </a:xfrm>
          <a:prstGeom prst="rect">
            <a:avLst/>
          </a:prstGeom>
          <a:solidFill>
            <a:srgbClr val="B2B2B2">
              <a:lumMod val="60000"/>
              <a:lumOff val="40000"/>
            </a:srgbClr>
          </a:solidFill>
          <a:ln w="9525" cap="flat" cmpd="sng" algn="ctr">
            <a:solidFill>
              <a:srgbClr val="33333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355595E-6856-44EA-947A-503A9CC8A8EB}"/>
              </a:ext>
            </a:extLst>
          </p:cNvPr>
          <p:cNvSpPr/>
          <p:nvPr/>
        </p:nvSpPr>
        <p:spPr>
          <a:xfrm>
            <a:off x="2619468" y="3562350"/>
            <a:ext cx="1247775" cy="2286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CE3F81D-C9CA-4A00-8931-77DF7E416450}"/>
              </a:ext>
            </a:extLst>
          </p:cNvPr>
          <p:cNvGrpSpPr>
            <a:grpSpLocks/>
          </p:cNvGrpSpPr>
          <p:nvPr/>
        </p:nvGrpSpPr>
        <p:grpSpPr bwMode="auto">
          <a:xfrm>
            <a:off x="1898743" y="2428875"/>
            <a:ext cx="720725" cy="1931988"/>
            <a:chOff x="2771800" y="2161394"/>
            <a:chExt cx="720080" cy="1932171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0ADE3C8-4E78-4DBA-A8B9-B851EBA8CF7B}"/>
                </a:ext>
              </a:extLst>
            </p:cNvPr>
            <p:cNvSpPr/>
            <p:nvPr/>
          </p:nvSpPr>
          <p:spPr>
            <a:xfrm>
              <a:off x="2771800" y="2161394"/>
              <a:ext cx="720080" cy="22703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Tag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790DEF7-B809-45B2-AF88-13A9C84930C2}"/>
                </a:ext>
              </a:extLst>
            </p:cNvPr>
            <p:cNvSpPr/>
            <p:nvPr/>
          </p:nvSpPr>
          <p:spPr>
            <a:xfrm>
              <a:off x="2771800" y="2731361"/>
              <a:ext cx="720080" cy="22862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Tag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2DEBE5D-3876-4886-A5C8-6C9F70DFBC63}"/>
                </a:ext>
              </a:extLst>
            </p:cNvPr>
            <p:cNvSpPr/>
            <p:nvPr/>
          </p:nvSpPr>
          <p:spPr>
            <a:xfrm>
              <a:off x="2771800" y="3294976"/>
              <a:ext cx="720080" cy="228622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区地址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D6D311F-90BF-41E2-AF61-6BEFD2D9BA07}"/>
                </a:ext>
              </a:extLst>
            </p:cNvPr>
            <p:cNvSpPr/>
            <p:nvPr/>
          </p:nvSpPr>
          <p:spPr>
            <a:xfrm>
              <a:off x="2771800" y="3866530"/>
              <a:ext cx="720080" cy="227035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区地址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795483AA-1402-425C-B3B1-41C78126AC3C}"/>
              </a:ext>
            </a:extLst>
          </p:cNvPr>
          <p:cNvGrpSpPr>
            <a:grpSpLocks/>
          </p:cNvGrpSpPr>
          <p:nvPr/>
        </p:nvGrpSpPr>
        <p:grpSpPr bwMode="auto">
          <a:xfrm>
            <a:off x="1538381" y="2428875"/>
            <a:ext cx="360362" cy="1931988"/>
            <a:chOff x="2411760" y="2161394"/>
            <a:chExt cx="360040" cy="193217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3A23F99D-8127-40F5-8299-92C9DA7C5DF9}"/>
                </a:ext>
              </a:extLst>
            </p:cNvPr>
            <p:cNvSpPr/>
            <p:nvPr/>
          </p:nvSpPr>
          <p:spPr>
            <a:xfrm>
              <a:off x="2411760" y="2161394"/>
              <a:ext cx="360040" cy="22703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0971E7B-5A03-49F2-8DAF-F562B24083F9}"/>
                </a:ext>
              </a:extLst>
            </p:cNvPr>
            <p:cNvSpPr/>
            <p:nvPr/>
          </p:nvSpPr>
          <p:spPr>
            <a:xfrm>
              <a:off x="2411760" y="2731361"/>
              <a:ext cx="360040" cy="228622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7803D56-18E9-4837-A692-C65AC7611306}"/>
                </a:ext>
              </a:extLst>
            </p:cNvPr>
            <p:cNvSpPr/>
            <p:nvPr/>
          </p:nvSpPr>
          <p:spPr>
            <a:xfrm>
              <a:off x="2411760" y="3294976"/>
              <a:ext cx="360040" cy="228622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EA1F8E2-0CAE-4041-B88B-7BC49E4913B7}"/>
                </a:ext>
              </a:extLst>
            </p:cNvPr>
            <p:cNvSpPr/>
            <p:nvPr/>
          </p:nvSpPr>
          <p:spPr>
            <a:xfrm>
              <a:off x="2411760" y="3866530"/>
              <a:ext cx="360040" cy="227035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V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863C4D1-D513-4B7C-96E0-7E777B960E34}"/>
              </a:ext>
            </a:extLst>
          </p:cNvPr>
          <p:cNvGrpSpPr>
            <a:grpSpLocks/>
          </p:cNvGrpSpPr>
          <p:nvPr/>
        </p:nvGrpSpPr>
        <p:grpSpPr bwMode="auto">
          <a:xfrm>
            <a:off x="1178018" y="2428875"/>
            <a:ext cx="360363" cy="1931988"/>
            <a:chOff x="2051720" y="2161394"/>
            <a:chExt cx="360040" cy="1932171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C43367F-EA17-4C6B-A66E-6F2CB0466CEF}"/>
                </a:ext>
              </a:extLst>
            </p:cNvPr>
            <p:cNvSpPr/>
            <p:nvPr/>
          </p:nvSpPr>
          <p:spPr>
            <a:xfrm>
              <a:off x="2051720" y="2161394"/>
              <a:ext cx="360040" cy="22703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9F32DEF-A284-490A-969A-B377D081E15C}"/>
                </a:ext>
              </a:extLst>
            </p:cNvPr>
            <p:cNvSpPr/>
            <p:nvPr/>
          </p:nvSpPr>
          <p:spPr>
            <a:xfrm>
              <a:off x="2051720" y="2731361"/>
              <a:ext cx="360040" cy="228622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4C78BAE7-2146-421B-8834-9ABB3C525A5F}"/>
                </a:ext>
              </a:extLst>
            </p:cNvPr>
            <p:cNvSpPr/>
            <p:nvPr/>
          </p:nvSpPr>
          <p:spPr>
            <a:xfrm>
              <a:off x="2051720" y="3294976"/>
              <a:ext cx="360040" cy="228622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A8075747-28F6-4B00-90FB-8F61849F503D}"/>
                </a:ext>
              </a:extLst>
            </p:cNvPr>
            <p:cNvSpPr/>
            <p:nvPr/>
          </p:nvSpPr>
          <p:spPr>
            <a:xfrm>
              <a:off x="2051720" y="3866530"/>
              <a:ext cx="360040" cy="227035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rush Script MT" pitchFamily="66" charset="0"/>
                  <a:ea typeface="微软雅黑"/>
                  <a:cs typeface="+mn-cs"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endParaRPr>
            </a:p>
          </p:txBody>
        </p: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EC26D276-7BC6-4AAF-B19F-812EB471FD78}"/>
              </a:ext>
            </a:extLst>
          </p:cNvPr>
          <p:cNvSpPr/>
          <p:nvPr/>
        </p:nvSpPr>
        <p:spPr>
          <a:xfrm>
            <a:off x="2619468" y="4132263"/>
            <a:ext cx="1247775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0" name="Line 12">
            <a:extLst>
              <a:ext uri="{FF2B5EF4-FFF2-40B4-BE49-F238E27FC236}">
                <a16:creationId xmlns:a16="http://schemas.microsoft.com/office/drawing/2014/main" id="{DA45DC2A-59BB-4F6E-9B84-D748D5EE91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7243" y="1902566"/>
            <a:ext cx="1712600" cy="1208933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1" name="Line 14">
            <a:extLst>
              <a:ext uri="{FF2B5EF4-FFF2-40B4-BE49-F238E27FC236}">
                <a16:creationId xmlns:a16="http://schemas.microsoft.com/office/drawing/2014/main" id="{4322E74D-8A1A-4200-814F-F77ABDEC2C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7243" y="2143338"/>
            <a:ext cx="1694823" cy="1539661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2" name="Line 15">
            <a:extLst>
              <a:ext uri="{FF2B5EF4-FFF2-40B4-BE49-F238E27FC236}">
                <a16:creationId xmlns:a16="http://schemas.microsoft.com/office/drawing/2014/main" id="{4091FD00-FE2D-46EC-B6B2-C8569061E0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7243" y="2308887"/>
            <a:ext cx="1757438" cy="1944026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3" name="Line 16">
            <a:extLst>
              <a:ext uri="{FF2B5EF4-FFF2-40B4-BE49-F238E27FC236}">
                <a16:creationId xmlns:a16="http://schemas.microsoft.com/office/drawing/2014/main" id="{BAC3B24D-660A-4B19-96F0-7CBC6B3DAB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2772" y="1616074"/>
            <a:ext cx="1789221" cy="911469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4" name="Line 16">
            <a:extLst>
              <a:ext uri="{FF2B5EF4-FFF2-40B4-BE49-F238E27FC236}">
                <a16:creationId xmlns:a16="http://schemas.microsoft.com/office/drawing/2014/main" id="{F4A4717E-1563-4451-8B5B-117B89F345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5133" y="2549526"/>
            <a:ext cx="1709785" cy="37650"/>
          </a:xfrm>
          <a:prstGeom prst="line">
            <a:avLst/>
          </a:prstGeom>
          <a:noFill/>
          <a:ln w="3175">
            <a:solidFill>
              <a:srgbClr val="FFC00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5" name="Line 16">
            <a:extLst>
              <a:ext uri="{FF2B5EF4-FFF2-40B4-BE49-F238E27FC236}">
                <a16:creationId xmlns:a16="http://schemas.microsoft.com/office/drawing/2014/main" id="{8E3ED629-EF41-4827-944E-60B0C1B163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7243" y="2779712"/>
            <a:ext cx="1736724" cy="331787"/>
          </a:xfrm>
          <a:prstGeom prst="line">
            <a:avLst/>
          </a:prstGeom>
          <a:noFill/>
          <a:ln w="3175">
            <a:solidFill>
              <a:srgbClr val="FFC00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6" name="Line 16">
            <a:extLst>
              <a:ext uri="{FF2B5EF4-FFF2-40B4-BE49-F238E27FC236}">
                <a16:creationId xmlns:a16="http://schemas.microsoft.com/office/drawing/2014/main" id="{C14BB7AA-6BF2-4A49-BDD9-212A916758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7243" y="3008313"/>
            <a:ext cx="1736724" cy="674687"/>
          </a:xfrm>
          <a:prstGeom prst="line">
            <a:avLst/>
          </a:prstGeom>
          <a:noFill/>
          <a:ln w="3175">
            <a:solidFill>
              <a:srgbClr val="FFC00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7" name="Line 16">
            <a:extLst>
              <a:ext uri="{FF2B5EF4-FFF2-40B4-BE49-F238E27FC236}">
                <a16:creationId xmlns:a16="http://schemas.microsoft.com/office/drawing/2014/main" id="{A786647E-9B64-4C6F-8E16-A5F0678C23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67244" y="3197223"/>
            <a:ext cx="1757438" cy="1055689"/>
          </a:xfrm>
          <a:prstGeom prst="line">
            <a:avLst/>
          </a:prstGeom>
          <a:noFill/>
          <a:ln w="3175">
            <a:solidFill>
              <a:srgbClr val="FFC00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8" name="Line 16">
            <a:extLst>
              <a:ext uri="{FF2B5EF4-FFF2-40B4-BE49-F238E27FC236}">
                <a16:creationId xmlns:a16="http://schemas.microsoft.com/office/drawing/2014/main" id="{69F0BE16-C1D8-45E3-8240-14BF1A4F21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244" y="2570163"/>
            <a:ext cx="1754036" cy="2732090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9" name="Line 16">
            <a:extLst>
              <a:ext uri="{FF2B5EF4-FFF2-40B4-BE49-F238E27FC236}">
                <a16:creationId xmlns:a16="http://schemas.microsoft.com/office/drawing/2014/main" id="{AC3882A1-99C2-4E08-B8F9-704C989E5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8681" y="3111500"/>
            <a:ext cx="1641162" cy="2387958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00" name="Line 16">
            <a:extLst>
              <a:ext uri="{FF2B5EF4-FFF2-40B4-BE49-F238E27FC236}">
                <a16:creationId xmlns:a16="http://schemas.microsoft.com/office/drawing/2014/main" id="{0AF4D620-C7E5-433F-8C71-8D762148EA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244" y="3683000"/>
            <a:ext cx="1656224" cy="2035175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01" name="Line 16">
            <a:extLst>
              <a:ext uri="{FF2B5EF4-FFF2-40B4-BE49-F238E27FC236}">
                <a16:creationId xmlns:a16="http://schemas.microsoft.com/office/drawing/2014/main" id="{2BE2CFD1-3DA1-4E77-BF77-F454888D5B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7244" y="4246563"/>
            <a:ext cx="1733468" cy="1739877"/>
          </a:xfrm>
          <a:prstGeom prst="line">
            <a:avLst/>
          </a:prstGeom>
          <a:noFill/>
          <a:ln w="3175">
            <a:solidFill>
              <a:srgbClr val="00B0F0"/>
            </a:solidFill>
            <a:round/>
            <a:headEnd type="triangle" w="med" len="med"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02" name="Text Box 51">
            <a:extLst>
              <a:ext uri="{FF2B5EF4-FFF2-40B4-BE49-F238E27FC236}">
                <a16:creationId xmlns:a16="http://schemas.microsoft.com/office/drawing/2014/main" id="{C1431EAA-2C50-43B9-A202-FE7579E5B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097" y="1947121"/>
            <a:ext cx="16661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Cache</a:t>
            </a:r>
            <a:r>
              <a:rPr lang="en-US" altLang="zh-CN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SRAM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5187480A-70BC-4E9E-BFB9-73AB5F1D7C5B}"/>
              </a:ext>
            </a:extLst>
          </p:cNvPr>
          <p:cNvGrpSpPr>
            <a:grpSpLocks/>
          </p:cNvGrpSpPr>
          <p:nvPr/>
        </p:nvGrpSpPr>
        <p:grpSpPr bwMode="auto">
          <a:xfrm>
            <a:off x="755743" y="5162550"/>
            <a:ext cx="3735388" cy="1157288"/>
            <a:chOff x="1105463" y="4896241"/>
            <a:chExt cx="3735153" cy="1157253"/>
          </a:xfrm>
        </p:grpSpPr>
        <p:grpSp>
          <p:nvGrpSpPr>
            <p:cNvPr id="104" name="组合 183">
              <a:extLst>
                <a:ext uri="{FF2B5EF4-FFF2-40B4-BE49-F238E27FC236}">
                  <a16:creationId xmlns:a16="http://schemas.microsoft.com/office/drawing/2014/main" id="{15021B9E-31EA-4713-8727-8BE198AD1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5463" y="5280381"/>
              <a:ext cx="3735153" cy="773113"/>
              <a:chOff x="1447800" y="5551488"/>
              <a:chExt cx="6705601" cy="1154112"/>
            </a:xfrm>
          </p:grpSpPr>
          <p:sp>
            <p:nvSpPr>
              <p:cNvPr id="106" name="Text Box 2">
                <a:extLst>
                  <a:ext uri="{FF2B5EF4-FFF2-40B4-BE49-F238E27FC236}">
                    <a16:creationId xmlns:a16="http://schemas.microsoft.com/office/drawing/2014/main" id="{70F47410-49F4-4B15-8987-9C4C68AB91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23000" y="6390420"/>
                <a:ext cx="917638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Text Box 3">
                <a:extLst>
                  <a:ext uri="{FF2B5EF4-FFF2-40B4-BE49-F238E27FC236}">
                    <a16:creationId xmlns:a16="http://schemas.microsoft.com/office/drawing/2014/main" id="{9ADE3F9D-59E3-4DF5-B511-87560C106A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3272" y="6390420"/>
                <a:ext cx="951836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AutoShape 5">
                <a:extLst>
                  <a:ext uri="{FF2B5EF4-FFF2-40B4-BE49-F238E27FC236}">
                    <a16:creationId xmlns:a16="http://schemas.microsoft.com/office/drawing/2014/main" id="{74BCEEEB-9FF8-48CE-9687-26100E04173B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4701041" y="4701040"/>
                <a:ext cx="163514" cy="3083605"/>
              </a:xfrm>
              <a:prstGeom prst="leftBrace">
                <a:avLst>
                  <a:gd name="adj1" fmla="val 46884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AutoShape 6">
                <a:extLst>
                  <a:ext uri="{FF2B5EF4-FFF2-40B4-BE49-F238E27FC236}">
                    <a16:creationId xmlns:a16="http://schemas.microsoft.com/office/drawing/2014/main" id="{62AB4BB3-1323-4866-872E-3C8BF6DA3F1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7200902" y="5360990"/>
                <a:ext cx="152401" cy="1752597"/>
              </a:xfrm>
              <a:prstGeom prst="leftBrace">
                <a:avLst>
                  <a:gd name="adj1" fmla="val 57712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Rectangle 9">
                <a:extLst>
                  <a:ext uri="{FF2B5EF4-FFF2-40B4-BE49-F238E27FC236}">
                    <a16:creationId xmlns:a16="http://schemas.microsoft.com/office/drawing/2014/main" id="{D355E33F-2292-4103-98D1-31D5A831C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5551488"/>
                <a:ext cx="1793200" cy="533399"/>
              </a:xfrm>
              <a:prstGeom prst="rect">
                <a:avLst/>
              </a:prstGeom>
              <a:solidFill>
                <a:srgbClr val="00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区地址</a:t>
                </a:r>
              </a:p>
            </p:txBody>
          </p:sp>
          <p:sp>
            <p:nvSpPr>
              <p:cNvPr id="111" name="Rectangle 10">
                <a:extLst>
                  <a:ext uri="{FF2B5EF4-FFF2-40B4-BE49-F238E27FC236}">
                    <a16:creationId xmlns:a16="http://schemas.microsoft.com/office/drawing/2014/main" id="{32213FEC-8DBF-4CFF-94E3-DBAF4037E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0995" y="5551488"/>
                <a:ext cx="3231847" cy="533399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行地址（索引）</a:t>
                </a:r>
              </a:p>
            </p:txBody>
          </p:sp>
          <p:sp>
            <p:nvSpPr>
              <p:cNvPr id="112" name="Rectangle 11">
                <a:extLst>
                  <a:ext uri="{FF2B5EF4-FFF2-40B4-BE49-F238E27FC236}">
                    <a16:creationId xmlns:a16="http://schemas.microsoft.com/office/drawing/2014/main" id="{8AE33AFB-55C8-4D93-8A8D-CA9358ED5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5551488"/>
                <a:ext cx="1752600" cy="5334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字地址</a:t>
                </a:r>
              </a:p>
            </p:txBody>
          </p:sp>
          <p:sp>
            <p:nvSpPr>
              <p:cNvPr id="113" name="Text Box 13">
                <a:extLst>
                  <a:ext uri="{FF2B5EF4-FFF2-40B4-BE49-F238E27FC236}">
                    <a16:creationId xmlns:a16="http://schemas.microsoft.com/office/drawing/2014/main" id="{B0585F46-6E2C-409C-9ADF-229507C145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3769" y="6390420"/>
                <a:ext cx="914790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AutoShape 14">
                <a:extLst>
                  <a:ext uri="{FF2B5EF4-FFF2-40B4-BE49-F238E27FC236}">
                    <a16:creationId xmlns:a16="http://schemas.microsoft.com/office/drawing/2014/main" id="{41AA963A-25B2-42C9-8B66-65F5D05EB28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268199" y="5340689"/>
                <a:ext cx="152400" cy="1793197"/>
              </a:xfrm>
              <a:prstGeom prst="leftBrace">
                <a:avLst>
                  <a:gd name="adj1" fmla="val 4722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5" name="Text Box 52">
              <a:extLst>
                <a:ext uri="{FF2B5EF4-FFF2-40B4-BE49-F238E27FC236}">
                  <a16:creationId xmlns:a16="http://schemas.microsoft.com/office/drawing/2014/main" id="{D90CC4E1-77E4-4A03-B95C-A6CF53C67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1190" y="4896241"/>
              <a:ext cx="1260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主存地址</a:t>
              </a: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06486EB4-D619-4E52-B965-D27F818BBAAA}"/>
              </a:ext>
            </a:extLst>
          </p:cNvPr>
          <p:cNvCxnSpPr>
            <a:stCxn id="105" idx="2"/>
          </p:cNvCxnSpPr>
          <p:nvPr/>
        </p:nvCxnSpPr>
        <p:spPr>
          <a:xfrm flipV="1">
            <a:off x="2702018" y="4319588"/>
            <a:ext cx="1452563" cy="1212850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tailEnd type="stealth"/>
          </a:ln>
          <a:effectLst/>
        </p:spPr>
      </p:cxn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60C6206-1159-4D67-A067-3424377C2234}"/>
              </a:ext>
            </a:extLst>
          </p:cNvPr>
          <p:cNvGrpSpPr/>
          <p:nvPr/>
        </p:nvGrpSpPr>
        <p:grpSpPr>
          <a:xfrm>
            <a:off x="31925" y="2314860"/>
            <a:ext cx="4367054" cy="546231"/>
            <a:chOff x="487822" y="3242616"/>
            <a:chExt cx="5459966" cy="537594"/>
          </a:xfrm>
        </p:grpSpPr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0797EB02-061D-4F1E-B822-F7813C162472}"/>
                </a:ext>
              </a:extLst>
            </p:cNvPr>
            <p:cNvSpPr/>
            <p:nvPr/>
          </p:nvSpPr>
          <p:spPr>
            <a:xfrm>
              <a:off x="496399" y="3270408"/>
              <a:ext cx="1265959" cy="50980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E34F2FB3-BD43-4769-8729-09E81ADF6EC0}"/>
                </a:ext>
              </a:extLst>
            </p:cNvPr>
            <p:cNvSpPr/>
            <p:nvPr/>
          </p:nvSpPr>
          <p:spPr>
            <a:xfrm>
              <a:off x="487822" y="3242616"/>
              <a:ext cx="5459966" cy="5375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EBEF38D1-09FE-4FD9-B481-A148908EB001}"/>
                </a:ext>
              </a:extLst>
            </p:cNvPr>
            <p:cNvSpPr txBox="1"/>
            <p:nvPr/>
          </p:nvSpPr>
          <p:spPr>
            <a:xfrm>
              <a:off x="526758" y="3316360"/>
              <a:ext cx="1257018" cy="333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槽</a:t>
              </a:r>
            </a:p>
          </p:txBody>
        </p:sp>
      </p:grp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B3842F57-ED6A-4F2B-88B8-0A68769D24C6}"/>
              </a:ext>
            </a:extLst>
          </p:cNvPr>
          <p:cNvCxnSpPr/>
          <p:nvPr/>
        </p:nvCxnSpPr>
        <p:spPr>
          <a:xfrm>
            <a:off x="1514338" y="4877266"/>
            <a:ext cx="760690" cy="0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DA3571C1-4F1F-463F-810E-3BC0672B9129}"/>
              </a:ext>
            </a:extLst>
          </p:cNvPr>
          <p:cNvCxnSpPr/>
          <p:nvPr/>
        </p:nvCxnSpPr>
        <p:spPr>
          <a:xfrm>
            <a:off x="2275028" y="4213110"/>
            <a:ext cx="0" cy="664156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BA988A60-BB18-44EB-ABE4-5D5A6A737677}"/>
              </a:ext>
            </a:extLst>
          </p:cNvPr>
          <p:cNvGrpSpPr/>
          <p:nvPr/>
        </p:nvGrpSpPr>
        <p:grpSpPr>
          <a:xfrm>
            <a:off x="-261626" y="4675814"/>
            <a:ext cx="1251257" cy="400050"/>
            <a:chOff x="1634454" y="4491289"/>
            <a:chExt cx="1251257" cy="400050"/>
          </a:xfrm>
        </p:grpSpPr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99546A28-36D0-433B-A17F-91B51BD60D4B}"/>
                </a:ext>
              </a:extLst>
            </p:cNvPr>
            <p:cNvCxnSpPr/>
            <p:nvPr/>
          </p:nvCxnSpPr>
          <p:spPr>
            <a:xfrm>
              <a:off x="2332176" y="4700361"/>
              <a:ext cx="553535" cy="0"/>
            </a:xfrm>
            <a:prstGeom prst="line">
              <a:avLst/>
            </a:prstGeom>
            <a:noFill/>
            <a:ln w="2540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headEnd type="stealth" w="lg" len="lg"/>
              <a:tailEnd type="none"/>
            </a:ln>
            <a:effectLst/>
          </p:spPr>
        </p:cxnSp>
        <p:sp>
          <p:nvSpPr>
            <p:cNvPr id="124" name="Text Box 66">
              <a:extLst>
                <a:ext uri="{FF2B5EF4-FFF2-40B4-BE49-F238E27FC236}">
                  <a16:creationId xmlns:a16="http://schemas.microsoft.com/office/drawing/2014/main" id="{FEAA25D9-2402-4B54-8797-D8675321A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4454" y="4491289"/>
              <a:ext cx="920381" cy="400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Hit</a:t>
              </a:r>
              <a:endParaRPr kumimoji="1"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5" name="矩形 124">
            <a:extLst>
              <a:ext uri="{FF2B5EF4-FFF2-40B4-BE49-F238E27FC236}">
                <a16:creationId xmlns:a16="http://schemas.microsoft.com/office/drawing/2014/main" id="{D7A01435-DA83-476C-B3A2-9D58784713F1}"/>
              </a:ext>
            </a:extLst>
          </p:cNvPr>
          <p:cNvSpPr/>
          <p:nvPr/>
        </p:nvSpPr>
        <p:spPr>
          <a:xfrm>
            <a:off x="1004317" y="4731025"/>
            <a:ext cx="490278" cy="314888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=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F815500A-D5CD-4AC0-B640-B04AA4DA3766}"/>
              </a:ext>
            </a:extLst>
          </p:cNvPr>
          <p:cNvSpPr/>
          <p:nvPr/>
        </p:nvSpPr>
        <p:spPr>
          <a:xfrm>
            <a:off x="5603968" y="2427288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0A41433D-DE2F-43E1-9798-747D8EF4814F}"/>
              </a:ext>
            </a:extLst>
          </p:cNvPr>
          <p:cNvSpPr/>
          <p:nvPr/>
        </p:nvSpPr>
        <p:spPr>
          <a:xfrm>
            <a:off x="5603968" y="2655888"/>
            <a:ext cx="1247775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39A7EF7C-BB27-4199-B8FB-9FC83080E320}"/>
              </a:ext>
            </a:extLst>
          </p:cNvPr>
          <p:cNvSpPr/>
          <p:nvPr/>
        </p:nvSpPr>
        <p:spPr>
          <a:xfrm>
            <a:off x="5603968" y="2884488"/>
            <a:ext cx="1247775" cy="227012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B57B3965-3089-47D2-96C7-72D01DFC001B}"/>
              </a:ext>
            </a:extLst>
          </p:cNvPr>
          <p:cNvSpPr/>
          <p:nvPr/>
        </p:nvSpPr>
        <p:spPr>
          <a:xfrm>
            <a:off x="5603968" y="3111500"/>
            <a:ext cx="1247775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7E111A5B-63C3-456C-865D-809C9AC1D2C1}"/>
              </a:ext>
            </a:extLst>
          </p:cNvPr>
          <p:cNvSpPr/>
          <p:nvPr/>
        </p:nvSpPr>
        <p:spPr>
          <a:xfrm>
            <a:off x="5603968" y="5164138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</a:t>
            </a:r>
            <a:r>
              <a:rPr kumimoji="0" lang="en-US" altLang="zh-CN" sz="1400" b="0" i="1" u="none" strike="noStrike" kern="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990C604-C1F9-4E5F-B53B-7462F1966A65}"/>
              </a:ext>
            </a:extLst>
          </p:cNvPr>
          <p:cNvSpPr/>
          <p:nvPr/>
        </p:nvSpPr>
        <p:spPr>
          <a:xfrm>
            <a:off x="5603968" y="5392738"/>
            <a:ext cx="1247775" cy="22701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</a:t>
            </a:r>
            <a:r>
              <a:rPr kumimoji="0" lang="en-US" altLang="zh-CN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mn+1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C2779AC9-B993-49FA-861A-4E191F4A7AD9}"/>
              </a:ext>
            </a:extLst>
          </p:cNvPr>
          <p:cNvSpPr/>
          <p:nvPr/>
        </p:nvSpPr>
        <p:spPr>
          <a:xfrm>
            <a:off x="5603968" y="5619750"/>
            <a:ext cx="1247775" cy="227013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66EB1C7-6B6A-41E7-9445-6876F8868505}"/>
              </a:ext>
            </a:extLst>
          </p:cNvPr>
          <p:cNvSpPr/>
          <p:nvPr/>
        </p:nvSpPr>
        <p:spPr>
          <a:xfrm>
            <a:off x="5603968" y="3340100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51EE731-F558-4B22-AB77-24E01CC802F9}"/>
              </a:ext>
            </a:extLst>
          </p:cNvPr>
          <p:cNvSpPr/>
          <p:nvPr/>
        </p:nvSpPr>
        <p:spPr>
          <a:xfrm>
            <a:off x="5603968" y="3568700"/>
            <a:ext cx="1247775" cy="227013"/>
          </a:xfrm>
          <a:prstGeom prst="rect">
            <a:avLst/>
          </a:prstGeom>
          <a:solidFill>
            <a:srgbClr val="99FF66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9E45E4D0-C43F-4655-90A6-D5D20738ADC8}"/>
              </a:ext>
            </a:extLst>
          </p:cNvPr>
          <p:cNvSpPr/>
          <p:nvPr/>
        </p:nvSpPr>
        <p:spPr>
          <a:xfrm>
            <a:off x="5603968" y="3795713"/>
            <a:ext cx="1247775" cy="2286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D2910A6B-D6E9-4073-B5AA-489D732121A7}"/>
              </a:ext>
            </a:extLst>
          </p:cNvPr>
          <p:cNvSpPr/>
          <p:nvPr/>
        </p:nvSpPr>
        <p:spPr>
          <a:xfrm>
            <a:off x="5603968" y="4024313"/>
            <a:ext cx="1247775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FB9001FD-D5C5-4EA4-BD69-2E228C972B0D}"/>
              </a:ext>
            </a:extLst>
          </p:cNvPr>
          <p:cNvSpPr/>
          <p:nvPr/>
        </p:nvSpPr>
        <p:spPr>
          <a:xfrm>
            <a:off x="5603968" y="5846763"/>
            <a:ext cx="1247775" cy="225425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W</a:t>
            </a:r>
            <a:r>
              <a:rPr kumimoji="0" lang="en-US" altLang="zh-CN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mn+n-1</a:t>
            </a: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F2514652-C786-465B-9C07-2CDB18BD2086}"/>
              </a:ext>
            </a:extLst>
          </p:cNvPr>
          <p:cNvSpPr/>
          <p:nvPr/>
        </p:nvSpPr>
        <p:spPr>
          <a:xfrm>
            <a:off x="5603968" y="1535113"/>
            <a:ext cx="1247775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FFD1EA5-9CEB-45D6-AEC2-6B9DA12F62DC}"/>
              </a:ext>
            </a:extLst>
          </p:cNvPr>
          <p:cNvSpPr/>
          <p:nvPr/>
        </p:nvSpPr>
        <p:spPr>
          <a:xfrm>
            <a:off x="5603968" y="1763713"/>
            <a:ext cx="1247775" cy="22701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F59E0D90-1E1E-47DB-98E1-0517160FB183}"/>
              </a:ext>
            </a:extLst>
          </p:cNvPr>
          <p:cNvSpPr/>
          <p:nvPr/>
        </p:nvSpPr>
        <p:spPr>
          <a:xfrm>
            <a:off x="5603968" y="1992313"/>
            <a:ext cx="1247775" cy="227012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8F8155D8-BC96-48EB-85AE-DB767C2D3EC2}"/>
              </a:ext>
            </a:extLst>
          </p:cNvPr>
          <p:cNvSpPr/>
          <p:nvPr/>
        </p:nvSpPr>
        <p:spPr>
          <a:xfrm>
            <a:off x="5603968" y="2200275"/>
            <a:ext cx="1247775" cy="227013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94EB53A9-AB72-4611-8FA2-A28A1495AAE2}"/>
              </a:ext>
            </a:extLst>
          </p:cNvPr>
          <p:cNvSpPr/>
          <p:nvPr/>
        </p:nvSpPr>
        <p:spPr>
          <a:xfrm>
            <a:off x="5603968" y="4252913"/>
            <a:ext cx="1247775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4C76B7E5-54B6-4302-A7DA-8998B79E7BD8}"/>
              </a:ext>
            </a:extLst>
          </p:cNvPr>
          <p:cNvSpPr/>
          <p:nvPr/>
        </p:nvSpPr>
        <p:spPr>
          <a:xfrm>
            <a:off x="5603968" y="4479925"/>
            <a:ext cx="1247775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59DC2F59-454A-4D04-AE48-ACC6C753C646}"/>
              </a:ext>
            </a:extLst>
          </p:cNvPr>
          <p:cNvSpPr/>
          <p:nvPr/>
        </p:nvSpPr>
        <p:spPr>
          <a:xfrm>
            <a:off x="5603968" y="4708525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E6A64233-9227-415C-89F6-3FA7CCA0E4F1}"/>
              </a:ext>
            </a:extLst>
          </p:cNvPr>
          <p:cNvSpPr/>
          <p:nvPr/>
        </p:nvSpPr>
        <p:spPr>
          <a:xfrm>
            <a:off x="5603968" y="4937125"/>
            <a:ext cx="1247775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6" name="Text Box 52">
            <a:extLst>
              <a:ext uri="{FF2B5EF4-FFF2-40B4-BE49-F238E27FC236}">
                <a16:creationId xmlns:a16="http://schemas.microsoft.com/office/drawing/2014/main" id="{7F80812E-4EBC-4930-BDF8-A64F82695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205" y="1149350"/>
            <a:ext cx="18672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主存</a:t>
            </a:r>
            <a:r>
              <a:rPr lang="en-US" altLang="zh-CN" b="1" dirty="0">
                <a:solidFill>
                  <a:srgbClr val="000000"/>
                </a:solidFill>
                <a:latin typeface="微软雅黑" charset="-122"/>
                <a:ea typeface="微软雅黑" charset="-122"/>
              </a:rPr>
              <a:t>DRAM</a:t>
            </a:r>
            <a:endParaRPr lang="zh-CN" altLang="en-US" b="1" dirty="0">
              <a:solidFill>
                <a:srgbClr val="000000"/>
              </a:solidFill>
              <a:latin typeface="微软雅黑" charset="-122"/>
              <a:ea typeface="微软雅黑" charset="-122"/>
            </a:endParaRPr>
          </a:p>
        </p:txBody>
      </p:sp>
      <p:grpSp>
        <p:nvGrpSpPr>
          <p:cNvPr id="147" name="组合 154">
            <a:extLst>
              <a:ext uri="{FF2B5EF4-FFF2-40B4-BE49-F238E27FC236}">
                <a16:creationId xmlns:a16="http://schemas.microsoft.com/office/drawing/2014/main" id="{E728BCF2-CC23-4396-8FAE-8FA4396F1751}"/>
              </a:ext>
            </a:extLst>
          </p:cNvPr>
          <p:cNvGrpSpPr>
            <a:grpSpLocks/>
          </p:cNvGrpSpPr>
          <p:nvPr/>
        </p:nvGrpSpPr>
        <p:grpSpPr bwMode="auto">
          <a:xfrm>
            <a:off x="6846981" y="1516063"/>
            <a:ext cx="733425" cy="909637"/>
            <a:chOff x="8196695" y="1249092"/>
            <a:chExt cx="732519" cy="909523"/>
          </a:xfrm>
        </p:grpSpPr>
        <p:sp>
          <p:nvSpPr>
            <p:cNvPr id="148" name="右大括号 147">
              <a:extLst>
                <a:ext uri="{FF2B5EF4-FFF2-40B4-BE49-F238E27FC236}">
                  <a16:creationId xmlns:a16="http://schemas.microsoft.com/office/drawing/2014/main" id="{1FA14FF8-6EA4-438F-8094-7ACC3B585D37}"/>
                </a:ext>
              </a:extLst>
            </p:cNvPr>
            <p:cNvSpPr/>
            <p:nvPr/>
          </p:nvSpPr>
          <p:spPr>
            <a:xfrm>
              <a:off x="8196695" y="1249092"/>
              <a:ext cx="149041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49" name="Text Box 39">
              <a:extLst>
                <a:ext uri="{FF2B5EF4-FFF2-40B4-BE49-F238E27FC236}">
                  <a16:creationId xmlns:a16="http://schemas.microsoft.com/office/drawing/2014/main" id="{02AA0F76-65E8-4A84-BEB2-BCF318607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6127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0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区</a:t>
              </a:r>
            </a:p>
          </p:txBody>
        </p:sp>
      </p:grpSp>
      <p:grpSp>
        <p:nvGrpSpPr>
          <p:cNvPr id="154" name="组合 156">
            <a:extLst>
              <a:ext uri="{FF2B5EF4-FFF2-40B4-BE49-F238E27FC236}">
                <a16:creationId xmlns:a16="http://schemas.microsoft.com/office/drawing/2014/main" id="{77E5CDAF-5804-456F-968F-818ED70C46D6}"/>
              </a:ext>
            </a:extLst>
          </p:cNvPr>
          <p:cNvGrpSpPr>
            <a:grpSpLocks/>
          </p:cNvGrpSpPr>
          <p:nvPr/>
        </p:nvGrpSpPr>
        <p:grpSpPr bwMode="auto">
          <a:xfrm>
            <a:off x="6846981" y="2446338"/>
            <a:ext cx="733425" cy="909637"/>
            <a:chOff x="8196695" y="1249092"/>
            <a:chExt cx="732519" cy="909523"/>
          </a:xfrm>
        </p:grpSpPr>
        <p:sp>
          <p:nvSpPr>
            <p:cNvPr id="155" name="右大括号 154">
              <a:extLst>
                <a:ext uri="{FF2B5EF4-FFF2-40B4-BE49-F238E27FC236}">
                  <a16:creationId xmlns:a16="http://schemas.microsoft.com/office/drawing/2014/main" id="{D7415711-8EEE-49DC-8695-9294473A5D9A}"/>
                </a:ext>
              </a:extLst>
            </p:cNvPr>
            <p:cNvSpPr/>
            <p:nvPr/>
          </p:nvSpPr>
          <p:spPr>
            <a:xfrm>
              <a:off x="8196695" y="1249092"/>
              <a:ext cx="149041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6" name="Text Box 39">
              <a:extLst>
                <a:ext uri="{FF2B5EF4-FFF2-40B4-BE49-F238E27FC236}">
                  <a16:creationId xmlns:a16="http://schemas.microsoft.com/office/drawing/2014/main" id="{D2C42176-82F7-467A-BB4D-74785AB268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6127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1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区</a:t>
              </a:r>
            </a:p>
          </p:txBody>
        </p:sp>
      </p:grpSp>
      <p:grpSp>
        <p:nvGrpSpPr>
          <p:cNvPr id="157" name="组合 159">
            <a:extLst>
              <a:ext uri="{FF2B5EF4-FFF2-40B4-BE49-F238E27FC236}">
                <a16:creationId xmlns:a16="http://schemas.microsoft.com/office/drawing/2014/main" id="{32F4AEB2-1EE3-4504-B037-037CBB7F5D0A}"/>
              </a:ext>
            </a:extLst>
          </p:cNvPr>
          <p:cNvGrpSpPr>
            <a:grpSpLocks/>
          </p:cNvGrpSpPr>
          <p:nvPr/>
        </p:nvGrpSpPr>
        <p:grpSpPr bwMode="auto">
          <a:xfrm>
            <a:off x="6846981" y="3355975"/>
            <a:ext cx="733425" cy="909638"/>
            <a:chOff x="8196695" y="1249092"/>
            <a:chExt cx="732519" cy="909523"/>
          </a:xfrm>
        </p:grpSpPr>
        <p:sp>
          <p:nvSpPr>
            <p:cNvPr id="158" name="右大括号 157">
              <a:extLst>
                <a:ext uri="{FF2B5EF4-FFF2-40B4-BE49-F238E27FC236}">
                  <a16:creationId xmlns:a16="http://schemas.microsoft.com/office/drawing/2014/main" id="{2303A578-C376-49F3-95B9-E52FFF017AAE}"/>
                </a:ext>
              </a:extLst>
            </p:cNvPr>
            <p:cNvSpPr/>
            <p:nvPr/>
          </p:nvSpPr>
          <p:spPr>
            <a:xfrm>
              <a:off x="8196695" y="1249092"/>
              <a:ext cx="149041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9" name="Text Box 39">
              <a:extLst>
                <a:ext uri="{FF2B5EF4-FFF2-40B4-BE49-F238E27FC236}">
                  <a16:creationId xmlns:a16="http://schemas.microsoft.com/office/drawing/2014/main" id="{65133540-A40D-4E56-9A59-CB5FE542D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6127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2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区</a:t>
              </a:r>
            </a:p>
          </p:txBody>
        </p:sp>
      </p:grpSp>
      <p:grpSp>
        <p:nvGrpSpPr>
          <p:cNvPr id="160" name="组合 163">
            <a:extLst>
              <a:ext uri="{FF2B5EF4-FFF2-40B4-BE49-F238E27FC236}">
                <a16:creationId xmlns:a16="http://schemas.microsoft.com/office/drawing/2014/main" id="{ACC06F71-2989-463E-9C9E-EA1239523682}"/>
              </a:ext>
            </a:extLst>
          </p:cNvPr>
          <p:cNvGrpSpPr>
            <a:grpSpLocks/>
          </p:cNvGrpSpPr>
          <p:nvPr/>
        </p:nvGrpSpPr>
        <p:grpSpPr bwMode="auto">
          <a:xfrm>
            <a:off x="6923181" y="5184774"/>
            <a:ext cx="839787" cy="920727"/>
            <a:chOff x="8196695" y="1249092"/>
            <a:chExt cx="839801" cy="909523"/>
          </a:xfrm>
        </p:grpSpPr>
        <p:sp>
          <p:nvSpPr>
            <p:cNvPr id="161" name="右大括号 160">
              <a:extLst>
                <a:ext uri="{FF2B5EF4-FFF2-40B4-BE49-F238E27FC236}">
                  <a16:creationId xmlns:a16="http://schemas.microsoft.com/office/drawing/2014/main" id="{919D4B9E-7A54-4367-895A-BFD152227E3D}"/>
                </a:ext>
              </a:extLst>
            </p:cNvPr>
            <p:cNvSpPr/>
            <p:nvPr/>
          </p:nvSpPr>
          <p:spPr>
            <a:xfrm>
              <a:off x="8196695" y="1249092"/>
              <a:ext cx="149227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2" name="Text Box 39">
              <a:extLst>
                <a:ext uri="{FF2B5EF4-FFF2-40B4-BE49-F238E27FC236}">
                  <a16:creationId xmlns:a16="http://schemas.microsoft.com/office/drawing/2014/main" id="{96EFFF88-C93A-4B22-88DB-57B0481508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72008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m</a:t>
              </a:r>
              <a:r>
                <a:rPr kumimoji="0" lang="zh-CN" alt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区</a:t>
              </a:r>
            </a:p>
          </p:txBody>
        </p:sp>
      </p:grpSp>
      <p:sp>
        <p:nvSpPr>
          <p:cNvPr id="163" name="Text Box 66">
            <a:extLst>
              <a:ext uri="{FF2B5EF4-FFF2-40B4-BE49-F238E27FC236}">
                <a16:creationId xmlns:a16="http://schemas.microsoft.com/office/drawing/2014/main" id="{61BAB249-23EB-45C7-B075-2115FC3D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4497" y="6105502"/>
            <a:ext cx="21209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n=2</a:t>
            </a:r>
            <a:r>
              <a:rPr kumimoji="1" lang="en-US" altLang="zh-CN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1"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m=2</a:t>
            </a:r>
            <a:r>
              <a:rPr kumimoji="1" lang="en-US" altLang="zh-CN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2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70" grpId="0" animBg="1"/>
      <p:bldP spid="71" grpId="0" animBg="1"/>
      <p:bldP spid="72" grpId="0" animBg="1"/>
      <p:bldP spid="73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25" grpId="0" animBg="1"/>
      <p:bldP spid="126" grpId="0" animBg="1"/>
      <p:bldP spid="138" grpId="0" animBg="1"/>
      <p:bldP spid="139" grpId="0" animBg="1"/>
      <p:bldP spid="140" grpId="0" animBg="1"/>
      <p:bldP spid="1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1" y="257614"/>
            <a:ext cx="7605769" cy="617641"/>
          </a:xfrm>
          <a:noFill/>
          <a:ln w="9525" cap="flat" cmpd="sng" algn="ctr">
            <a:noFill/>
            <a:prstDash val="solid"/>
          </a:ln>
          <a:effectLst/>
        </p:spPr>
        <p:txBody>
          <a:bodyPr>
            <a:normAutofit fontScale="90000"/>
          </a:bodyPr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直接相联映射逻辑实现 </a:t>
            </a:r>
            <a:r>
              <a:rPr lang="en-US" altLang="zh-CN" dirty="0"/>
              <a:t>(</a:t>
            </a:r>
            <a:r>
              <a:rPr lang="zh-CN" altLang="en-US" dirty="0"/>
              <a:t>工程观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289" name="直接连接符 288"/>
          <p:cNvCxnSpPr/>
          <p:nvPr/>
        </p:nvCxnSpPr>
        <p:spPr>
          <a:xfrm>
            <a:off x="3145766" y="1489938"/>
            <a:ext cx="0" cy="754006"/>
          </a:xfrm>
          <a:prstGeom prst="line">
            <a:avLst/>
          </a:prstGeom>
          <a:noFill/>
          <a:ln w="254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90" name="直接连接符 289"/>
          <p:cNvCxnSpPr/>
          <p:nvPr/>
        </p:nvCxnSpPr>
        <p:spPr>
          <a:xfrm>
            <a:off x="2341263" y="1489937"/>
            <a:ext cx="0" cy="448401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291" name="直接连接符 290"/>
          <p:cNvCxnSpPr/>
          <p:nvPr/>
        </p:nvCxnSpPr>
        <p:spPr>
          <a:xfrm>
            <a:off x="2341028" y="5973947"/>
            <a:ext cx="2428615" cy="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</p:cxnSp>
      <p:sp>
        <p:nvSpPr>
          <p:cNvPr id="279" name="矩形 278"/>
          <p:cNvSpPr/>
          <p:nvPr/>
        </p:nvSpPr>
        <p:spPr>
          <a:xfrm>
            <a:off x="4118075" y="1813249"/>
            <a:ext cx="619784" cy="25173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TAG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280" name="矩形 279"/>
          <p:cNvSpPr/>
          <p:nvPr/>
        </p:nvSpPr>
        <p:spPr>
          <a:xfrm>
            <a:off x="5795583" y="1804043"/>
            <a:ext cx="1852018" cy="25173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数据块副本缓冲区</a:t>
            </a:r>
          </a:p>
        </p:txBody>
      </p:sp>
      <p:grpSp>
        <p:nvGrpSpPr>
          <p:cNvPr id="281" name="组合 280"/>
          <p:cNvGrpSpPr/>
          <p:nvPr/>
        </p:nvGrpSpPr>
        <p:grpSpPr>
          <a:xfrm>
            <a:off x="3640108" y="3372794"/>
            <a:ext cx="5380046" cy="375270"/>
            <a:chOff x="2627784" y="1722436"/>
            <a:chExt cx="4851626" cy="338412"/>
          </a:xfrm>
          <a:solidFill>
            <a:srgbClr val="FFFFFF"/>
          </a:solidFill>
        </p:grpSpPr>
        <p:sp>
          <p:nvSpPr>
            <p:cNvPr id="282" name="矩形 281"/>
            <p:cNvSpPr/>
            <p:nvPr/>
          </p:nvSpPr>
          <p:spPr>
            <a:xfrm>
              <a:off x="2627784" y="1722436"/>
              <a:ext cx="485162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3" name="矩形 282"/>
            <p:cNvSpPr/>
            <p:nvPr/>
          </p:nvSpPr>
          <p:spPr>
            <a:xfrm>
              <a:off x="4424510" y="1784350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4" name="矩形 283"/>
            <p:cNvSpPr/>
            <p:nvPr/>
          </p:nvSpPr>
          <p:spPr>
            <a:xfrm>
              <a:off x="5179169" y="1786631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5" name="矩形 284"/>
            <p:cNvSpPr/>
            <p:nvPr/>
          </p:nvSpPr>
          <p:spPr>
            <a:xfrm>
              <a:off x="5933829" y="1784350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6" name="矩形 285"/>
            <p:cNvSpPr/>
            <p:nvPr/>
          </p:nvSpPr>
          <p:spPr>
            <a:xfrm>
              <a:off x="6688490" y="1786631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7" name="矩形 286"/>
            <p:cNvSpPr/>
            <p:nvPr/>
          </p:nvSpPr>
          <p:spPr>
            <a:xfrm>
              <a:off x="3039145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8" name="矩形 287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640108" y="2079068"/>
            <a:ext cx="5376378" cy="375270"/>
            <a:chOff x="2627784" y="1722436"/>
            <a:chExt cx="4848318" cy="338412"/>
          </a:xfrm>
          <a:solidFill>
            <a:srgbClr val="FFFFFF"/>
          </a:solidFill>
        </p:grpSpPr>
        <p:sp>
          <p:nvSpPr>
            <p:cNvPr id="301" name="矩形 300"/>
            <p:cNvSpPr/>
            <p:nvPr/>
          </p:nvSpPr>
          <p:spPr>
            <a:xfrm>
              <a:off x="2627784" y="1722436"/>
              <a:ext cx="4848318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2" name="矩形 301"/>
            <p:cNvSpPr/>
            <p:nvPr/>
          </p:nvSpPr>
          <p:spPr>
            <a:xfrm>
              <a:off x="4418660" y="1784350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3" name="矩形 302"/>
            <p:cNvSpPr/>
            <p:nvPr/>
          </p:nvSpPr>
          <p:spPr>
            <a:xfrm>
              <a:off x="5173319" y="1786631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5930844" y="1784350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5" name="矩形 304"/>
            <p:cNvSpPr/>
            <p:nvPr/>
          </p:nvSpPr>
          <p:spPr>
            <a:xfrm>
              <a:off x="6682639" y="1786631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6" name="矩形 305"/>
            <p:cNvSpPr/>
            <p:nvPr/>
          </p:nvSpPr>
          <p:spPr>
            <a:xfrm>
              <a:off x="3032279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777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07" name="矩形 306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3640108" y="2516372"/>
            <a:ext cx="5376377" cy="375270"/>
            <a:chOff x="2627784" y="1722436"/>
            <a:chExt cx="4848317" cy="338412"/>
          </a:xfrm>
          <a:solidFill>
            <a:srgbClr val="FFFFFF"/>
          </a:solidFill>
        </p:grpSpPr>
        <p:sp>
          <p:nvSpPr>
            <p:cNvPr id="311" name="矩形 310"/>
            <p:cNvSpPr/>
            <p:nvPr/>
          </p:nvSpPr>
          <p:spPr>
            <a:xfrm>
              <a:off x="2627784" y="1722436"/>
              <a:ext cx="4848317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2" name="矩形 311"/>
            <p:cNvSpPr/>
            <p:nvPr/>
          </p:nvSpPr>
          <p:spPr>
            <a:xfrm>
              <a:off x="4415954" y="1777220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3" name="矩形 312"/>
            <p:cNvSpPr/>
            <p:nvPr/>
          </p:nvSpPr>
          <p:spPr>
            <a:xfrm>
              <a:off x="5171329" y="1779502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4" name="矩形 313"/>
            <p:cNvSpPr/>
            <p:nvPr/>
          </p:nvSpPr>
          <p:spPr>
            <a:xfrm>
              <a:off x="5923127" y="1777220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5" name="矩形 314"/>
            <p:cNvSpPr/>
            <p:nvPr/>
          </p:nvSpPr>
          <p:spPr>
            <a:xfrm>
              <a:off x="6680650" y="1779502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>
              <a:off x="3031260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666</a:t>
              </a: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3640107" y="2944580"/>
            <a:ext cx="5380047" cy="375270"/>
            <a:chOff x="2627783" y="1722436"/>
            <a:chExt cx="4851626" cy="338412"/>
          </a:xfrm>
          <a:solidFill>
            <a:srgbClr val="FFFFFF"/>
          </a:solidFill>
        </p:grpSpPr>
        <p:sp>
          <p:nvSpPr>
            <p:cNvPr id="321" name="矩形 320"/>
            <p:cNvSpPr/>
            <p:nvPr/>
          </p:nvSpPr>
          <p:spPr>
            <a:xfrm>
              <a:off x="2627783" y="1722436"/>
              <a:ext cx="485162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>
              <a:off x="4423863" y="1784857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>
              <a:off x="5178522" y="1787139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>
              <a:off x="5933182" y="1784857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>
              <a:off x="6687843" y="1787139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>
              <a:off x="3040064" y="1777602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30" name="组合 329"/>
          <p:cNvGrpSpPr/>
          <p:nvPr/>
        </p:nvGrpSpPr>
        <p:grpSpPr>
          <a:xfrm>
            <a:off x="3640108" y="3801001"/>
            <a:ext cx="5380046" cy="375270"/>
            <a:chOff x="2627784" y="1722436"/>
            <a:chExt cx="4851626" cy="338412"/>
          </a:xfrm>
          <a:solidFill>
            <a:srgbClr val="FFFFFF"/>
          </a:solidFill>
        </p:grpSpPr>
        <p:sp>
          <p:nvSpPr>
            <p:cNvPr id="332" name="矩形 331"/>
            <p:cNvSpPr/>
            <p:nvPr/>
          </p:nvSpPr>
          <p:spPr>
            <a:xfrm>
              <a:off x="2627784" y="1722436"/>
              <a:ext cx="485162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3" name="矩形 332"/>
            <p:cNvSpPr/>
            <p:nvPr/>
          </p:nvSpPr>
          <p:spPr>
            <a:xfrm>
              <a:off x="4422657" y="1777795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4" name="矩形 333"/>
            <p:cNvSpPr/>
            <p:nvPr/>
          </p:nvSpPr>
          <p:spPr>
            <a:xfrm>
              <a:off x="5179465" y="178007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5" name="矩形 334"/>
            <p:cNvSpPr/>
            <p:nvPr/>
          </p:nvSpPr>
          <p:spPr>
            <a:xfrm>
              <a:off x="5934125" y="1777795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6" name="矩形 335"/>
            <p:cNvSpPr/>
            <p:nvPr/>
          </p:nvSpPr>
          <p:spPr>
            <a:xfrm>
              <a:off x="6685922" y="178007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7" name="矩形 336"/>
            <p:cNvSpPr/>
            <p:nvPr/>
          </p:nvSpPr>
          <p:spPr>
            <a:xfrm>
              <a:off x="3039144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38" name="矩形 337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40" name="组合 339"/>
          <p:cNvGrpSpPr/>
          <p:nvPr/>
        </p:nvGrpSpPr>
        <p:grpSpPr>
          <a:xfrm>
            <a:off x="3640108" y="4229212"/>
            <a:ext cx="5380046" cy="375270"/>
            <a:chOff x="2627784" y="1722436"/>
            <a:chExt cx="4851626" cy="338412"/>
          </a:xfrm>
          <a:solidFill>
            <a:srgbClr val="FFFFFF"/>
          </a:solidFill>
        </p:grpSpPr>
        <p:sp>
          <p:nvSpPr>
            <p:cNvPr id="342" name="矩形 341"/>
            <p:cNvSpPr/>
            <p:nvPr/>
          </p:nvSpPr>
          <p:spPr>
            <a:xfrm>
              <a:off x="2627784" y="1722436"/>
              <a:ext cx="4851626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3" name="矩形 342"/>
            <p:cNvSpPr/>
            <p:nvPr/>
          </p:nvSpPr>
          <p:spPr>
            <a:xfrm>
              <a:off x="4422264" y="1778113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4" name="矩形 343"/>
            <p:cNvSpPr/>
            <p:nvPr/>
          </p:nvSpPr>
          <p:spPr>
            <a:xfrm>
              <a:off x="5178354" y="1780394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5" name="矩形 344"/>
            <p:cNvSpPr/>
            <p:nvPr/>
          </p:nvSpPr>
          <p:spPr>
            <a:xfrm>
              <a:off x="5935877" y="1778113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6" name="矩形 345"/>
            <p:cNvSpPr/>
            <p:nvPr/>
          </p:nvSpPr>
          <p:spPr>
            <a:xfrm>
              <a:off x="6687674" y="1780394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7" name="矩形 346"/>
            <p:cNvSpPr/>
            <p:nvPr/>
          </p:nvSpPr>
          <p:spPr>
            <a:xfrm>
              <a:off x="3031174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48" name="矩形 347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3640107" y="4657432"/>
            <a:ext cx="5376999" cy="375271"/>
            <a:chOff x="2627783" y="1722436"/>
            <a:chExt cx="4848878" cy="338412"/>
          </a:xfrm>
          <a:solidFill>
            <a:srgbClr val="FFFFFF"/>
          </a:solidFill>
        </p:grpSpPr>
        <p:sp>
          <p:nvSpPr>
            <p:cNvPr id="352" name="矩形 351"/>
            <p:cNvSpPr/>
            <p:nvPr/>
          </p:nvSpPr>
          <p:spPr>
            <a:xfrm>
              <a:off x="2627783" y="1722436"/>
              <a:ext cx="4848878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3" name="矩形 352"/>
            <p:cNvSpPr/>
            <p:nvPr/>
          </p:nvSpPr>
          <p:spPr>
            <a:xfrm>
              <a:off x="4422710" y="1777313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4" name="矩形 353"/>
            <p:cNvSpPr/>
            <p:nvPr/>
          </p:nvSpPr>
          <p:spPr>
            <a:xfrm>
              <a:off x="5177369" y="1779594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5" name="矩形 354"/>
            <p:cNvSpPr/>
            <p:nvPr/>
          </p:nvSpPr>
          <p:spPr>
            <a:xfrm>
              <a:off x="5934892" y="1777313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>
              <a:off x="6686690" y="1779594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>
              <a:off x="3039143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FF6600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60" name="组合 359"/>
          <p:cNvGrpSpPr/>
          <p:nvPr/>
        </p:nvGrpSpPr>
        <p:grpSpPr>
          <a:xfrm>
            <a:off x="3640107" y="5085639"/>
            <a:ext cx="5376378" cy="375270"/>
            <a:chOff x="2627783" y="1722436"/>
            <a:chExt cx="4848319" cy="338412"/>
          </a:xfrm>
          <a:solidFill>
            <a:srgbClr val="FFFFFF"/>
          </a:solidFill>
        </p:grpSpPr>
        <p:sp>
          <p:nvSpPr>
            <p:cNvPr id="362" name="矩形 361"/>
            <p:cNvSpPr/>
            <p:nvPr/>
          </p:nvSpPr>
          <p:spPr>
            <a:xfrm>
              <a:off x="2627783" y="1722436"/>
              <a:ext cx="4848319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4424046" y="1771865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5178702" y="1774147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5" name="矩形 364"/>
            <p:cNvSpPr/>
            <p:nvPr/>
          </p:nvSpPr>
          <p:spPr>
            <a:xfrm>
              <a:off x="5933355" y="1771865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>
              <a:off x="6688017" y="1774147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7" name="矩形 366"/>
            <p:cNvSpPr/>
            <p:nvPr/>
          </p:nvSpPr>
          <p:spPr>
            <a:xfrm>
              <a:off x="3039142" y="1784697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368" name="矩形 367"/>
            <p:cNvSpPr/>
            <p:nvPr/>
          </p:nvSpPr>
          <p:spPr>
            <a:xfrm>
              <a:off x="2688724" y="178663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370" name="矩形 369"/>
          <p:cNvSpPr/>
          <p:nvPr/>
        </p:nvSpPr>
        <p:spPr>
          <a:xfrm>
            <a:off x="3396409" y="1817739"/>
            <a:ext cx="877562" cy="241176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有效位</a:t>
            </a:r>
          </a:p>
        </p:txBody>
      </p:sp>
      <p:cxnSp>
        <p:nvCxnSpPr>
          <p:cNvPr id="376" name="直接连接符 375"/>
          <p:cNvCxnSpPr/>
          <p:nvPr/>
        </p:nvCxnSpPr>
        <p:spPr>
          <a:xfrm>
            <a:off x="4358269" y="1363188"/>
            <a:ext cx="6130641" cy="0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</p:cxnSp>
      <p:cxnSp>
        <p:nvCxnSpPr>
          <p:cNvPr id="377" name="直接连接符 376"/>
          <p:cNvCxnSpPr/>
          <p:nvPr/>
        </p:nvCxnSpPr>
        <p:spPr>
          <a:xfrm>
            <a:off x="10488910" y="1363188"/>
            <a:ext cx="0" cy="1646765"/>
          </a:xfrm>
          <a:prstGeom prst="line">
            <a:avLst/>
          </a:prstGeom>
          <a:noFill/>
          <a:ln w="25400" cap="flat" cmpd="sng" algn="ctr">
            <a:solidFill>
              <a:srgbClr val="FFC000"/>
            </a:solidFill>
            <a:prstDash val="solid"/>
          </a:ln>
          <a:effectLst/>
        </p:spPr>
      </p:cxnSp>
      <p:cxnSp>
        <p:nvCxnSpPr>
          <p:cNvPr id="378" name="直接连接符 377"/>
          <p:cNvCxnSpPr/>
          <p:nvPr/>
        </p:nvCxnSpPr>
        <p:spPr>
          <a:xfrm>
            <a:off x="5519949" y="5911056"/>
            <a:ext cx="4968961" cy="0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79" name="直接连接符 378"/>
          <p:cNvCxnSpPr>
            <a:stCxn id="229" idx="3"/>
          </p:cNvCxnSpPr>
          <p:nvPr/>
        </p:nvCxnSpPr>
        <p:spPr>
          <a:xfrm>
            <a:off x="10488910" y="4540537"/>
            <a:ext cx="0" cy="1370519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  <a:tailEnd type="none"/>
          </a:ln>
          <a:effectLst/>
        </p:spPr>
      </p:cxnSp>
      <p:grpSp>
        <p:nvGrpSpPr>
          <p:cNvPr id="5" name="组合 4"/>
          <p:cNvGrpSpPr/>
          <p:nvPr/>
        </p:nvGrpSpPr>
        <p:grpSpPr>
          <a:xfrm>
            <a:off x="1938542" y="937710"/>
            <a:ext cx="2419727" cy="552227"/>
            <a:chOff x="2043018" y="937710"/>
            <a:chExt cx="2419727" cy="552227"/>
          </a:xfrm>
        </p:grpSpPr>
        <p:sp>
          <p:nvSpPr>
            <p:cNvPr id="369" name="矩形 368"/>
            <p:cNvSpPr/>
            <p:nvPr/>
          </p:nvSpPr>
          <p:spPr>
            <a:xfrm>
              <a:off x="2748254" y="937710"/>
              <a:ext cx="1186945" cy="241176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主存地址</a:t>
              </a:r>
            </a:p>
          </p:txBody>
        </p:sp>
        <p:grpSp>
          <p:nvGrpSpPr>
            <p:cNvPr id="382" name="组合 381"/>
            <p:cNvGrpSpPr/>
            <p:nvPr/>
          </p:nvGrpSpPr>
          <p:grpSpPr>
            <a:xfrm>
              <a:off x="2043018" y="1236439"/>
              <a:ext cx="2419727" cy="253498"/>
              <a:chOff x="2861078" y="969828"/>
              <a:chExt cx="2182065" cy="228600"/>
            </a:xfrm>
          </p:grpSpPr>
          <p:sp>
            <p:nvSpPr>
              <p:cNvPr id="383" name="矩形 382"/>
              <p:cNvSpPr/>
              <p:nvPr/>
            </p:nvSpPr>
            <p:spPr>
              <a:xfrm>
                <a:off x="2861078" y="969828"/>
                <a:ext cx="720725" cy="228600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Tag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84" name="矩形 383"/>
              <p:cNvSpPr/>
              <p:nvPr/>
            </p:nvSpPr>
            <p:spPr>
              <a:xfrm>
                <a:off x="3581802" y="969828"/>
                <a:ext cx="730670" cy="228600"/>
              </a:xfrm>
              <a:prstGeom prst="rect">
                <a:avLst/>
              </a:prstGeom>
              <a:solidFill>
                <a:srgbClr val="CCFFCC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index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85" name="矩形 384"/>
              <p:cNvSpPr/>
              <p:nvPr/>
            </p:nvSpPr>
            <p:spPr>
              <a:xfrm>
                <a:off x="4312473" y="969828"/>
                <a:ext cx="730670" cy="22860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offset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448128" y="5611828"/>
            <a:ext cx="1063517" cy="464507"/>
            <a:chOff x="3501709" y="5603993"/>
            <a:chExt cx="1063517" cy="464507"/>
          </a:xfrm>
        </p:grpSpPr>
        <p:cxnSp>
          <p:nvCxnSpPr>
            <p:cNvPr id="293" name="直接连接符 292"/>
            <p:cNvCxnSpPr/>
            <p:nvPr/>
          </p:nvCxnSpPr>
          <p:spPr>
            <a:xfrm>
              <a:off x="4007483" y="5603993"/>
              <a:ext cx="0" cy="132989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294" name="直接连接符 293"/>
            <p:cNvCxnSpPr/>
            <p:nvPr/>
          </p:nvCxnSpPr>
          <p:spPr>
            <a:xfrm>
              <a:off x="3516476" y="5864045"/>
              <a:ext cx="311495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sp>
          <p:nvSpPr>
            <p:cNvPr id="295" name="文本框 294"/>
            <p:cNvSpPr txBox="1"/>
            <p:nvPr/>
          </p:nvSpPr>
          <p:spPr>
            <a:xfrm>
              <a:off x="3501709" y="561182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1</a:t>
              </a:r>
              <a:endParaRPr lang="zh-CN" altLang="en-US" sz="1400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76" name="直接连接符 475"/>
            <p:cNvCxnSpPr/>
            <p:nvPr/>
          </p:nvCxnSpPr>
          <p:spPr>
            <a:xfrm flipH="1">
              <a:off x="4004203" y="5606901"/>
              <a:ext cx="408612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sp>
          <p:nvSpPr>
            <p:cNvPr id="386" name="矩形 385"/>
            <p:cNvSpPr/>
            <p:nvPr/>
          </p:nvSpPr>
          <p:spPr>
            <a:xfrm>
              <a:off x="3833292" y="5753612"/>
              <a:ext cx="731934" cy="314888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=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25036" y="2045982"/>
            <a:ext cx="398239" cy="3245779"/>
            <a:chOff x="3426636" y="2045982"/>
            <a:chExt cx="398239" cy="3245779"/>
          </a:xfrm>
        </p:grpSpPr>
        <p:grpSp>
          <p:nvGrpSpPr>
            <p:cNvPr id="268" name="组合 267"/>
            <p:cNvGrpSpPr/>
            <p:nvPr/>
          </p:nvGrpSpPr>
          <p:grpSpPr>
            <a:xfrm>
              <a:off x="3426636" y="2045982"/>
              <a:ext cx="398239" cy="3245779"/>
              <a:chOff x="990407" y="2223239"/>
              <a:chExt cx="359125" cy="2926984"/>
            </a:xfrm>
          </p:grpSpPr>
          <p:sp>
            <p:nvSpPr>
              <p:cNvPr id="269" name="文本框 268"/>
              <p:cNvSpPr txBox="1"/>
              <p:nvPr/>
            </p:nvSpPr>
            <p:spPr>
              <a:xfrm>
                <a:off x="992525" y="2223239"/>
                <a:ext cx="345777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L0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0" name="文本框 269"/>
              <p:cNvSpPr txBox="1"/>
              <p:nvPr/>
            </p:nvSpPr>
            <p:spPr>
              <a:xfrm>
                <a:off x="992525" y="2566939"/>
                <a:ext cx="354451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L1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1" name="文本框 270"/>
              <p:cNvSpPr txBox="1"/>
              <p:nvPr/>
            </p:nvSpPr>
            <p:spPr>
              <a:xfrm>
                <a:off x="990407" y="2945817"/>
                <a:ext cx="345778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L2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2" name="文本框 271"/>
              <p:cNvSpPr txBox="1"/>
              <p:nvPr/>
            </p:nvSpPr>
            <p:spPr>
              <a:xfrm>
                <a:off x="994689" y="3356585"/>
                <a:ext cx="345778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L3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3" name="文本框 272"/>
              <p:cNvSpPr txBox="1"/>
              <p:nvPr/>
            </p:nvSpPr>
            <p:spPr>
              <a:xfrm>
                <a:off x="998881" y="3740967"/>
                <a:ext cx="345777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L4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4" name="文本框 273"/>
              <p:cNvSpPr txBox="1"/>
              <p:nvPr/>
            </p:nvSpPr>
            <p:spPr>
              <a:xfrm>
                <a:off x="1003755" y="4104745"/>
                <a:ext cx="345777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L5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5" name="文本框 274"/>
              <p:cNvSpPr txBox="1"/>
              <p:nvPr/>
            </p:nvSpPr>
            <p:spPr>
              <a:xfrm>
                <a:off x="998881" y="4498741"/>
                <a:ext cx="345778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L6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993227" y="4872675"/>
                <a:ext cx="345778" cy="277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L7</a:t>
                </a:r>
                <a:endParaRPr lang="zh-CN" altLang="en-US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  <p:cxnSp>
          <p:nvCxnSpPr>
            <p:cNvPr id="389" name="直接连接符 388"/>
            <p:cNvCxnSpPr/>
            <p:nvPr/>
          </p:nvCxnSpPr>
          <p:spPr>
            <a:xfrm>
              <a:off x="3437521" y="2305776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0" name="直接连接符 389"/>
            <p:cNvCxnSpPr/>
            <p:nvPr/>
          </p:nvCxnSpPr>
          <p:spPr>
            <a:xfrm>
              <a:off x="3430214" y="2705030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1" name="直接连接符 390"/>
            <p:cNvCxnSpPr/>
            <p:nvPr/>
          </p:nvCxnSpPr>
          <p:spPr>
            <a:xfrm>
              <a:off x="3437521" y="3184135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2" name="直接连接符 391"/>
            <p:cNvCxnSpPr/>
            <p:nvPr/>
          </p:nvCxnSpPr>
          <p:spPr>
            <a:xfrm>
              <a:off x="3437521" y="3583389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3" name="直接连接符 392"/>
            <p:cNvCxnSpPr/>
            <p:nvPr/>
          </p:nvCxnSpPr>
          <p:spPr>
            <a:xfrm>
              <a:off x="3430214" y="3982643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4" name="直接连接符 393"/>
            <p:cNvCxnSpPr/>
            <p:nvPr/>
          </p:nvCxnSpPr>
          <p:spPr>
            <a:xfrm>
              <a:off x="3430214" y="4410473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5" name="直接连接符 394"/>
            <p:cNvCxnSpPr/>
            <p:nvPr/>
          </p:nvCxnSpPr>
          <p:spPr>
            <a:xfrm>
              <a:off x="3437521" y="4861002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396" name="直接连接符 395"/>
            <p:cNvCxnSpPr/>
            <p:nvPr/>
          </p:nvCxnSpPr>
          <p:spPr>
            <a:xfrm>
              <a:off x="3437521" y="5260257"/>
              <a:ext cx="304188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</p:grpSp>
      <p:grpSp>
        <p:nvGrpSpPr>
          <p:cNvPr id="397" name="组合 396"/>
          <p:cNvGrpSpPr/>
          <p:nvPr/>
        </p:nvGrpSpPr>
        <p:grpSpPr>
          <a:xfrm>
            <a:off x="2202307" y="2507029"/>
            <a:ext cx="2285377" cy="2511840"/>
            <a:chOff x="1619681" y="2516278"/>
            <a:chExt cx="2060911" cy="2265131"/>
          </a:xfrm>
        </p:grpSpPr>
        <p:sp>
          <p:nvSpPr>
            <p:cNvPr id="398" name="斜纹 397"/>
            <p:cNvSpPr/>
            <p:nvPr/>
          </p:nvSpPr>
          <p:spPr>
            <a:xfrm rot="19064014">
              <a:off x="1619681" y="2516278"/>
              <a:ext cx="2060911" cy="2265131"/>
            </a:xfrm>
            <a:prstGeom prst="diagStripe">
              <a:avLst>
                <a:gd name="adj" fmla="val 78754"/>
              </a:avLst>
            </a:prstGeom>
            <a:solidFill>
              <a:srgbClr val="CCFFCC"/>
            </a:solidFill>
            <a:ln w="1270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9" name="文本框 398"/>
            <p:cNvSpPr txBox="1"/>
            <p:nvPr/>
          </p:nvSpPr>
          <p:spPr>
            <a:xfrm>
              <a:off x="2295119" y="2871235"/>
              <a:ext cx="295324" cy="14154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行索引译码器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27707" y="1965334"/>
            <a:ext cx="1488472" cy="3418733"/>
            <a:chOff x="8453032" y="1965334"/>
            <a:chExt cx="1488472" cy="3418733"/>
          </a:xfrm>
        </p:grpSpPr>
        <p:grpSp>
          <p:nvGrpSpPr>
            <p:cNvPr id="16" name="组合 15"/>
            <p:cNvGrpSpPr/>
            <p:nvPr/>
          </p:nvGrpSpPr>
          <p:grpSpPr>
            <a:xfrm>
              <a:off x="8453032" y="1965334"/>
              <a:ext cx="974431" cy="3418733"/>
              <a:chOff x="8453032" y="1965334"/>
              <a:chExt cx="974431" cy="3418733"/>
            </a:xfrm>
          </p:grpSpPr>
          <p:grpSp>
            <p:nvGrpSpPr>
              <p:cNvPr id="136" name="组合 135"/>
              <p:cNvGrpSpPr/>
              <p:nvPr/>
            </p:nvGrpSpPr>
            <p:grpSpPr>
              <a:xfrm>
                <a:off x="8453032" y="1965334"/>
                <a:ext cx="669619" cy="417176"/>
                <a:chOff x="6944101" y="2283225"/>
                <a:chExt cx="607552" cy="378508"/>
              </a:xfrm>
            </p:grpSpPr>
            <p:sp>
              <p:nvSpPr>
                <p:cNvPr id="137" name="等腰三角形 136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38" name="直接连接符 137"/>
                <p:cNvCxnSpPr>
                  <a:endCxn id="137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39" name="直接连接符 138"/>
                <p:cNvCxnSpPr>
                  <a:stCxn id="137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40" name="直接连接符 139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41" name="文本框 140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L0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44" name="组合 143"/>
              <p:cNvGrpSpPr/>
              <p:nvPr/>
            </p:nvGrpSpPr>
            <p:grpSpPr>
              <a:xfrm>
                <a:off x="8453032" y="2384493"/>
                <a:ext cx="646725" cy="413839"/>
                <a:chOff x="6944101" y="2286253"/>
                <a:chExt cx="586780" cy="375480"/>
              </a:xfrm>
            </p:grpSpPr>
            <p:sp>
              <p:nvSpPr>
                <p:cNvPr id="145" name="等腰三角形 144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46" name="直接连接符 145"/>
                <p:cNvCxnSpPr>
                  <a:endCxn id="145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47" name="直接连接符 146"/>
                <p:cNvCxnSpPr>
                  <a:stCxn id="145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48" name="直接连接符 147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49" name="文本框 148"/>
                <p:cNvSpPr txBox="1"/>
                <p:nvPr/>
              </p:nvSpPr>
              <p:spPr>
                <a:xfrm>
                  <a:off x="7214981" y="2286253"/>
                  <a:ext cx="315900" cy="2373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L1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50" name="组合 149"/>
              <p:cNvGrpSpPr/>
              <p:nvPr/>
            </p:nvGrpSpPr>
            <p:grpSpPr>
              <a:xfrm>
                <a:off x="8453032" y="2811981"/>
                <a:ext cx="669619" cy="417176"/>
                <a:chOff x="6944101" y="2283225"/>
                <a:chExt cx="607552" cy="378508"/>
              </a:xfrm>
            </p:grpSpPr>
            <p:sp>
              <p:nvSpPr>
                <p:cNvPr id="151" name="等腰三角形 150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52" name="直接连接符 151"/>
                <p:cNvCxnSpPr>
                  <a:endCxn id="151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53" name="直接连接符 152"/>
                <p:cNvCxnSpPr>
                  <a:stCxn id="151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55" name="文本框 154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L2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56" name="组合 155"/>
              <p:cNvGrpSpPr/>
              <p:nvPr/>
            </p:nvGrpSpPr>
            <p:grpSpPr>
              <a:xfrm>
                <a:off x="8453032" y="3248140"/>
                <a:ext cx="669619" cy="417176"/>
                <a:chOff x="6944101" y="2283225"/>
                <a:chExt cx="607552" cy="378508"/>
              </a:xfrm>
            </p:grpSpPr>
            <p:sp>
              <p:nvSpPr>
                <p:cNvPr id="157" name="等腰三角形 156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58" name="直接连接符 157"/>
                <p:cNvCxnSpPr>
                  <a:endCxn id="157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59" name="直接连接符 158"/>
                <p:cNvCxnSpPr>
                  <a:stCxn id="157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60" name="直接连接符 159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61" name="文本框 160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L3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8453034" y="3680004"/>
                <a:ext cx="669618" cy="417176"/>
                <a:chOff x="6944101" y="2283225"/>
                <a:chExt cx="607551" cy="378508"/>
              </a:xfrm>
            </p:grpSpPr>
            <p:sp>
              <p:nvSpPr>
                <p:cNvPr id="163" name="等腰三角形 162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64" name="直接连接符 163"/>
                <p:cNvCxnSpPr>
                  <a:endCxn id="163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65" name="直接连接符 164"/>
                <p:cNvCxnSpPr>
                  <a:stCxn id="163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67" name="文本框 166"/>
                <p:cNvSpPr txBox="1"/>
                <p:nvPr/>
              </p:nvSpPr>
              <p:spPr>
                <a:xfrm>
                  <a:off x="7211494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L4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68" name="组合 167"/>
              <p:cNvGrpSpPr/>
              <p:nvPr/>
            </p:nvGrpSpPr>
            <p:grpSpPr>
              <a:xfrm>
                <a:off x="8453032" y="4094798"/>
                <a:ext cx="669619" cy="417176"/>
                <a:chOff x="6944101" y="2283225"/>
                <a:chExt cx="607552" cy="378508"/>
              </a:xfrm>
            </p:grpSpPr>
            <p:sp>
              <p:nvSpPr>
                <p:cNvPr id="169" name="等腰三角形 168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70" name="直接连接符 169"/>
                <p:cNvCxnSpPr>
                  <a:endCxn id="169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71" name="直接连接符 170"/>
                <p:cNvCxnSpPr>
                  <a:stCxn id="169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72" name="直接连接符 171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73" name="文本框 172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L5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74" name="组合 173"/>
              <p:cNvGrpSpPr/>
              <p:nvPr/>
            </p:nvGrpSpPr>
            <p:grpSpPr>
              <a:xfrm>
                <a:off x="8453032" y="4541149"/>
                <a:ext cx="669619" cy="417176"/>
                <a:chOff x="6944101" y="2283225"/>
                <a:chExt cx="607552" cy="378508"/>
              </a:xfrm>
            </p:grpSpPr>
            <p:sp>
              <p:nvSpPr>
                <p:cNvPr id="175" name="等腰三角形 174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76" name="直接连接符 175"/>
                <p:cNvCxnSpPr>
                  <a:endCxn id="175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77" name="直接连接符 176"/>
                <p:cNvCxnSpPr>
                  <a:stCxn id="175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78" name="直接连接符 177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79" name="文本框 178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L6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8453032" y="4966891"/>
                <a:ext cx="669619" cy="417176"/>
                <a:chOff x="6944101" y="2283225"/>
                <a:chExt cx="607552" cy="378508"/>
              </a:xfrm>
            </p:grpSpPr>
            <p:sp>
              <p:nvSpPr>
                <p:cNvPr id="181" name="等腰三角形 180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792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182" name="直接连接符 181"/>
                <p:cNvCxnSpPr>
                  <a:endCxn id="181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83" name="直接连接符 182"/>
                <p:cNvCxnSpPr>
                  <a:stCxn id="181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184" name="直接连接符 183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185" name="文本框 184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10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L7</a:t>
                  </a:r>
                  <a:endParaRPr lang="zh-CN" altLang="en-US" sz="110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cxnSp>
            <p:nvCxnSpPr>
              <p:cNvPr id="186" name="直接连接符 185"/>
              <p:cNvCxnSpPr/>
              <p:nvPr/>
            </p:nvCxnSpPr>
            <p:spPr>
              <a:xfrm>
                <a:off x="9101736" y="2297233"/>
                <a:ext cx="0" cy="3001557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187" name="直接连接符 186"/>
              <p:cNvCxnSpPr/>
              <p:nvPr/>
            </p:nvCxnSpPr>
            <p:spPr>
              <a:xfrm flipH="1">
                <a:off x="9110925" y="3798009"/>
                <a:ext cx="31653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</p:grpSp>
        <p:sp>
          <p:nvSpPr>
            <p:cNvPr id="209" name="矩形 208"/>
            <p:cNvSpPr/>
            <p:nvPr/>
          </p:nvSpPr>
          <p:spPr>
            <a:xfrm>
              <a:off x="8854081" y="4648042"/>
              <a:ext cx="1087423" cy="20477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 err="1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SlotData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71735" y="5913988"/>
            <a:ext cx="881973" cy="594715"/>
            <a:chOff x="4617197" y="5911056"/>
            <a:chExt cx="881973" cy="594715"/>
          </a:xfrm>
        </p:grpSpPr>
        <p:sp>
          <p:nvSpPr>
            <p:cNvPr id="296" name="文本框 295"/>
            <p:cNvSpPr txBox="1"/>
            <p:nvPr/>
          </p:nvSpPr>
          <p:spPr>
            <a:xfrm>
              <a:off x="4617197" y="6197994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Hit/miss</a:t>
              </a:r>
              <a:endParaRPr lang="zh-CN" altLang="en-US" sz="14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381" name="直接连接符 380"/>
            <p:cNvCxnSpPr/>
            <p:nvPr/>
          </p:nvCxnSpPr>
          <p:spPr>
            <a:xfrm>
              <a:off x="4991651" y="5911056"/>
              <a:ext cx="0" cy="294169"/>
            </a:xfrm>
            <a:prstGeom prst="line">
              <a:avLst/>
            </a:prstGeom>
            <a:noFill/>
            <a:ln w="2857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240" name="直接连接符 239"/>
          <p:cNvCxnSpPr/>
          <p:nvPr/>
        </p:nvCxnSpPr>
        <p:spPr>
          <a:xfrm>
            <a:off x="3145766" y="1489938"/>
            <a:ext cx="0" cy="754006"/>
          </a:xfrm>
          <a:prstGeom prst="line">
            <a:avLst/>
          </a:prstGeom>
          <a:noFill/>
          <a:ln w="38100" cap="flat" cmpd="sng" algn="ctr">
            <a:solidFill>
              <a:srgbClr val="1FB965"/>
            </a:solidFill>
            <a:prstDash val="solid"/>
          </a:ln>
          <a:effectLst/>
        </p:spPr>
      </p:cxnSp>
      <p:cxnSp>
        <p:nvCxnSpPr>
          <p:cNvPr id="241" name="直接连接符 240"/>
          <p:cNvCxnSpPr/>
          <p:nvPr/>
        </p:nvCxnSpPr>
        <p:spPr>
          <a:xfrm>
            <a:off x="2341263" y="1489937"/>
            <a:ext cx="0" cy="4484010"/>
          </a:xfrm>
          <a:prstGeom prst="line">
            <a:avLst/>
          </a:prstGeom>
          <a:noFill/>
          <a:ln w="38100" cap="sq" cmpd="sng" algn="ctr">
            <a:solidFill>
              <a:srgbClr val="1FB965"/>
            </a:solidFill>
            <a:prstDash val="solid"/>
            <a:miter lim="800000"/>
          </a:ln>
          <a:effectLst/>
        </p:spPr>
      </p:cxnSp>
      <p:cxnSp>
        <p:nvCxnSpPr>
          <p:cNvPr id="242" name="直接连接符 241"/>
          <p:cNvCxnSpPr/>
          <p:nvPr/>
        </p:nvCxnSpPr>
        <p:spPr>
          <a:xfrm>
            <a:off x="2341028" y="5973947"/>
            <a:ext cx="2396831" cy="0"/>
          </a:xfrm>
          <a:prstGeom prst="line">
            <a:avLst/>
          </a:prstGeom>
          <a:noFill/>
          <a:ln w="38100" cap="sq" cmpd="sng" algn="ctr">
            <a:solidFill>
              <a:srgbClr val="1FB965"/>
            </a:solidFill>
            <a:prstDash val="solid"/>
            <a:miter lim="800000"/>
          </a:ln>
          <a:effectLst/>
        </p:spPr>
      </p:cxnSp>
      <p:sp>
        <p:nvSpPr>
          <p:cNvPr id="243" name="矩形 242"/>
          <p:cNvSpPr/>
          <p:nvPr/>
        </p:nvSpPr>
        <p:spPr>
          <a:xfrm>
            <a:off x="7299748" y="2587559"/>
            <a:ext cx="799223" cy="2534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 cap="flat" cmpd="sng" algn="ctr">
            <a:solidFill>
              <a:srgbClr val="FF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cxnSp>
        <p:nvCxnSpPr>
          <p:cNvPr id="244" name="直接连接符 243"/>
          <p:cNvCxnSpPr/>
          <p:nvPr/>
        </p:nvCxnSpPr>
        <p:spPr>
          <a:xfrm>
            <a:off x="4358269" y="1363188"/>
            <a:ext cx="6130641" cy="0"/>
          </a:xfrm>
          <a:prstGeom prst="line">
            <a:avLst/>
          </a:prstGeom>
          <a:noFill/>
          <a:ln w="38100" cap="flat" cmpd="sng" algn="ctr">
            <a:solidFill>
              <a:srgbClr val="1FB965"/>
            </a:solidFill>
            <a:prstDash val="solid"/>
          </a:ln>
          <a:effectLst/>
        </p:spPr>
      </p:cxnSp>
      <p:cxnSp>
        <p:nvCxnSpPr>
          <p:cNvPr id="245" name="直接连接符 244"/>
          <p:cNvCxnSpPr/>
          <p:nvPr/>
        </p:nvCxnSpPr>
        <p:spPr>
          <a:xfrm>
            <a:off x="10488910" y="1363188"/>
            <a:ext cx="0" cy="1646764"/>
          </a:xfrm>
          <a:prstGeom prst="line">
            <a:avLst/>
          </a:prstGeom>
          <a:noFill/>
          <a:ln w="38100" cap="sq" cmpd="sng" algn="ctr">
            <a:solidFill>
              <a:srgbClr val="1FB965"/>
            </a:solidFill>
            <a:prstDash val="solid"/>
            <a:miter lim="800000"/>
          </a:ln>
          <a:effectLst/>
        </p:spPr>
      </p:cxnSp>
      <p:cxnSp>
        <p:nvCxnSpPr>
          <p:cNvPr id="246" name="直接连接符 245"/>
          <p:cNvCxnSpPr>
            <a:stCxn id="404" idx="3"/>
          </p:cNvCxnSpPr>
          <p:nvPr/>
        </p:nvCxnSpPr>
        <p:spPr>
          <a:xfrm>
            <a:off x="10488910" y="4540537"/>
            <a:ext cx="0" cy="1354542"/>
          </a:xfrm>
          <a:prstGeom prst="line">
            <a:avLst/>
          </a:prstGeom>
          <a:noFill/>
          <a:ln w="38100" cap="sq" cmpd="sng" algn="ctr">
            <a:solidFill>
              <a:srgbClr val="1FB965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47" name="直接连接符 246"/>
          <p:cNvCxnSpPr/>
          <p:nvPr/>
        </p:nvCxnSpPr>
        <p:spPr>
          <a:xfrm>
            <a:off x="5539602" y="5902699"/>
            <a:ext cx="4949308" cy="0"/>
          </a:xfrm>
          <a:prstGeom prst="line">
            <a:avLst/>
          </a:prstGeom>
          <a:noFill/>
          <a:ln w="38100" cap="sq" cmpd="sng" algn="ctr">
            <a:solidFill>
              <a:srgbClr val="1FB965"/>
            </a:solidFill>
            <a:prstDash val="solid"/>
            <a:miter lim="800000"/>
          </a:ln>
          <a:effectLst/>
        </p:spPr>
      </p:cxnSp>
      <p:grpSp>
        <p:nvGrpSpPr>
          <p:cNvPr id="248" name="组合 247"/>
          <p:cNvGrpSpPr/>
          <p:nvPr/>
        </p:nvGrpSpPr>
        <p:grpSpPr>
          <a:xfrm>
            <a:off x="5671734" y="5918891"/>
            <a:ext cx="800881" cy="594715"/>
            <a:chOff x="4617196" y="5911056"/>
            <a:chExt cx="800881" cy="594715"/>
          </a:xfrm>
        </p:grpSpPr>
        <p:sp>
          <p:nvSpPr>
            <p:cNvPr id="249" name="文本框 248"/>
            <p:cNvSpPr txBox="1"/>
            <p:nvPr/>
          </p:nvSpPr>
          <p:spPr>
            <a:xfrm>
              <a:off x="4617196" y="6197994"/>
              <a:ext cx="800881" cy="307777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    </a:t>
              </a:r>
              <a:r>
                <a:rPr lang="en-US" altLang="zh-CN" sz="1400" b="1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</a:t>
              </a:r>
              <a:endParaRPr lang="zh-CN" altLang="en-US" sz="14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50" name="直接连接符 249"/>
            <p:cNvCxnSpPr/>
            <p:nvPr/>
          </p:nvCxnSpPr>
          <p:spPr>
            <a:xfrm>
              <a:off x="4991651" y="5911056"/>
              <a:ext cx="0" cy="294169"/>
            </a:xfrm>
            <a:prstGeom prst="line">
              <a:avLst/>
            </a:prstGeom>
            <a:noFill/>
            <a:ln w="38100" cap="flat" cmpd="sng" algn="ctr">
              <a:solidFill>
                <a:srgbClr val="1FB965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57" name="组合 256"/>
          <p:cNvGrpSpPr/>
          <p:nvPr/>
        </p:nvGrpSpPr>
        <p:grpSpPr>
          <a:xfrm>
            <a:off x="3327384" y="2427116"/>
            <a:ext cx="383439" cy="307777"/>
            <a:chOff x="3428984" y="2427116"/>
            <a:chExt cx="383439" cy="307777"/>
          </a:xfrm>
        </p:grpSpPr>
        <p:sp>
          <p:nvSpPr>
            <p:cNvPr id="258" name="文本框 257"/>
            <p:cNvSpPr txBox="1"/>
            <p:nvPr/>
          </p:nvSpPr>
          <p:spPr>
            <a:xfrm>
              <a:off x="3428984" y="2427116"/>
              <a:ext cx="383439" cy="30777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i="1" dirty="0">
                  <a:ln>
                    <a:solidFill>
                      <a:srgbClr val="00CC00"/>
                    </a:solidFill>
                  </a:ln>
                  <a:solidFill>
                    <a:srgbClr val="00CC00"/>
                  </a:solidFill>
                  <a:latin typeface="Arial" charset="0"/>
                  <a:ea typeface="华文细黑" pitchFamily="2" charset="-122"/>
                </a:rPr>
                <a:t>L1</a:t>
              </a:r>
              <a:endParaRPr lang="zh-CN" altLang="en-US" sz="1400" i="1" dirty="0">
                <a:ln>
                  <a:solidFill>
                    <a:srgbClr val="00CC00"/>
                  </a:solidFill>
                </a:ln>
                <a:solidFill>
                  <a:srgbClr val="00CC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59" name="直接连接符 258"/>
            <p:cNvCxnSpPr/>
            <p:nvPr/>
          </p:nvCxnSpPr>
          <p:spPr>
            <a:xfrm>
              <a:off x="3430214" y="2705031"/>
              <a:ext cx="304188" cy="0"/>
            </a:xfrm>
            <a:prstGeom prst="line">
              <a:avLst/>
            </a:prstGeom>
            <a:noFill/>
            <a:ln w="38100" cap="flat" cmpd="sng" algn="ctr">
              <a:solidFill>
                <a:srgbClr val="00CC00"/>
              </a:solidFill>
              <a:prstDash val="solid"/>
            </a:ln>
            <a:effectLst/>
          </p:spPr>
        </p:cxnSp>
      </p:grpSp>
      <p:grpSp>
        <p:nvGrpSpPr>
          <p:cNvPr id="260" name="组合 259"/>
          <p:cNvGrpSpPr/>
          <p:nvPr/>
        </p:nvGrpSpPr>
        <p:grpSpPr>
          <a:xfrm>
            <a:off x="2202307" y="2507029"/>
            <a:ext cx="2285377" cy="2511840"/>
            <a:chOff x="1619681" y="2516278"/>
            <a:chExt cx="2060911" cy="2265131"/>
          </a:xfrm>
        </p:grpSpPr>
        <p:sp>
          <p:nvSpPr>
            <p:cNvPr id="261" name="斜纹 260"/>
            <p:cNvSpPr/>
            <p:nvPr/>
          </p:nvSpPr>
          <p:spPr>
            <a:xfrm rot="19064014">
              <a:off x="1619681" y="2516278"/>
              <a:ext cx="2060911" cy="2265131"/>
            </a:xfrm>
            <a:prstGeom prst="diagStripe">
              <a:avLst>
                <a:gd name="adj" fmla="val 78754"/>
              </a:avLst>
            </a:prstGeom>
            <a:solidFill>
              <a:srgbClr val="CCFFCC"/>
            </a:solidFill>
            <a:ln w="38100" cap="flat" cmpd="sng" algn="ctr">
              <a:solidFill>
                <a:srgbClr val="1FB96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2" name="文本框 261"/>
            <p:cNvSpPr txBox="1"/>
            <p:nvPr/>
          </p:nvSpPr>
          <p:spPr>
            <a:xfrm>
              <a:off x="2295119" y="2871235"/>
              <a:ext cx="295324" cy="141549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行索引译码器</a:t>
              </a: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9027707" y="2378699"/>
            <a:ext cx="639505" cy="419630"/>
            <a:chOff x="6944101" y="2280998"/>
            <a:chExt cx="580229" cy="380735"/>
          </a:xfrm>
        </p:grpSpPr>
        <p:sp>
          <p:nvSpPr>
            <p:cNvPr id="264" name="等腰三角形 263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1FB965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65" name="直接连接符 264"/>
            <p:cNvCxnSpPr>
              <a:endCxn id="264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1FB965"/>
              </a:solidFill>
              <a:round/>
              <a:headEnd/>
              <a:tailEnd type="none" w="lg" len="lg"/>
            </a:ln>
          </p:spPr>
        </p:cxnSp>
        <p:cxnSp>
          <p:nvCxnSpPr>
            <p:cNvPr id="266" name="直接连接符 265"/>
            <p:cNvCxnSpPr>
              <a:stCxn id="264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1FB965"/>
              </a:solidFill>
              <a:round/>
              <a:headEnd/>
              <a:tailEnd type="none" w="lg" len="lg"/>
            </a:ln>
          </p:spPr>
        </p:cxnSp>
        <p:cxnSp>
          <p:nvCxnSpPr>
            <p:cNvPr id="267" name="直接连接符 266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rgbClr val="1FB965"/>
              </a:solidFill>
              <a:miter lim="800000"/>
              <a:headEnd/>
              <a:tailEnd type="none" w="lg" len="lg"/>
            </a:ln>
          </p:spPr>
        </p:cxnSp>
        <p:sp>
          <p:nvSpPr>
            <p:cNvPr id="277" name="文本框 276"/>
            <p:cNvSpPr txBox="1"/>
            <p:nvPr/>
          </p:nvSpPr>
          <p:spPr>
            <a:xfrm>
              <a:off x="7206595" y="2280998"/>
              <a:ext cx="315900" cy="237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b="1" dirty="0">
                  <a:solidFill>
                    <a:srgbClr val="1FB965"/>
                  </a:solidFill>
                  <a:latin typeface="微软雅黑"/>
                  <a:ea typeface="微软雅黑"/>
                </a:rPr>
                <a:t>L1</a:t>
              </a:r>
              <a:endParaRPr lang="zh-CN" altLang="en-US" sz="1100" b="1" dirty="0">
                <a:solidFill>
                  <a:srgbClr val="1FB965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1938542" y="1227602"/>
            <a:ext cx="2419727" cy="253498"/>
            <a:chOff x="5435309" y="683791"/>
            <a:chExt cx="2419727" cy="253498"/>
          </a:xfrm>
        </p:grpSpPr>
        <p:sp>
          <p:nvSpPr>
            <p:cNvPr id="237" name="矩形 236"/>
            <p:cNvSpPr/>
            <p:nvPr/>
          </p:nvSpPr>
          <p:spPr>
            <a:xfrm>
              <a:off x="5435309" y="683791"/>
              <a:ext cx="799224" cy="253498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666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6234533" y="683791"/>
              <a:ext cx="810252" cy="253498"/>
            </a:xfrm>
            <a:prstGeom prst="rect">
              <a:avLst/>
            </a:prstGeom>
            <a:solidFill>
              <a:srgbClr val="CCFFCC"/>
            </a:solidFill>
            <a:ln w="285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7044784" y="683791"/>
              <a:ext cx="810252" cy="253498"/>
            </a:xfrm>
            <a:prstGeom prst="rect">
              <a:avLst/>
            </a:prstGeom>
            <a:solidFill>
              <a:srgbClr val="FFC000"/>
            </a:solidFill>
            <a:ln w="285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426" name="组合 425"/>
          <p:cNvGrpSpPr/>
          <p:nvPr/>
        </p:nvGrpSpPr>
        <p:grpSpPr>
          <a:xfrm>
            <a:off x="4706288" y="1955949"/>
            <a:ext cx="669620" cy="3788868"/>
            <a:chOff x="8453032" y="1965334"/>
            <a:chExt cx="669620" cy="3788868"/>
          </a:xfrm>
        </p:grpSpPr>
        <p:grpSp>
          <p:nvGrpSpPr>
            <p:cNvPr id="427" name="组合 426"/>
            <p:cNvGrpSpPr/>
            <p:nvPr/>
          </p:nvGrpSpPr>
          <p:grpSpPr>
            <a:xfrm>
              <a:off x="8453032" y="1965334"/>
              <a:ext cx="669619" cy="417176"/>
              <a:chOff x="6944101" y="2283225"/>
              <a:chExt cx="607552" cy="378508"/>
            </a:xfrm>
          </p:grpSpPr>
          <p:sp>
            <p:nvSpPr>
              <p:cNvPr id="471" name="等腰三角形 47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72" name="直接连接符 471"/>
              <p:cNvCxnSpPr>
                <a:endCxn id="47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73" name="直接连接符 472"/>
              <p:cNvCxnSpPr>
                <a:stCxn id="47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74" name="直接连接符 47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75" name="文本框 47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L0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28" name="组合 427"/>
            <p:cNvGrpSpPr/>
            <p:nvPr/>
          </p:nvGrpSpPr>
          <p:grpSpPr>
            <a:xfrm>
              <a:off x="8453032" y="2384493"/>
              <a:ext cx="646725" cy="413839"/>
              <a:chOff x="6944101" y="2286253"/>
              <a:chExt cx="586780" cy="375480"/>
            </a:xfrm>
          </p:grpSpPr>
          <p:cxnSp>
            <p:nvCxnSpPr>
              <p:cNvPr id="467" name="直接连接符 466"/>
              <p:cNvCxnSpPr>
                <a:endCxn id="46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68" name="直接连接符 467"/>
              <p:cNvCxnSpPr>
                <a:stCxn id="46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69" name="直接连接符 46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70" name="文本框 469"/>
              <p:cNvSpPr txBox="1"/>
              <p:nvPr/>
            </p:nvSpPr>
            <p:spPr>
              <a:xfrm>
                <a:off x="7214981" y="2286253"/>
                <a:ext cx="315900" cy="237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L1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466" name="等腰三角形 46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429" name="组合 428"/>
            <p:cNvGrpSpPr/>
            <p:nvPr/>
          </p:nvGrpSpPr>
          <p:grpSpPr>
            <a:xfrm>
              <a:off x="8453032" y="2811981"/>
              <a:ext cx="669619" cy="417176"/>
              <a:chOff x="6944101" y="2283225"/>
              <a:chExt cx="607552" cy="378508"/>
            </a:xfrm>
          </p:grpSpPr>
          <p:sp>
            <p:nvSpPr>
              <p:cNvPr id="461" name="等腰三角形 46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62" name="直接连接符 461"/>
              <p:cNvCxnSpPr>
                <a:endCxn id="46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63" name="直接连接符 462"/>
              <p:cNvCxnSpPr>
                <a:stCxn id="46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64" name="直接连接符 46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65" name="文本框 46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L2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30" name="组合 429"/>
            <p:cNvGrpSpPr/>
            <p:nvPr/>
          </p:nvGrpSpPr>
          <p:grpSpPr>
            <a:xfrm>
              <a:off x="8453032" y="3248140"/>
              <a:ext cx="669619" cy="417176"/>
              <a:chOff x="6944101" y="2283225"/>
              <a:chExt cx="607552" cy="378508"/>
            </a:xfrm>
          </p:grpSpPr>
          <p:sp>
            <p:nvSpPr>
              <p:cNvPr id="456" name="等腰三角形 45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57" name="直接连接符 456"/>
              <p:cNvCxnSpPr>
                <a:endCxn id="45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58" name="直接连接符 457"/>
              <p:cNvCxnSpPr>
                <a:stCxn id="45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59" name="直接连接符 45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60" name="文本框 459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L3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31" name="组合 430"/>
            <p:cNvGrpSpPr/>
            <p:nvPr/>
          </p:nvGrpSpPr>
          <p:grpSpPr>
            <a:xfrm>
              <a:off x="8453034" y="3680004"/>
              <a:ext cx="669618" cy="417176"/>
              <a:chOff x="6944101" y="2283225"/>
              <a:chExt cx="607551" cy="378508"/>
            </a:xfrm>
          </p:grpSpPr>
          <p:sp>
            <p:nvSpPr>
              <p:cNvPr id="451" name="等腰三角形 45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52" name="直接连接符 451"/>
              <p:cNvCxnSpPr>
                <a:endCxn id="45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53" name="直接连接符 452"/>
              <p:cNvCxnSpPr>
                <a:stCxn id="45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55" name="文本框 454"/>
              <p:cNvSpPr txBox="1"/>
              <p:nvPr/>
            </p:nvSpPr>
            <p:spPr>
              <a:xfrm>
                <a:off x="7211494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L4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32" name="组合 431"/>
            <p:cNvGrpSpPr/>
            <p:nvPr/>
          </p:nvGrpSpPr>
          <p:grpSpPr>
            <a:xfrm>
              <a:off x="8453032" y="4094798"/>
              <a:ext cx="669619" cy="417176"/>
              <a:chOff x="6944101" y="2283225"/>
              <a:chExt cx="607552" cy="378508"/>
            </a:xfrm>
          </p:grpSpPr>
          <p:sp>
            <p:nvSpPr>
              <p:cNvPr id="446" name="等腰三角形 44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47" name="直接连接符 446"/>
              <p:cNvCxnSpPr>
                <a:endCxn id="44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48" name="直接连接符 447"/>
              <p:cNvCxnSpPr>
                <a:stCxn id="44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50" name="文本框 449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L5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33" name="组合 432"/>
            <p:cNvGrpSpPr/>
            <p:nvPr/>
          </p:nvGrpSpPr>
          <p:grpSpPr>
            <a:xfrm>
              <a:off x="8453032" y="4541149"/>
              <a:ext cx="669619" cy="417176"/>
              <a:chOff x="6944101" y="2283225"/>
              <a:chExt cx="607552" cy="378508"/>
            </a:xfrm>
          </p:grpSpPr>
          <p:sp>
            <p:nvSpPr>
              <p:cNvPr id="441" name="等腰三角形 44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42" name="直接连接符 441"/>
              <p:cNvCxnSpPr>
                <a:endCxn id="44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43" name="直接连接符 442"/>
              <p:cNvCxnSpPr>
                <a:stCxn id="44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44" name="直接连接符 44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45" name="文本框 44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L6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434" name="组合 433"/>
            <p:cNvGrpSpPr/>
            <p:nvPr/>
          </p:nvGrpSpPr>
          <p:grpSpPr>
            <a:xfrm>
              <a:off x="8453032" y="4966891"/>
              <a:ext cx="669619" cy="417176"/>
              <a:chOff x="6944101" y="2283225"/>
              <a:chExt cx="607552" cy="378508"/>
            </a:xfrm>
          </p:grpSpPr>
          <p:sp>
            <p:nvSpPr>
              <p:cNvPr id="436" name="等腰三角形 43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37" name="直接连接符 436"/>
              <p:cNvCxnSpPr>
                <a:endCxn id="43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38" name="直接连接符 437"/>
              <p:cNvCxnSpPr>
                <a:stCxn id="43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39" name="直接连接符 43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40" name="文本框 439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L7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435" name="直接连接符 434"/>
            <p:cNvCxnSpPr/>
            <p:nvPr/>
          </p:nvCxnSpPr>
          <p:spPr>
            <a:xfrm>
              <a:off x="9101736" y="2297233"/>
              <a:ext cx="0" cy="3456969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</p:grpSp>
      <p:grpSp>
        <p:nvGrpSpPr>
          <p:cNvPr id="18" name="组合 17"/>
          <p:cNvGrpSpPr/>
          <p:nvPr/>
        </p:nvGrpSpPr>
        <p:grpSpPr>
          <a:xfrm>
            <a:off x="9919829" y="2906184"/>
            <a:ext cx="1271030" cy="1748398"/>
            <a:chOff x="9345154" y="2906184"/>
            <a:chExt cx="1271030" cy="1748398"/>
          </a:xfrm>
        </p:grpSpPr>
        <p:sp>
          <p:nvSpPr>
            <p:cNvPr id="211" name="矩形 210"/>
            <p:cNvSpPr/>
            <p:nvPr/>
          </p:nvSpPr>
          <p:spPr>
            <a:xfrm>
              <a:off x="9354711" y="3398593"/>
              <a:ext cx="452586" cy="2748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1</a:t>
              </a:r>
            </a:p>
          </p:txBody>
        </p:sp>
        <p:sp>
          <p:nvSpPr>
            <p:cNvPr id="210" name="矩形 209"/>
            <p:cNvSpPr/>
            <p:nvPr/>
          </p:nvSpPr>
          <p:spPr>
            <a:xfrm>
              <a:off x="9345154" y="3053529"/>
              <a:ext cx="452586" cy="2748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0</a:t>
              </a:r>
            </a:p>
          </p:txBody>
        </p:sp>
        <p:sp>
          <p:nvSpPr>
            <p:cNvPr id="212" name="矩形 211"/>
            <p:cNvSpPr/>
            <p:nvPr/>
          </p:nvSpPr>
          <p:spPr>
            <a:xfrm>
              <a:off x="9356012" y="3724950"/>
              <a:ext cx="452586" cy="2748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2</a:t>
              </a:r>
            </a:p>
          </p:txBody>
        </p:sp>
        <p:sp>
          <p:nvSpPr>
            <p:cNvPr id="213" name="矩形 212"/>
            <p:cNvSpPr/>
            <p:nvPr/>
          </p:nvSpPr>
          <p:spPr>
            <a:xfrm>
              <a:off x="9356671" y="4049268"/>
              <a:ext cx="452586" cy="274804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3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9427463" y="2906184"/>
              <a:ext cx="1188721" cy="1748398"/>
              <a:chOff x="9427463" y="2906184"/>
              <a:chExt cx="1188721" cy="1748398"/>
            </a:xfrm>
          </p:grpSpPr>
          <p:cxnSp>
            <p:nvCxnSpPr>
              <p:cNvPr id="142" name="直接连接符 141"/>
              <p:cNvCxnSpPr/>
              <p:nvPr/>
            </p:nvCxnSpPr>
            <p:spPr>
              <a:xfrm rot="16200000">
                <a:off x="10182094" y="3653730"/>
                <a:ext cx="0" cy="292376"/>
              </a:xfrm>
              <a:prstGeom prst="line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组合 187"/>
              <p:cNvGrpSpPr/>
              <p:nvPr/>
            </p:nvGrpSpPr>
            <p:grpSpPr>
              <a:xfrm>
                <a:off x="9427463" y="3286052"/>
                <a:ext cx="330665" cy="995546"/>
                <a:chOff x="7766536" y="3451012"/>
                <a:chExt cx="300016" cy="903269"/>
              </a:xfrm>
            </p:grpSpPr>
            <p:cxnSp>
              <p:nvCxnSpPr>
                <p:cNvPr id="189" name="直接连接符 188"/>
                <p:cNvCxnSpPr/>
                <p:nvPr/>
              </p:nvCxnSpPr>
              <p:spPr>
                <a:xfrm>
                  <a:off x="7766536" y="3451012"/>
                  <a:ext cx="0" cy="903269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90" name="直接连接符 189"/>
                <p:cNvCxnSpPr/>
                <p:nvPr/>
              </p:nvCxnSpPr>
              <p:spPr>
                <a:xfrm flipH="1">
                  <a:off x="7774273" y="3451012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91" name="直接连接符 190"/>
                <p:cNvCxnSpPr/>
                <p:nvPr/>
              </p:nvCxnSpPr>
              <p:spPr>
                <a:xfrm flipH="1">
                  <a:off x="7779354" y="3752884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92" name="直接连接符 191"/>
                <p:cNvCxnSpPr/>
                <p:nvPr/>
              </p:nvCxnSpPr>
              <p:spPr>
                <a:xfrm flipH="1">
                  <a:off x="7766536" y="4052868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93" name="直接连接符 192"/>
                <p:cNvCxnSpPr/>
                <p:nvPr/>
              </p:nvCxnSpPr>
              <p:spPr>
                <a:xfrm flipH="1">
                  <a:off x="7766536" y="4354281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</p:grpSp>
          <p:sp>
            <p:nvSpPr>
              <p:cNvPr id="208" name="文本框 207"/>
              <p:cNvSpPr txBox="1"/>
              <p:nvPr/>
            </p:nvSpPr>
            <p:spPr>
              <a:xfrm rot="16200000">
                <a:off x="10098009" y="3708090"/>
                <a:ext cx="814125" cy="22222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字输出</a:t>
                </a:r>
              </a:p>
            </p:txBody>
          </p:sp>
          <p:grpSp>
            <p:nvGrpSpPr>
              <p:cNvPr id="228" name="组合 227"/>
              <p:cNvGrpSpPr/>
              <p:nvPr/>
            </p:nvGrpSpPr>
            <p:grpSpPr>
              <a:xfrm>
                <a:off x="9756169" y="2906184"/>
                <a:ext cx="407560" cy="1748398"/>
                <a:chOff x="8088601" y="3262692"/>
                <a:chExt cx="324657" cy="1288723"/>
              </a:xfrm>
            </p:grpSpPr>
            <p:sp>
              <p:nvSpPr>
                <p:cNvPr id="229" name="梯形 228"/>
                <p:cNvSpPr/>
                <p:nvPr/>
              </p:nvSpPr>
              <p:spPr>
                <a:xfrm rot="5400000">
                  <a:off x="7570153" y="3781140"/>
                  <a:ext cx="1288723" cy="251827"/>
                </a:xfrm>
                <a:prstGeom prst="trapezoid">
                  <a:avLst>
                    <a:gd name="adj" fmla="val 72150"/>
                  </a:avLst>
                </a:prstGeom>
                <a:solidFill>
                  <a:srgbClr val="FFC000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30" name="文本框 229"/>
                <p:cNvSpPr txBox="1"/>
                <p:nvPr/>
              </p:nvSpPr>
              <p:spPr>
                <a:xfrm rot="16200000">
                  <a:off x="7959329" y="3812431"/>
                  <a:ext cx="600082" cy="307777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字选择</a:t>
                  </a:r>
                </a:p>
              </p:txBody>
            </p:sp>
          </p:grpSp>
        </p:grpSp>
        <p:sp>
          <p:nvSpPr>
            <p:cNvPr id="231" name="矩形 230"/>
            <p:cNvSpPr/>
            <p:nvPr/>
          </p:nvSpPr>
          <p:spPr>
            <a:xfrm>
              <a:off x="9607331" y="4245412"/>
              <a:ext cx="521057" cy="25020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OE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cxnSp>
        <p:nvCxnSpPr>
          <p:cNvPr id="278" name="直接连接符 277"/>
          <p:cNvCxnSpPr/>
          <p:nvPr/>
        </p:nvCxnSpPr>
        <p:spPr>
          <a:xfrm flipH="1">
            <a:off x="9685600" y="3798010"/>
            <a:ext cx="316538" cy="0"/>
          </a:xfrm>
          <a:prstGeom prst="line">
            <a:avLst/>
          </a:prstGeom>
          <a:solidFill>
            <a:schemeClr val="bg1"/>
          </a:solidFill>
          <a:ln w="28575" cap="sq">
            <a:solidFill>
              <a:srgbClr val="1FB965"/>
            </a:solidFill>
            <a:miter lim="800000"/>
            <a:headEnd/>
            <a:tailEnd type="none" w="lg" len="lg"/>
          </a:ln>
        </p:spPr>
      </p:cxnSp>
      <p:cxnSp>
        <p:nvCxnSpPr>
          <p:cNvPr id="371" name="直接连接符 370"/>
          <p:cNvCxnSpPr/>
          <p:nvPr/>
        </p:nvCxnSpPr>
        <p:spPr>
          <a:xfrm>
            <a:off x="9674714" y="2713053"/>
            <a:ext cx="0" cy="1088577"/>
          </a:xfrm>
          <a:prstGeom prst="line">
            <a:avLst/>
          </a:prstGeom>
          <a:solidFill>
            <a:schemeClr val="bg1"/>
          </a:solidFill>
          <a:ln w="28575" cap="sq">
            <a:solidFill>
              <a:srgbClr val="00B050"/>
            </a:solidFill>
            <a:miter lim="800000"/>
            <a:headEnd/>
            <a:tailEnd type="none" w="lg" len="lg"/>
          </a:ln>
        </p:spPr>
      </p:cxnSp>
      <p:grpSp>
        <p:nvGrpSpPr>
          <p:cNvPr id="372" name="组合 371"/>
          <p:cNvGrpSpPr/>
          <p:nvPr/>
        </p:nvGrpSpPr>
        <p:grpSpPr>
          <a:xfrm>
            <a:off x="10002138" y="2906184"/>
            <a:ext cx="1188721" cy="1748398"/>
            <a:chOff x="9427463" y="2906184"/>
            <a:chExt cx="1188721" cy="1748398"/>
          </a:xfrm>
        </p:grpSpPr>
        <p:cxnSp>
          <p:nvCxnSpPr>
            <p:cNvPr id="373" name="直接连接符 372"/>
            <p:cNvCxnSpPr/>
            <p:nvPr/>
          </p:nvCxnSpPr>
          <p:spPr>
            <a:xfrm rot="16200000">
              <a:off x="10182094" y="3653730"/>
              <a:ext cx="0" cy="292376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直接连接符 373"/>
            <p:cNvCxnSpPr/>
            <p:nvPr/>
          </p:nvCxnSpPr>
          <p:spPr>
            <a:xfrm>
              <a:off x="10031235" y="3816249"/>
              <a:ext cx="333811" cy="0"/>
            </a:xfrm>
            <a:prstGeom prst="line">
              <a:avLst/>
            </a:prstGeom>
            <a:ln w="38100">
              <a:solidFill>
                <a:srgbClr val="33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5" name="组合 374"/>
            <p:cNvGrpSpPr/>
            <p:nvPr/>
          </p:nvGrpSpPr>
          <p:grpSpPr>
            <a:xfrm>
              <a:off x="9427463" y="3286052"/>
              <a:ext cx="330665" cy="995546"/>
              <a:chOff x="7766536" y="3451012"/>
              <a:chExt cx="300016" cy="903269"/>
            </a:xfrm>
          </p:grpSpPr>
          <p:cxnSp>
            <p:nvCxnSpPr>
              <p:cNvPr id="416" name="直接连接符 415"/>
              <p:cNvCxnSpPr/>
              <p:nvPr/>
            </p:nvCxnSpPr>
            <p:spPr>
              <a:xfrm>
                <a:off x="7766536" y="3451012"/>
                <a:ext cx="0" cy="903269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7" name="直接连接符 416"/>
              <p:cNvCxnSpPr/>
              <p:nvPr/>
            </p:nvCxnSpPr>
            <p:spPr>
              <a:xfrm flipH="1">
                <a:off x="7774273" y="3451012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8" name="直接连接符 417"/>
              <p:cNvCxnSpPr/>
              <p:nvPr/>
            </p:nvCxnSpPr>
            <p:spPr>
              <a:xfrm flipH="1">
                <a:off x="7779354" y="3752884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9" name="直接连接符 418"/>
              <p:cNvCxnSpPr/>
              <p:nvPr/>
            </p:nvCxnSpPr>
            <p:spPr>
              <a:xfrm flipH="1">
                <a:off x="7766536" y="4052868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20" name="直接连接符 419"/>
              <p:cNvCxnSpPr/>
              <p:nvPr/>
            </p:nvCxnSpPr>
            <p:spPr>
              <a:xfrm flipH="1">
                <a:off x="7766536" y="4354281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</p:grpSp>
        <p:grpSp>
          <p:nvGrpSpPr>
            <p:cNvPr id="380" name="组合 379"/>
            <p:cNvGrpSpPr/>
            <p:nvPr/>
          </p:nvGrpSpPr>
          <p:grpSpPr>
            <a:xfrm>
              <a:off x="9434526" y="3286052"/>
              <a:ext cx="330665" cy="995546"/>
              <a:chOff x="7766536" y="3451012"/>
              <a:chExt cx="300016" cy="903269"/>
            </a:xfrm>
          </p:grpSpPr>
          <p:cxnSp>
            <p:nvCxnSpPr>
              <p:cNvPr id="411" name="直接连接符 410"/>
              <p:cNvCxnSpPr/>
              <p:nvPr/>
            </p:nvCxnSpPr>
            <p:spPr>
              <a:xfrm>
                <a:off x="7766536" y="3451012"/>
                <a:ext cx="0" cy="903269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2" name="直接连接符 411"/>
              <p:cNvCxnSpPr/>
              <p:nvPr/>
            </p:nvCxnSpPr>
            <p:spPr>
              <a:xfrm flipH="1">
                <a:off x="7774273" y="3451012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3" name="直接连接符 412"/>
              <p:cNvCxnSpPr/>
              <p:nvPr/>
            </p:nvCxnSpPr>
            <p:spPr>
              <a:xfrm flipH="1">
                <a:off x="7779354" y="3752884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4" name="直接连接符 413"/>
              <p:cNvCxnSpPr/>
              <p:nvPr/>
            </p:nvCxnSpPr>
            <p:spPr>
              <a:xfrm flipH="1">
                <a:off x="7766536" y="4052868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5" name="直接连接符 414"/>
              <p:cNvCxnSpPr/>
              <p:nvPr/>
            </p:nvCxnSpPr>
            <p:spPr>
              <a:xfrm flipH="1">
                <a:off x="7766536" y="4354281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</p:grpSp>
        <p:sp>
          <p:nvSpPr>
            <p:cNvPr id="388" name="文本框 387"/>
            <p:cNvSpPr txBox="1"/>
            <p:nvPr/>
          </p:nvSpPr>
          <p:spPr>
            <a:xfrm rot="16200000">
              <a:off x="10098009" y="3708090"/>
              <a:ext cx="814125" cy="22222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字输出</a:t>
              </a:r>
            </a:p>
          </p:txBody>
        </p:sp>
        <p:grpSp>
          <p:nvGrpSpPr>
            <p:cNvPr id="401" name="组合 400"/>
            <p:cNvGrpSpPr/>
            <p:nvPr/>
          </p:nvGrpSpPr>
          <p:grpSpPr>
            <a:xfrm>
              <a:off x="9433553" y="3280147"/>
              <a:ext cx="330665" cy="995546"/>
              <a:chOff x="7766536" y="3451012"/>
              <a:chExt cx="300016" cy="903269"/>
            </a:xfrm>
          </p:grpSpPr>
          <p:cxnSp>
            <p:nvCxnSpPr>
              <p:cNvPr id="406" name="直接连接符 405"/>
              <p:cNvCxnSpPr/>
              <p:nvPr/>
            </p:nvCxnSpPr>
            <p:spPr>
              <a:xfrm>
                <a:off x="7766536" y="3451012"/>
                <a:ext cx="0" cy="903269"/>
              </a:xfrm>
              <a:prstGeom prst="line">
                <a:avLst/>
              </a:prstGeom>
              <a:solidFill>
                <a:schemeClr val="bg1"/>
              </a:solidFill>
              <a:ln w="28575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07" name="直接连接符 406"/>
              <p:cNvCxnSpPr/>
              <p:nvPr/>
            </p:nvCxnSpPr>
            <p:spPr>
              <a:xfrm flipH="1">
                <a:off x="7774273" y="3451012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28575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08" name="直接连接符 407"/>
              <p:cNvCxnSpPr/>
              <p:nvPr/>
            </p:nvCxnSpPr>
            <p:spPr>
              <a:xfrm flipH="1">
                <a:off x="7779354" y="3752884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28575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09" name="直接连接符 408"/>
              <p:cNvCxnSpPr/>
              <p:nvPr/>
            </p:nvCxnSpPr>
            <p:spPr>
              <a:xfrm flipH="1">
                <a:off x="7766536" y="4052868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28575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410" name="直接连接符 409"/>
              <p:cNvCxnSpPr/>
              <p:nvPr/>
            </p:nvCxnSpPr>
            <p:spPr>
              <a:xfrm flipH="1">
                <a:off x="7766536" y="4354281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28575" cap="sq">
                <a:solidFill>
                  <a:srgbClr val="00B050"/>
                </a:solidFill>
                <a:miter lim="800000"/>
                <a:headEnd/>
                <a:tailEnd type="none" w="lg" len="lg"/>
              </a:ln>
            </p:spPr>
          </p:cxnSp>
        </p:grpSp>
        <p:grpSp>
          <p:nvGrpSpPr>
            <p:cNvPr id="402" name="组合 401"/>
            <p:cNvGrpSpPr/>
            <p:nvPr/>
          </p:nvGrpSpPr>
          <p:grpSpPr>
            <a:xfrm>
              <a:off x="9756169" y="2906184"/>
              <a:ext cx="407560" cy="1748398"/>
              <a:chOff x="8088601" y="3262692"/>
              <a:chExt cx="324657" cy="1288723"/>
            </a:xfrm>
          </p:grpSpPr>
          <p:sp>
            <p:nvSpPr>
              <p:cNvPr id="404" name="梯形 403"/>
              <p:cNvSpPr/>
              <p:nvPr/>
            </p:nvSpPr>
            <p:spPr>
              <a:xfrm rot="5400000">
                <a:off x="7570153" y="3781140"/>
                <a:ext cx="1288723" cy="251827"/>
              </a:xfrm>
              <a:prstGeom prst="trapezoid">
                <a:avLst>
                  <a:gd name="adj" fmla="val 7215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38100" cap="sq">
                <a:solidFill>
                  <a:srgbClr val="1FB965"/>
                </a:solidFill>
                <a:miter lim="800000"/>
                <a:headEnd/>
                <a:tailEnd type="none" w="lg" len="lg"/>
              </a:ln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405" name="文本框 404"/>
              <p:cNvSpPr txBox="1"/>
              <p:nvPr/>
            </p:nvSpPr>
            <p:spPr>
              <a:xfrm rot="16200000">
                <a:off x="7959329" y="3812431"/>
                <a:ext cx="600082" cy="30777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vert="eaVert"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字选择</a:t>
                </a:r>
              </a:p>
            </p:txBody>
          </p:sp>
        </p:grpSp>
        <p:sp>
          <p:nvSpPr>
            <p:cNvPr id="403" name="矩形 402"/>
            <p:cNvSpPr/>
            <p:nvPr/>
          </p:nvSpPr>
          <p:spPr>
            <a:xfrm>
              <a:off x="9607331" y="4245412"/>
              <a:ext cx="521057" cy="25020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OE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477" name="矩形 476"/>
          <p:cNvSpPr/>
          <p:nvPr/>
        </p:nvSpPr>
        <p:spPr>
          <a:xfrm>
            <a:off x="4828455" y="5508998"/>
            <a:ext cx="1533792" cy="251737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有效位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+TAG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0099FF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grpSp>
        <p:nvGrpSpPr>
          <p:cNvPr id="546" name="组合 545"/>
          <p:cNvGrpSpPr/>
          <p:nvPr/>
        </p:nvGrpSpPr>
        <p:grpSpPr>
          <a:xfrm>
            <a:off x="4703834" y="2372326"/>
            <a:ext cx="646725" cy="413839"/>
            <a:chOff x="6944101" y="2286253"/>
            <a:chExt cx="586780" cy="375480"/>
          </a:xfrm>
        </p:grpSpPr>
        <p:cxnSp>
          <p:nvCxnSpPr>
            <p:cNvPr id="548" name="直接连接符 547"/>
            <p:cNvCxnSpPr>
              <a:endCxn id="552" idx="3"/>
            </p:cNvCxnSpPr>
            <p:nvPr/>
          </p:nvCxnSpPr>
          <p:spPr>
            <a:xfrm>
              <a:off x="6944101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549" name="直接连接符 548"/>
            <p:cNvCxnSpPr>
              <a:stCxn id="552" idx="5"/>
            </p:cNvCxnSpPr>
            <p:nvPr/>
          </p:nvCxnSpPr>
          <p:spPr>
            <a:xfrm flipV="1">
              <a:off x="7236295" y="2386797"/>
              <a:ext cx="0" cy="161776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cxnSp>
          <p:nvCxnSpPr>
            <p:cNvPr id="550" name="直接连接符 549"/>
            <p:cNvCxnSpPr/>
            <p:nvPr/>
          </p:nvCxnSpPr>
          <p:spPr>
            <a:xfrm>
              <a:off x="7302642" y="2584359"/>
              <a:ext cx="221688" cy="1934"/>
            </a:xfrm>
            <a:prstGeom prst="line">
              <a:avLst/>
            </a:prstGeom>
            <a:solidFill>
              <a:schemeClr val="bg1"/>
            </a:solidFill>
            <a:ln w="28575" cap="sq">
              <a:solidFill>
                <a:srgbClr val="00B050"/>
              </a:solidFill>
              <a:miter lim="800000"/>
              <a:headEnd/>
              <a:tailEnd type="none" w="lg" len="lg"/>
            </a:ln>
          </p:spPr>
        </p:cxnSp>
        <p:sp>
          <p:nvSpPr>
            <p:cNvPr id="551" name="文本框 550"/>
            <p:cNvSpPr txBox="1"/>
            <p:nvPr/>
          </p:nvSpPr>
          <p:spPr>
            <a:xfrm>
              <a:off x="7214981" y="2286253"/>
              <a:ext cx="315900" cy="23736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b="1" dirty="0">
                  <a:solidFill>
                    <a:srgbClr val="00B050"/>
                  </a:solidFill>
                  <a:latin typeface="微软雅黑"/>
                  <a:ea typeface="微软雅黑"/>
                </a:rPr>
                <a:t>L1</a:t>
              </a:r>
              <a:endParaRPr lang="zh-CN" altLang="en-US" sz="1100" b="1" dirty="0">
                <a:solidFill>
                  <a:srgbClr val="00B05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52" name="等腰三角形 551"/>
            <p:cNvSpPr/>
            <p:nvPr/>
          </p:nvSpPr>
          <p:spPr>
            <a:xfrm rot="5400000" flipH="1">
              <a:off x="7160855" y="2515786"/>
              <a:ext cx="150880" cy="141013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cxnSp>
        <p:nvCxnSpPr>
          <p:cNvPr id="547" name="直接连接符 546"/>
          <p:cNvCxnSpPr/>
          <p:nvPr/>
        </p:nvCxnSpPr>
        <p:spPr>
          <a:xfrm>
            <a:off x="5359234" y="2712222"/>
            <a:ext cx="0" cy="3032595"/>
          </a:xfrm>
          <a:prstGeom prst="line">
            <a:avLst/>
          </a:prstGeom>
          <a:solidFill>
            <a:schemeClr val="bg1"/>
          </a:solidFill>
          <a:ln w="38100" cap="sq">
            <a:solidFill>
              <a:srgbClr val="00B050"/>
            </a:solidFill>
            <a:miter lim="800000"/>
            <a:headEnd/>
            <a:tailEnd type="none" w="lg" len="lg"/>
          </a:ln>
        </p:spPr>
      </p:cxnSp>
      <p:sp>
        <p:nvSpPr>
          <p:cNvPr id="256" name="矩形 255"/>
          <p:cNvSpPr/>
          <p:nvPr/>
        </p:nvSpPr>
        <p:spPr>
          <a:xfrm>
            <a:off x="4774964" y="5764545"/>
            <a:ext cx="731934" cy="31488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81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=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</a:t>
            </a:r>
          </a:p>
        </p:txBody>
      </p:sp>
      <p:grpSp>
        <p:nvGrpSpPr>
          <p:cNvPr id="421" name="组合 420"/>
          <p:cNvGrpSpPr/>
          <p:nvPr/>
        </p:nvGrpSpPr>
        <p:grpSpPr>
          <a:xfrm>
            <a:off x="3707685" y="2585414"/>
            <a:ext cx="996034" cy="255643"/>
            <a:chOff x="3809285" y="2585414"/>
            <a:chExt cx="996034" cy="255643"/>
          </a:xfrm>
        </p:grpSpPr>
        <p:sp>
          <p:nvSpPr>
            <p:cNvPr id="423" name="矩形 422"/>
            <p:cNvSpPr/>
            <p:nvPr/>
          </p:nvSpPr>
          <p:spPr>
            <a:xfrm>
              <a:off x="3809285" y="2587559"/>
              <a:ext cx="251826" cy="253498"/>
            </a:xfrm>
            <a:prstGeom prst="rect">
              <a:avLst/>
            </a:prstGeom>
            <a:solidFill>
              <a:srgbClr val="FF6600"/>
            </a:solidFill>
            <a:ln w="285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22" name="矩形 421"/>
            <p:cNvSpPr/>
            <p:nvPr/>
          </p:nvSpPr>
          <p:spPr>
            <a:xfrm>
              <a:off x="4189129" y="2585414"/>
              <a:ext cx="616190" cy="253498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chemeClr val="bg1"/>
                  </a:solidFill>
                  <a:latin typeface="Arial" pitchFamily="34" charset="0"/>
                  <a:ea typeface="微软雅黑"/>
                  <a:cs typeface="Arial" pitchFamily="34" charset="0"/>
                </a:rPr>
                <a:t>666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308" name="矩形 307">
            <a:extLst>
              <a:ext uri="{FF2B5EF4-FFF2-40B4-BE49-F238E27FC236}">
                <a16:creationId xmlns:a16="http://schemas.microsoft.com/office/drawing/2014/main" id="{FE34920D-89E5-4789-AE33-85BFB41A21F1}"/>
              </a:ext>
            </a:extLst>
          </p:cNvPr>
          <p:cNvSpPr/>
          <p:nvPr/>
        </p:nvSpPr>
        <p:spPr>
          <a:xfrm>
            <a:off x="8940318" y="502157"/>
            <a:ext cx="164339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工程观视图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93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477" grpId="0"/>
      <p:bldP spid="2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 cap="flat" cmpd="sng" algn="ctr">
            <a:noFill/>
            <a:prstDash val="solid"/>
          </a:ln>
          <a:effectLst/>
        </p:spPr>
        <p:txBody>
          <a:bodyPr/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直接相联映射载入过程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250605" y="1450743"/>
            <a:ext cx="8317118" cy="4620664"/>
            <a:chOff x="1941418" y="1185360"/>
            <a:chExt cx="9249440" cy="5138625"/>
          </a:xfrm>
        </p:grpSpPr>
        <p:cxnSp>
          <p:nvCxnSpPr>
            <p:cNvPr id="289" name="直接连接符 288"/>
            <p:cNvCxnSpPr/>
            <p:nvPr/>
          </p:nvCxnSpPr>
          <p:spPr>
            <a:xfrm>
              <a:off x="3145766" y="1737588"/>
              <a:ext cx="0" cy="754006"/>
            </a:xfrm>
            <a:prstGeom prst="line">
              <a:avLst/>
            </a:prstGeom>
            <a:noFill/>
            <a:ln w="2540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90" name="直接连接符 289"/>
            <p:cNvCxnSpPr/>
            <p:nvPr/>
          </p:nvCxnSpPr>
          <p:spPr>
            <a:xfrm>
              <a:off x="2341263" y="1737587"/>
              <a:ext cx="0" cy="4484010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</p:cxnSp>
        <p:cxnSp>
          <p:nvCxnSpPr>
            <p:cNvPr id="291" name="直接连接符 290"/>
            <p:cNvCxnSpPr/>
            <p:nvPr/>
          </p:nvCxnSpPr>
          <p:spPr>
            <a:xfrm>
              <a:off x="2341028" y="6221597"/>
              <a:ext cx="2428615" cy="0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</p:cxnSp>
        <p:sp>
          <p:nvSpPr>
            <p:cNvPr id="279" name="矩形 278"/>
            <p:cNvSpPr/>
            <p:nvPr/>
          </p:nvSpPr>
          <p:spPr>
            <a:xfrm>
              <a:off x="3887999" y="2051686"/>
              <a:ext cx="812200" cy="25173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280" name="矩形 279"/>
            <p:cNvSpPr/>
            <p:nvPr/>
          </p:nvSpPr>
          <p:spPr>
            <a:xfrm>
              <a:off x="6328655" y="2043395"/>
              <a:ext cx="1852018" cy="25173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数据块副本缓冲区</a:t>
              </a:r>
            </a:p>
          </p:txBody>
        </p:sp>
        <p:grpSp>
          <p:nvGrpSpPr>
            <p:cNvPr id="281" name="组合 280"/>
            <p:cNvGrpSpPr/>
            <p:nvPr/>
          </p:nvGrpSpPr>
          <p:grpSpPr>
            <a:xfrm>
              <a:off x="3640108" y="3620444"/>
              <a:ext cx="5380046" cy="375270"/>
              <a:chOff x="2627784" y="1722436"/>
              <a:chExt cx="4851626" cy="338412"/>
            </a:xfrm>
            <a:solidFill>
              <a:srgbClr val="FFFFFF"/>
            </a:solidFill>
          </p:grpSpPr>
          <p:sp>
            <p:nvSpPr>
              <p:cNvPr id="282" name="矩形 281"/>
              <p:cNvSpPr/>
              <p:nvPr/>
            </p:nvSpPr>
            <p:spPr>
              <a:xfrm>
                <a:off x="2627784" y="1722436"/>
                <a:ext cx="4851626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3" name="矩形 282"/>
              <p:cNvSpPr/>
              <p:nvPr/>
            </p:nvSpPr>
            <p:spPr>
              <a:xfrm>
                <a:off x="4424510" y="1784350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4" name="矩形 283"/>
              <p:cNvSpPr/>
              <p:nvPr/>
            </p:nvSpPr>
            <p:spPr>
              <a:xfrm>
                <a:off x="5179169" y="1786631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5" name="矩形 284"/>
              <p:cNvSpPr/>
              <p:nvPr/>
            </p:nvSpPr>
            <p:spPr>
              <a:xfrm>
                <a:off x="5933829" y="1784350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6" name="矩形 285"/>
              <p:cNvSpPr/>
              <p:nvPr/>
            </p:nvSpPr>
            <p:spPr>
              <a:xfrm>
                <a:off x="6688490" y="1786631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7" name="矩形 286"/>
              <p:cNvSpPr/>
              <p:nvPr/>
            </p:nvSpPr>
            <p:spPr>
              <a:xfrm>
                <a:off x="3039145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288" name="矩形 287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299" name="组合 298"/>
            <p:cNvGrpSpPr/>
            <p:nvPr/>
          </p:nvGrpSpPr>
          <p:grpSpPr>
            <a:xfrm>
              <a:off x="3640108" y="2326718"/>
              <a:ext cx="5376378" cy="375270"/>
              <a:chOff x="2627784" y="1722436"/>
              <a:chExt cx="4848318" cy="338412"/>
            </a:xfrm>
            <a:solidFill>
              <a:srgbClr val="FFFFFF"/>
            </a:solidFill>
          </p:grpSpPr>
          <p:sp>
            <p:nvSpPr>
              <p:cNvPr id="301" name="矩形 300"/>
              <p:cNvSpPr/>
              <p:nvPr/>
            </p:nvSpPr>
            <p:spPr>
              <a:xfrm>
                <a:off x="2627784" y="1722436"/>
                <a:ext cx="4848318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2" name="矩形 301"/>
              <p:cNvSpPr/>
              <p:nvPr/>
            </p:nvSpPr>
            <p:spPr>
              <a:xfrm>
                <a:off x="4418660" y="1784350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3" name="矩形 302"/>
              <p:cNvSpPr/>
              <p:nvPr/>
            </p:nvSpPr>
            <p:spPr>
              <a:xfrm>
                <a:off x="5173319" y="1786631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4" name="矩形 303"/>
              <p:cNvSpPr/>
              <p:nvPr/>
            </p:nvSpPr>
            <p:spPr>
              <a:xfrm>
                <a:off x="5930844" y="1784350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5" name="矩形 304"/>
              <p:cNvSpPr/>
              <p:nvPr/>
            </p:nvSpPr>
            <p:spPr>
              <a:xfrm>
                <a:off x="6682639" y="1786631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6" name="矩形 305"/>
              <p:cNvSpPr/>
              <p:nvPr/>
            </p:nvSpPr>
            <p:spPr>
              <a:xfrm>
                <a:off x="3032279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07" name="矩形 306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09" name="组合 308"/>
            <p:cNvGrpSpPr/>
            <p:nvPr/>
          </p:nvGrpSpPr>
          <p:grpSpPr>
            <a:xfrm>
              <a:off x="3640108" y="2764022"/>
              <a:ext cx="5376377" cy="375270"/>
              <a:chOff x="2627784" y="1722436"/>
              <a:chExt cx="4848317" cy="338412"/>
            </a:xfrm>
            <a:solidFill>
              <a:srgbClr val="FFFFFF"/>
            </a:solidFill>
          </p:grpSpPr>
          <p:sp>
            <p:nvSpPr>
              <p:cNvPr id="311" name="矩形 310"/>
              <p:cNvSpPr/>
              <p:nvPr/>
            </p:nvSpPr>
            <p:spPr>
              <a:xfrm>
                <a:off x="2627784" y="1722436"/>
                <a:ext cx="4848317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2" name="矩形 311"/>
              <p:cNvSpPr/>
              <p:nvPr/>
            </p:nvSpPr>
            <p:spPr>
              <a:xfrm>
                <a:off x="4415954" y="1777220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3" name="矩形 312"/>
              <p:cNvSpPr/>
              <p:nvPr/>
            </p:nvSpPr>
            <p:spPr>
              <a:xfrm>
                <a:off x="5171329" y="1779502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4" name="矩形 313"/>
              <p:cNvSpPr/>
              <p:nvPr/>
            </p:nvSpPr>
            <p:spPr>
              <a:xfrm>
                <a:off x="5923127" y="1777220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5" name="矩形 314"/>
              <p:cNvSpPr/>
              <p:nvPr/>
            </p:nvSpPr>
            <p:spPr>
              <a:xfrm>
                <a:off x="6680650" y="1779502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6" name="矩形 315"/>
              <p:cNvSpPr/>
              <p:nvPr/>
            </p:nvSpPr>
            <p:spPr>
              <a:xfrm>
                <a:off x="3031260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17" name="矩形 316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kern="0" dirty="0">
                  <a:solidFill>
                    <a:srgbClr val="000000"/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19" name="组合 318"/>
            <p:cNvGrpSpPr/>
            <p:nvPr/>
          </p:nvGrpSpPr>
          <p:grpSpPr>
            <a:xfrm>
              <a:off x="3640107" y="3192230"/>
              <a:ext cx="5380047" cy="375270"/>
              <a:chOff x="2627783" y="1722436"/>
              <a:chExt cx="4851626" cy="338412"/>
            </a:xfrm>
            <a:solidFill>
              <a:srgbClr val="FFFFFF"/>
            </a:solidFill>
          </p:grpSpPr>
          <p:sp>
            <p:nvSpPr>
              <p:cNvPr id="321" name="矩形 320"/>
              <p:cNvSpPr/>
              <p:nvPr/>
            </p:nvSpPr>
            <p:spPr>
              <a:xfrm>
                <a:off x="2627783" y="1722436"/>
                <a:ext cx="4851626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2" name="矩形 321"/>
              <p:cNvSpPr/>
              <p:nvPr/>
            </p:nvSpPr>
            <p:spPr>
              <a:xfrm>
                <a:off x="4423863" y="1784857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3" name="矩形 322"/>
              <p:cNvSpPr/>
              <p:nvPr/>
            </p:nvSpPr>
            <p:spPr>
              <a:xfrm>
                <a:off x="5178522" y="1787139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5933182" y="1784857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5" name="矩形 324"/>
              <p:cNvSpPr/>
              <p:nvPr/>
            </p:nvSpPr>
            <p:spPr>
              <a:xfrm>
                <a:off x="6687843" y="1787139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3040064" y="1777602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30" name="组合 329"/>
            <p:cNvGrpSpPr/>
            <p:nvPr/>
          </p:nvGrpSpPr>
          <p:grpSpPr>
            <a:xfrm>
              <a:off x="3640108" y="4048651"/>
              <a:ext cx="5380046" cy="375270"/>
              <a:chOff x="2627784" y="1722436"/>
              <a:chExt cx="4851626" cy="338412"/>
            </a:xfrm>
            <a:solidFill>
              <a:srgbClr val="FFFFFF"/>
            </a:solidFill>
          </p:grpSpPr>
          <p:sp>
            <p:nvSpPr>
              <p:cNvPr id="332" name="矩形 331"/>
              <p:cNvSpPr/>
              <p:nvPr/>
            </p:nvSpPr>
            <p:spPr>
              <a:xfrm>
                <a:off x="2627784" y="1722436"/>
                <a:ext cx="4851626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3" name="矩形 332"/>
              <p:cNvSpPr/>
              <p:nvPr/>
            </p:nvSpPr>
            <p:spPr>
              <a:xfrm>
                <a:off x="4422657" y="1777795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5179465" y="1780076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5" name="矩形 334"/>
              <p:cNvSpPr/>
              <p:nvPr/>
            </p:nvSpPr>
            <p:spPr>
              <a:xfrm>
                <a:off x="5934125" y="1777795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6685922" y="1780076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3039144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38" name="矩形 337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40" name="组合 339"/>
            <p:cNvGrpSpPr/>
            <p:nvPr/>
          </p:nvGrpSpPr>
          <p:grpSpPr>
            <a:xfrm>
              <a:off x="3640108" y="4476862"/>
              <a:ext cx="5380046" cy="375270"/>
              <a:chOff x="2627784" y="1722436"/>
              <a:chExt cx="4851626" cy="338412"/>
            </a:xfrm>
            <a:solidFill>
              <a:srgbClr val="FFFFFF"/>
            </a:solidFill>
          </p:grpSpPr>
          <p:sp>
            <p:nvSpPr>
              <p:cNvPr id="342" name="矩形 341"/>
              <p:cNvSpPr/>
              <p:nvPr/>
            </p:nvSpPr>
            <p:spPr>
              <a:xfrm>
                <a:off x="2627784" y="1722436"/>
                <a:ext cx="4851626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3" name="矩形 342"/>
              <p:cNvSpPr/>
              <p:nvPr/>
            </p:nvSpPr>
            <p:spPr>
              <a:xfrm>
                <a:off x="4422264" y="1778113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4" name="矩形 343"/>
              <p:cNvSpPr/>
              <p:nvPr/>
            </p:nvSpPr>
            <p:spPr>
              <a:xfrm>
                <a:off x="5178354" y="1780394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5" name="矩形 344"/>
              <p:cNvSpPr/>
              <p:nvPr/>
            </p:nvSpPr>
            <p:spPr>
              <a:xfrm>
                <a:off x="5935877" y="1778113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6687674" y="1780394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7" name="矩形 346"/>
              <p:cNvSpPr/>
              <p:nvPr/>
            </p:nvSpPr>
            <p:spPr>
              <a:xfrm>
                <a:off x="3031174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48" name="矩形 347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>
              <a:off x="3640107" y="4905082"/>
              <a:ext cx="5376999" cy="375271"/>
              <a:chOff x="2627783" y="1722436"/>
              <a:chExt cx="4848878" cy="338412"/>
            </a:xfrm>
            <a:solidFill>
              <a:srgbClr val="FFFFFF"/>
            </a:solidFill>
          </p:grpSpPr>
          <p:sp>
            <p:nvSpPr>
              <p:cNvPr id="352" name="矩形 351"/>
              <p:cNvSpPr/>
              <p:nvPr/>
            </p:nvSpPr>
            <p:spPr>
              <a:xfrm>
                <a:off x="2627783" y="1722436"/>
                <a:ext cx="4848878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3" name="矩形 352"/>
              <p:cNvSpPr/>
              <p:nvPr/>
            </p:nvSpPr>
            <p:spPr>
              <a:xfrm>
                <a:off x="4422710" y="1777313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4" name="矩形 353"/>
              <p:cNvSpPr/>
              <p:nvPr/>
            </p:nvSpPr>
            <p:spPr>
              <a:xfrm>
                <a:off x="5177369" y="1779594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5934892" y="1777313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6686690" y="1779594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7" name="矩形 356"/>
              <p:cNvSpPr/>
              <p:nvPr/>
            </p:nvSpPr>
            <p:spPr>
              <a:xfrm>
                <a:off x="3039143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58" name="矩形 357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FF6600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grpSp>
          <p:nvGrpSpPr>
            <p:cNvPr id="360" name="组合 359"/>
            <p:cNvGrpSpPr/>
            <p:nvPr/>
          </p:nvGrpSpPr>
          <p:grpSpPr>
            <a:xfrm>
              <a:off x="3640107" y="5333289"/>
              <a:ext cx="5376378" cy="375270"/>
              <a:chOff x="2627783" y="1722436"/>
              <a:chExt cx="4848319" cy="338412"/>
            </a:xfrm>
            <a:solidFill>
              <a:srgbClr val="FFFFFF"/>
            </a:solidFill>
          </p:grpSpPr>
          <p:sp>
            <p:nvSpPr>
              <p:cNvPr id="362" name="矩形 361"/>
              <p:cNvSpPr/>
              <p:nvPr/>
            </p:nvSpPr>
            <p:spPr>
              <a:xfrm>
                <a:off x="2627783" y="1722436"/>
                <a:ext cx="4848319" cy="338412"/>
              </a:xfrm>
              <a:prstGeom prst="rect">
                <a:avLst/>
              </a:prstGeom>
              <a:solidFill>
                <a:srgbClr val="B2B2B2">
                  <a:lumMod val="40000"/>
                  <a:lumOff val="60000"/>
                </a:srgbClr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4424046" y="1771865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0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4" name="矩形 363"/>
              <p:cNvSpPr/>
              <p:nvPr/>
            </p:nvSpPr>
            <p:spPr>
              <a:xfrm>
                <a:off x="5178702" y="1774147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1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5" name="矩形 364"/>
              <p:cNvSpPr/>
              <p:nvPr/>
            </p:nvSpPr>
            <p:spPr>
              <a:xfrm>
                <a:off x="5933355" y="1771865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2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6688017" y="1774147"/>
                <a:ext cx="720725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3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7" name="矩形 366"/>
              <p:cNvSpPr/>
              <p:nvPr/>
            </p:nvSpPr>
            <p:spPr>
              <a:xfrm>
                <a:off x="3039142" y="1784697"/>
                <a:ext cx="555669" cy="228600"/>
              </a:xfrm>
              <a:prstGeom prst="rect">
                <a:avLst/>
              </a:prstGeom>
              <a:solidFill>
                <a:srgbClr val="00B0F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368" name="矩形 367"/>
              <p:cNvSpPr/>
              <p:nvPr/>
            </p:nvSpPr>
            <p:spPr>
              <a:xfrm>
                <a:off x="2688724" y="1786631"/>
                <a:ext cx="227092" cy="228600"/>
              </a:xfrm>
              <a:prstGeom prst="rect">
                <a:avLst/>
              </a:prstGeom>
              <a:solidFill>
                <a:srgbClr val="FF6600"/>
              </a:solidFill>
              <a:ln w="3175" cap="flat" cmpd="sng" algn="ctr">
                <a:solidFill>
                  <a:srgbClr val="333333"/>
                </a:solidFill>
                <a:prstDash val="sysDot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370" name="矩形 369"/>
            <p:cNvSpPr/>
            <p:nvPr/>
          </p:nvSpPr>
          <p:spPr>
            <a:xfrm>
              <a:off x="3396409" y="2065389"/>
              <a:ext cx="877562" cy="241176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有效位</a:t>
              </a:r>
            </a:p>
          </p:txBody>
        </p:sp>
        <p:cxnSp>
          <p:nvCxnSpPr>
            <p:cNvPr id="376" name="直接连接符 375"/>
            <p:cNvCxnSpPr/>
            <p:nvPr/>
          </p:nvCxnSpPr>
          <p:spPr>
            <a:xfrm>
              <a:off x="4358269" y="1610838"/>
              <a:ext cx="6130641" cy="0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77" name="直接连接符 376"/>
            <p:cNvCxnSpPr/>
            <p:nvPr/>
          </p:nvCxnSpPr>
          <p:spPr>
            <a:xfrm>
              <a:off x="10488910" y="1610838"/>
              <a:ext cx="0" cy="1646765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78" name="直接连接符 377"/>
            <p:cNvCxnSpPr/>
            <p:nvPr/>
          </p:nvCxnSpPr>
          <p:spPr>
            <a:xfrm>
              <a:off x="5519949" y="6158706"/>
              <a:ext cx="4968961" cy="0"/>
            </a:xfrm>
            <a:prstGeom prst="line">
              <a:avLst/>
            </a:prstGeom>
            <a:noFill/>
            <a:ln w="2540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379" name="直接连接符 378"/>
            <p:cNvCxnSpPr>
              <a:stCxn id="229" idx="3"/>
            </p:cNvCxnSpPr>
            <p:nvPr/>
          </p:nvCxnSpPr>
          <p:spPr>
            <a:xfrm>
              <a:off x="10488910" y="4788187"/>
              <a:ext cx="0" cy="1370519"/>
            </a:xfrm>
            <a:prstGeom prst="line">
              <a:avLst/>
            </a:prstGeom>
            <a:noFill/>
            <a:ln w="2540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tailEnd type="none"/>
            </a:ln>
            <a:effectLst/>
          </p:spPr>
        </p:cxnSp>
        <p:grpSp>
          <p:nvGrpSpPr>
            <p:cNvPr id="5" name="组合 4"/>
            <p:cNvGrpSpPr/>
            <p:nvPr/>
          </p:nvGrpSpPr>
          <p:grpSpPr>
            <a:xfrm>
              <a:off x="1941418" y="1185360"/>
              <a:ext cx="2419727" cy="552227"/>
              <a:chOff x="2043018" y="937710"/>
              <a:chExt cx="2419727" cy="552227"/>
            </a:xfrm>
          </p:grpSpPr>
          <p:sp>
            <p:nvSpPr>
              <p:cNvPr id="369" name="矩形 368"/>
              <p:cNvSpPr/>
              <p:nvPr/>
            </p:nvSpPr>
            <p:spPr>
              <a:xfrm>
                <a:off x="2748254" y="937710"/>
                <a:ext cx="1186945" cy="24117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95000"/>
                        <a:lumOff val="5000"/>
                      </a:srgbClr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主存地址</a:t>
                </a:r>
              </a:p>
            </p:txBody>
          </p:sp>
          <p:grpSp>
            <p:nvGrpSpPr>
              <p:cNvPr id="382" name="组合 381"/>
              <p:cNvGrpSpPr/>
              <p:nvPr/>
            </p:nvGrpSpPr>
            <p:grpSpPr>
              <a:xfrm>
                <a:off x="2043018" y="1236439"/>
                <a:ext cx="2419727" cy="253498"/>
                <a:chOff x="2861077" y="969828"/>
                <a:chExt cx="2182065" cy="228600"/>
              </a:xfrm>
            </p:grpSpPr>
            <p:sp>
              <p:nvSpPr>
                <p:cNvPr id="383" name="矩形 382"/>
                <p:cNvSpPr/>
                <p:nvPr/>
              </p:nvSpPr>
              <p:spPr>
                <a:xfrm>
                  <a:off x="2861077" y="969828"/>
                  <a:ext cx="720725" cy="228600"/>
                </a:xfrm>
                <a:prstGeom prst="rect">
                  <a:avLst/>
                </a:prstGeom>
                <a:solidFill>
                  <a:srgbClr val="00B0F0"/>
                </a:solidFill>
                <a:ln w="15875" cap="flat" cmpd="sng" algn="ctr">
                  <a:solidFill>
                    <a:srgbClr val="333333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Tag</a:t>
                  </a: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384" name="矩形 383"/>
                <p:cNvSpPr/>
                <p:nvPr/>
              </p:nvSpPr>
              <p:spPr>
                <a:xfrm>
                  <a:off x="3581802" y="969828"/>
                  <a:ext cx="730670" cy="228600"/>
                </a:xfrm>
                <a:prstGeom prst="rect">
                  <a:avLst/>
                </a:prstGeom>
                <a:solidFill>
                  <a:srgbClr val="CCFFCC"/>
                </a:solidFill>
                <a:ln w="15875" cap="flat" cmpd="sng" algn="ctr">
                  <a:solidFill>
                    <a:srgbClr val="333333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index</a:t>
                  </a: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385" name="矩形 384"/>
                <p:cNvSpPr/>
                <p:nvPr/>
              </p:nvSpPr>
              <p:spPr>
                <a:xfrm>
                  <a:off x="4312472" y="969828"/>
                  <a:ext cx="730670" cy="228600"/>
                </a:xfrm>
                <a:prstGeom prst="rect">
                  <a:avLst/>
                </a:prstGeom>
                <a:solidFill>
                  <a:srgbClr val="FFC000"/>
                </a:solidFill>
                <a:ln w="15875" cap="flat" cmpd="sng" algn="ctr">
                  <a:solidFill>
                    <a:srgbClr val="333333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offset</a:t>
                  </a:r>
                  <a:endPara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4448128" y="5859478"/>
              <a:ext cx="1063517" cy="464507"/>
              <a:chOff x="3501709" y="5603993"/>
              <a:chExt cx="1063517" cy="464507"/>
            </a:xfrm>
          </p:grpSpPr>
          <p:cxnSp>
            <p:nvCxnSpPr>
              <p:cNvPr id="293" name="直接连接符 292"/>
              <p:cNvCxnSpPr/>
              <p:nvPr/>
            </p:nvCxnSpPr>
            <p:spPr>
              <a:xfrm>
                <a:off x="4007483" y="5603993"/>
                <a:ext cx="0" cy="132989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cxnSp>
            <p:nvCxnSpPr>
              <p:cNvPr id="294" name="直接连接符 293"/>
              <p:cNvCxnSpPr/>
              <p:nvPr/>
            </p:nvCxnSpPr>
            <p:spPr>
              <a:xfrm>
                <a:off x="3516476" y="5864045"/>
                <a:ext cx="311495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sp>
            <p:nvSpPr>
              <p:cNvPr id="295" name="文本框 294"/>
              <p:cNvSpPr txBox="1"/>
              <p:nvPr/>
            </p:nvSpPr>
            <p:spPr>
              <a:xfrm>
                <a:off x="3501709" y="5611828"/>
                <a:ext cx="295161" cy="303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1</a:t>
                </a:r>
                <a:endParaRPr lang="zh-CN" altLang="en-US" sz="1200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76" name="直接连接符 475"/>
              <p:cNvCxnSpPr/>
              <p:nvPr/>
            </p:nvCxnSpPr>
            <p:spPr>
              <a:xfrm flipH="1">
                <a:off x="4004203" y="5606901"/>
                <a:ext cx="408612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6600"/>
                </a:solidFill>
                <a:prstDash val="solid"/>
              </a:ln>
              <a:effectLst/>
            </p:spPr>
          </p:cxnSp>
          <p:sp>
            <p:nvSpPr>
              <p:cNvPr id="386" name="矩形 385"/>
              <p:cNvSpPr/>
              <p:nvPr/>
            </p:nvSpPr>
            <p:spPr>
              <a:xfrm>
                <a:off x="3833292" y="5753612"/>
                <a:ext cx="731934" cy="314888"/>
              </a:xfrm>
              <a:prstGeom prst="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=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？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325035" y="2293632"/>
              <a:ext cx="402967" cy="3241235"/>
              <a:chOff x="3426635" y="2045982"/>
              <a:chExt cx="402967" cy="3241235"/>
            </a:xfrm>
          </p:grpSpPr>
          <p:grpSp>
            <p:nvGrpSpPr>
              <p:cNvPr id="268" name="组合 267"/>
              <p:cNvGrpSpPr/>
              <p:nvPr/>
            </p:nvGrpSpPr>
            <p:grpSpPr>
              <a:xfrm>
                <a:off x="3426635" y="2045982"/>
                <a:ext cx="402967" cy="3241235"/>
                <a:chOff x="990407" y="2223239"/>
                <a:chExt cx="363389" cy="2922886"/>
              </a:xfrm>
            </p:grpSpPr>
            <p:sp>
              <p:nvSpPr>
                <p:cNvPr id="269" name="文本框 268"/>
                <p:cNvSpPr txBox="1"/>
                <p:nvPr/>
              </p:nvSpPr>
              <p:spPr>
                <a:xfrm>
                  <a:off x="992525" y="2223239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L0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0" name="文本框 269"/>
                <p:cNvSpPr txBox="1"/>
                <p:nvPr/>
              </p:nvSpPr>
              <p:spPr>
                <a:xfrm>
                  <a:off x="992525" y="2566939"/>
                  <a:ext cx="354451" cy="2775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L1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1" name="文本框 270"/>
                <p:cNvSpPr txBox="1"/>
                <p:nvPr/>
              </p:nvSpPr>
              <p:spPr>
                <a:xfrm>
                  <a:off x="990407" y="2945817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L2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2" name="文本框 271"/>
                <p:cNvSpPr txBox="1"/>
                <p:nvPr/>
              </p:nvSpPr>
              <p:spPr>
                <a:xfrm>
                  <a:off x="994689" y="3356585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L3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3" name="文本框 272"/>
                <p:cNvSpPr txBox="1"/>
                <p:nvPr/>
              </p:nvSpPr>
              <p:spPr>
                <a:xfrm>
                  <a:off x="998881" y="3740967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L4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4" name="文本框 273"/>
                <p:cNvSpPr txBox="1"/>
                <p:nvPr/>
              </p:nvSpPr>
              <p:spPr>
                <a:xfrm>
                  <a:off x="1003755" y="4104745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L5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5" name="文本框 274"/>
                <p:cNvSpPr txBox="1"/>
                <p:nvPr/>
              </p:nvSpPr>
              <p:spPr>
                <a:xfrm>
                  <a:off x="998881" y="4498741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L6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276" name="文本框 275"/>
                <p:cNvSpPr txBox="1"/>
                <p:nvPr/>
              </p:nvSpPr>
              <p:spPr>
                <a:xfrm>
                  <a:off x="993227" y="4872675"/>
                  <a:ext cx="350041" cy="2734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200" i="1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rPr>
                    <a:t>L7</a:t>
                  </a:r>
                  <a:endParaRPr lang="zh-CN" altLang="en-US" sz="1200" i="1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</p:grpSp>
          <p:cxnSp>
            <p:nvCxnSpPr>
              <p:cNvPr id="389" name="直接连接符 388"/>
              <p:cNvCxnSpPr/>
              <p:nvPr/>
            </p:nvCxnSpPr>
            <p:spPr>
              <a:xfrm>
                <a:off x="3437521" y="2305776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0" name="直接连接符 389"/>
              <p:cNvCxnSpPr/>
              <p:nvPr/>
            </p:nvCxnSpPr>
            <p:spPr>
              <a:xfrm>
                <a:off x="3430214" y="2705030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1" name="直接连接符 390"/>
              <p:cNvCxnSpPr/>
              <p:nvPr/>
            </p:nvCxnSpPr>
            <p:spPr>
              <a:xfrm>
                <a:off x="3437521" y="3184135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2" name="直接连接符 391"/>
              <p:cNvCxnSpPr/>
              <p:nvPr/>
            </p:nvCxnSpPr>
            <p:spPr>
              <a:xfrm>
                <a:off x="3437521" y="3583389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3" name="直接连接符 392"/>
              <p:cNvCxnSpPr/>
              <p:nvPr/>
            </p:nvCxnSpPr>
            <p:spPr>
              <a:xfrm>
                <a:off x="3430214" y="3982643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4" name="直接连接符 393"/>
              <p:cNvCxnSpPr/>
              <p:nvPr/>
            </p:nvCxnSpPr>
            <p:spPr>
              <a:xfrm>
                <a:off x="3430214" y="4410473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5" name="直接连接符 394"/>
              <p:cNvCxnSpPr/>
              <p:nvPr/>
            </p:nvCxnSpPr>
            <p:spPr>
              <a:xfrm>
                <a:off x="3437521" y="4861002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396" name="直接连接符 395"/>
              <p:cNvCxnSpPr/>
              <p:nvPr/>
            </p:nvCxnSpPr>
            <p:spPr>
              <a:xfrm>
                <a:off x="3437521" y="5260257"/>
                <a:ext cx="304188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397" name="组合 396"/>
            <p:cNvGrpSpPr/>
            <p:nvPr/>
          </p:nvGrpSpPr>
          <p:grpSpPr>
            <a:xfrm>
              <a:off x="2202307" y="2754679"/>
              <a:ext cx="2285377" cy="2511840"/>
              <a:chOff x="1619681" y="2516278"/>
              <a:chExt cx="2060911" cy="2265131"/>
            </a:xfrm>
          </p:grpSpPr>
          <p:sp>
            <p:nvSpPr>
              <p:cNvPr id="398" name="斜纹 397"/>
              <p:cNvSpPr/>
              <p:nvPr/>
            </p:nvSpPr>
            <p:spPr>
              <a:xfrm rot="19064014">
                <a:off x="1619681" y="2516278"/>
                <a:ext cx="2060911" cy="2265131"/>
              </a:xfrm>
              <a:prstGeom prst="diagStripe">
                <a:avLst>
                  <a:gd name="adj" fmla="val 78754"/>
                </a:avLst>
              </a:prstGeom>
              <a:solidFill>
                <a:srgbClr val="CCFFCC"/>
              </a:solidFill>
              <a:ln w="12700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399" name="文本框 398"/>
              <p:cNvSpPr txBox="1"/>
              <p:nvPr/>
            </p:nvSpPr>
            <p:spPr>
              <a:xfrm>
                <a:off x="2295119" y="2871235"/>
                <a:ext cx="295324" cy="1415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行索引译码器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027707" y="2212984"/>
              <a:ext cx="1461203" cy="3418733"/>
              <a:chOff x="8453032" y="1965334"/>
              <a:chExt cx="1461203" cy="341873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8453032" y="1965334"/>
                <a:ext cx="974431" cy="3418733"/>
                <a:chOff x="8453032" y="1965334"/>
                <a:chExt cx="974431" cy="3418733"/>
              </a:xfrm>
            </p:grpSpPr>
            <p:grpSp>
              <p:nvGrpSpPr>
                <p:cNvPr id="136" name="组合 135"/>
                <p:cNvGrpSpPr/>
                <p:nvPr/>
              </p:nvGrpSpPr>
              <p:grpSpPr>
                <a:xfrm>
                  <a:off x="8453032" y="1965334"/>
                  <a:ext cx="669619" cy="417176"/>
                  <a:chOff x="6944101" y="2283225"/>
                  <a:chExt cx="607552" cy="378508"/>
                </a:xfrm>
              </p:grpSpPr>
              <p:sp>
                <p:nvSpPr>
                  <p:cNvPr id="137" name="等腰三角形 136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38" name="直接连接符 137"/>
                  <p:cNvCxnSpPr>
                    <a:endCxn id="137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39" name="直接连接符 138"/>
                  <p:cNvCxnSpPr>
                    <a:stCxn id="137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40" name="直接连接符 139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41" name="文本框 140"/>
                  <p:cNvSpPr txBox="1"/>
                  <p:nvPr/>
                </p:nvSpPr>
                <p:spPr>
                  <a:xfrm>
                    <a:off x="7211495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L0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44" name="组合 143"/>
                <p:cNvGrpSpPr/>
                <p:nvPr/>
              </p:nvGrpSpPr>
              <p:grpSpPr>
                <a:xfrm>
                  <a:off x="8453034" y="2384493"/>
                  <a:ext cx="662151" cy="413839"/>
                  <a:chOff x="6944101" y="2286253"/>
                  <a:chExt cx="600776" cy="375480"/>
                </a:xfrm>
              </p:grpSpPr>
              <p:sp>
                <p:nvSpPr>
                  <p:cNvPr id="145" name="等腰三角形 144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46" name="直接连接符 145"/>
                  <p:cNvCxnSpPr>
                    <a:endCxn id="145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147" name="直接连接符 146"/>
                  <p:cNvCxnSpPr>
                    <a:stCxn id="145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148" name="直接连接符 147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49" name="文本框 148"/>
                  <p:cNvSpPr txBox="1"/>
                  <p:nvPr/>
                </p:nvSpPr>
                <p:spPr>
                  <a:xfrm>
                    <a:off x="7214981" y="2286253"/>
                    <a:ext cx="329896" cy="2521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L1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50" name="组合 149"/>
                <p:cNvGrpSpPr/>
                <p:nvPr/>
              </p:nvGrpSpPr>
              <p:grpSpPr>
                <a:xfrm>
                  <a:off x="8453032" y="2811981"/>
                  <a:ext cx="669619" cy="417176"/>
                  <a:chOff x="6944101" y="2283225"/>
                  <a:chExt cx="607552" cy="378508"/>
                </a:xfrm>
              </p:grpSpPr>
              <p:sp>
                <p:nvSpPr>
                  <p:cNvPr id="151" name="等腰三角形 150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52" name="直接连接符 151"/>
                  <p:cNvCxnSpPr>
                    <a:endCxn id="151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53" name="直接连接符 152"/>
                  <p:cNvCxnSpPr>
                    <a:stCxn id="151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54" name="直接连接符 153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55" name="文本框 154"/>
                  <p:cNvSpPr txBox="1"/>
                  <p:nvPr/>
                </p:nvSpPr>
                <p:spPr>
                  <a:xfrm>
                    <a:off x="7211495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L2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56" name="组合 155"/>
                <p:cNvGrpSpPr/>
                <p:nvPr/>
              </p:nvGrpSpPr>
              <p:grpSpPr>
                <a:xfrm>
                  <a:off x="8453032" y="3248140"/>
                  <a:ext cx="669619" cy="417176"/>
                  <a:chOff x="6944101" y="2283225"/>
                  <a:chExt cx="607552" cy="378508"/>
                </a:xfrm>
              </p:grpSpPr>
              <p:sp>
                <p:nvSpPr>
                  <p:cNvPr id="157" name="等腰三角形 156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58" name="直接连接符 157"/>
                  <p:cNvCxnSpPr>
                    <a:endCxn id="157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59" name="直接连接符 158"/>
                  <p:cNvCxnSpPr>
                    <a:stCxn id="157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60" name="直接连接符 159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61" name="文本框 160"/>
                  <p:cNvSpPr txBox="1"/>
                  <p:nvPr/>
                </p:nvSpPr>
                <p:spPr>
                  <a:xfrm>
                    <a:off x="7211495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L3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62" name="组合 161"/>
                <p:cNvGrpSpPr/>
                <p:nvPr/>
              </p:nvGrpSpPr>
              <p:grpSpPr>
                <a:xfrm>
                  <a:off x="8453034" y="3680004"/>
                  <a:ext cx="669618" cy="417176"/>
                  <a:chOff x="6944101" y="2283225"/>
                  <a:chExt cx="607551" cy="378508"/>
                </a:xfrm>
              </p:grpSpPr>
              <p:sp>
                <p:nvSpPr>
                  <p:cNvPr id="163" name="等腰三角形 162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64" name="直接连接符 163"/>
                  <p:cNvCxnSpPr>
                    <a:endCxn id="163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65" name="直接连接符 164"/>
                  <p:cNvCxnSpPr>
                    <a:stCxn id="163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66" name="直接连接符 165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67" name="文本框 166"/>
                  <p:cNvSpPr txBox="1"/>
                  <p:nvPr/>
                </p:nvSpPr>
                <p:spPr>
                  <a:xfrm>
                    <a:off x="7211494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L4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68" name="组合 167"/>
                <p:cNvGrpSpPr/>
                <p:nvPr/>
              </p:nvGrpSpPr>
              <p:grpSpPr>
                <a:xfrm>
                  <a:off x="8453032" y="4094798"/>
                  <a:ext cx="669619" cy="417176"/>
                  <a:chOff x="6944101" y="2283225"/>
                  <a:chExt cx="607552" cy="378508"/>
                </a:xfrm>
              </p:grpSpPr>
              <p:sp>
                <p:nvSpPr>
                  <p:cNvPr id="169" name="等腰三角形 168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70" name="直接连接符 169"/>
                  <p:cNvCxnSpPr>
                    <a:endCxn id="169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71" name="直接连接符 170"/>
                  <p:cNvCxnSpPr>
                    <a:stCxn id="169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72" name="直接连接符 171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73" name="文本框 172"/>
                  <p:cNvSpPr txBox="1"/>
                  <p:nvPr/>
                </p:nvSpPr>
                <p:spPr>
                  <a:xfrm>
                    <a:off x="7211495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L5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74" name="组合 173"/>
                <p:cNvGrpSpPr/>
                <p:nvPr/>
              </p:nvGrpSpPr>
              <p:grpSpPr>
                <a:xfrm>
                  <a:off x="8453032" y="4541149"/>
                  <a:ext cx="669619" cy="417176"/>
                  <a:chOff x="6944101" y="2283225"/>
                  <a:chExt cx="607552" cy="378508"/>
                </a:xfrm>
              </p:grpSpPr>
              <p:sp>
                <p:nvSpPr>
                  <p:cNvPr id="175" name="等腰三角形 174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76" name="直接连接符 175"/>
                  <p:cNvCxnSpPr>
                    <a:endCxn id="175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77" name="直接连接符 176"/>
                  <p:cNvCxnSpPr>
                    <a:stCxn id="175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78" name="直接连接符 177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79" name="文本框 178"/>
                  <p:cNvSpPr txBox="1"/>
                  <p:nvPr/>
                </p:nvSpPr>
                <p:spPr>
                  <a:xfrm>
                    <a:off x="7211495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L6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grpSp>
              <p:nvGrpSpPr>
                <p:cNvPr id="180" name="组合 179"/>
                <p:cNvGrpSpPr/>
                <p:nvPr/>
              </p:nvGrpSpPr>
              <p:grpSpPr>
                <a:xfrm>
                  <a:off x="8453032" y="4966891"/>
                  <a:ext cx="669619" cy="417176"/>
                  <a:chOff x="6944101" y="2283225"/>
                  <a:chExt cx="607552" cy="378508"/>
                </a:xfrm>
              </p:grpSpPr>
              <p:sp>
                <p:nvSpPr>
                  <p:cNvPr id="181" name="等腰三角形 180"/>
                  <p:cNvSpPr/>
                  <p:nvPr/>
                </p:nvSpPr>
                <p:spPr>
                  <a:xfrm rot="5400000" flipH="1">
                    <a:off x="7160855" y="2515786"/>
                    <a:ext cx="150880" cy="141013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3600" i="1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cxnSp>
                <p:nvCxnSpPr>
                  <p:cNvPr id="182" name="直接连接符 181"/>
                  <p:cNvCxnSpPr>
                    <a:endCxn id="181" idx="3"/>
                  </p:cNvCxnSpPr>
                  <p:nvPr/>
                </p:nvCxnSpPr>
                <p:spPr>
                  <a:xfrm>
                    <a:off x="6944101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83" name="直接连接符 182"/>
                  <p:cNvCxnSpPr>
                    <a:stCxn id="181" idx="5"/>
                  </p:cNvCxnSpPr>
                  <p:nvPr/>
                </p:nvCxnSpPr>
                <p:spPr>
                  <a:xfrm flipV="1">
                    <a:off x="7236295" y="2386797"/>
                    <a:ext cx="0" cy="161776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accent1"/>
                    </a:solidFill>
                    <a:round/>
                    <a:headEnd/>
                    <a:tailEnd type="none" w="lg" len="lg"/>
                  </a:ln>
                </p:spPr>
              </p:cxnSp>
              <p:cxnSp>
                <p:nvCxnSpPr>
                  <p:cNvPr id="184" name="直接连接符 183"/>
                  <p:cNvCxnSpPr/>
                  <p:nvPr/>
                </p:nvCxnSpPr>
                <p:spPr>
                  <a:xfrm>
                    <a:off x="7302642" y="2584359"/>
                    <a:ext cx="221688" cy="1934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sp>
                <p:nvSpPr>
                  <p:cNvPr id="185" name="文本框 184"/>
                  <p:cNvSpPr txBox="1"/>
                  <p:nvPr/>
                </p:nvSpPr>
                <p:spPr>
                  <a:xfrm>
                    <a:off x="7211495" y="2283225"/>
                    <a:ext cx="34015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050" dirty="0">
                        <a:solidFill>
                          <a:srgbClr val="000000"/>
                        </a:solidFill>
                        <a:latin typeface="微软雅黑"/>
                        <a:ea typeface="微软雅黑"/>
                      </a:rPr>
                      <a:t>L7</a:t>
                    </a:r>
                    <a:endParaRPr lang="zh-CN" altLang="en-US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endParaRPr>
                  </a:p>
                </p:txBody>
              </p:sp>
            </p:grpSp>
            <p:cxnSp>
              <p:nvCxnSpPr>
                <p:cNvPr id="186" name="直接连接符 185"/>
                <p:cNvCxnSpPr/>
                <p:nvPr/>
              </p:nvCxnSpPr>
              <p:spPr>
                <a:xfrm>
                  <a:off x="9101736" y="2297233"/>
                  <a:ext cx="0" cy="3001557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187" name="直接连接符 186"/>
                <p:cNvCxnSpPr/>
                <p:nvPr/>
              </p:nvCxnSpPr>
              <p:spPr>
                <a:xfrm flipH="1">
                  <a:off x="9110925" y="3798009"/>
                  <a:ext cx="31653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</p:grpSp>
          <p:sp>
            <p:nvSpPr>
              <p:cNvPr id="209" name="矩形 208"/>
              <p:cNvSpPr/>
              <p:nvPr/>
            </p:nvSpPr>
            <p:spPr>
              <a:xfrm>
                <a:off x="8826812" y="4686523"/>
                <a:ext cx="1087423" cy="20477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SlotData</a:t>
                </a:r>
                <a:endParaRPr lang="zh-CN" altLang="en-US" sz="11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296" name="文本框 295"/>
            <p:cNvSpPr txBox="1"/>
            <p:nvPr/>
          </p:nvSpPr>
          <p:spPr>
            <a:xfrm>
              <a:off x="9606484" y="5826323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Hit/miss</a:t>
              </a:r>
              <a:endParaRPr lang="zh-CN" altLang="en-US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grpSp>
          <p:nvGrpSpPr>
            <p:cNvPr id="426" name="组合 425"/>
            <p:cNvGrpSpPr/>
            <p:nvPr/>
          </p:nvGrpSpPr>
          <p:grpSpPr>
            <a:xfrm>
              <a:off x="4706288" y="2203599"/>
              <a:ext cx="669620" cy="3788868"/>
              <a:chOff x="8453032" y="1965334"/>
              <a:chExt cx="669620" cy="3788868"/>
            </a:xfrm>
          </p:grpSpPr>
          <p:grpSp>
            <p:nvGrpSpPr>
              <p:cNvPr id="427" name="组合 426"/>
              <p:cNvGrpSpPr/>
              <p:nvPr/>
            </p:nvGrpSpPr>
            <p:grpSpPr>
              <a:xfrm>
                <a:off x="8453032" y="1965334"/>
                <a:ext cx="669619" cy="417176"/>
                <a:chOff x="6944101" y="2283225"/>
                <a:chExt cx="607552" cy="378508"/>
              </a:xfrm>
            </p:grpSpPr>
            <p:sp>
              <p:nvSpPr>
                <p:cNvPr id="471" name="等腰三角形 470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72" name="直接连接符 471"/>
                <p:cNvCxnSpPr>
                  <a:endCxn id="471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73" name="直接连接符 472"/>
                <p:cNvCxnSpPr>
                  <a:stCxn id="471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74" name="直接连接符 473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75" name="文本框 474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L0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28" name="组合 427"/>
              <p:cNvGrpSpPr/>
              <p:nvPr/>
            </p:nvGrpSpPr>
            <p:grpSpPr>
              <a:xfrm>
                <a:off x="8453034" y="2384493"/>
                <a:ext cx="662151" cy="413839"/>
                <a:chOff x="6944101" y="2286253"/>
                <a:chExt cx="600776" cy="375480"/>
              </a:xfrm>
            </p:grpSpPr>
            <p:cxnSp>
              <p:nvCxnSpPr>
                <p:cNvPr id="467" name="直接连接符 466"/>
                <p:cNvCxnSpPr>
                  <a:endCxn id="466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468" name="直接连接符 467"/>
                <p:cNvCxnSpPr>
                  <a:stCxn id="466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469" name="直接连接符 468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70" name="文本框 469"/>
                <p:cNvSpPr txBox="1"/>
                <p:nvPr/>
              </p:nvSpPr>
              <p:spPr>
                <a:xfrm>
                  <a:off x="7214981" y="2286253"/>
                  <a:ext cx="329896" cy="252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L1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  <p:sp>
              <p:nvSpPr>
                <p:cNvPr id="466" name="等腰三角形 465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</p:grpSp>
          <p:grpSp>
            <p:nvGrpSpPr>
              <p:cNvPr id="429" name="组合 428"/>
              <p:cNvGrpSpPr/>
              <p:nvPr/>
            </p:nvGrpSpPr>
            <p:grpSpPr>
              <a:xfrm>
                <a:off x="8453032" y="2811981"/>
                <a:ext cx="669619" cy="417176"/>
                <a:chOff x="6944101" y="2283225"/>
                <a:chExt cx="607552" cy="378508"/>
              </a:xfrm>
            </p:grpSpPr>
            <p:sp>
              <p:nvSpPr>
                <p:cNvPr id="461" name="等腰三角形 460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62" name="直接连接符 461"/>
                <p:cNvCxnSpPr>
                  <a:endCxn id="461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63" name="直接连接符 462"/>
                <p:cNvCxnSpPr>
                  <a:stCxn id="461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64" name="直接连接符 463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65" name="文本框 464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L2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30" name="组合 429"/>
              <p:cNvGrpSpPr/>
              <p:nvPr/>
            </p:nvGrpSpPr>
            <p:grpSpPr>
              <a:xfrm>
                <a:off x="8453032" y="3248140"/>
                <a:ext cx="669619" cy="417176"/>
                <a:chOff x="6944101" y="2283225"/>
                <a:chExt cx="607552" cy="378508"/>
              </a:xfrm>
            </p:grpSpPr>
            <p:sp>
              <p:nvSpPr>
                <p:cNvPr id="456" name="等腰三角形 455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57" name="直接连接符 456"/>
                <p:cNvCxnSpPr>
                  <a:endCxn id="456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58" name="直接连接符 457"/>
                <p:cNvCxnSpPr>
                  <a:stCxn id="456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59" name="直接连接符 458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60" name="文本框 459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L3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31" name="组合 430"/>
              <p:cNvGrpSpPr/>
              <p:nvPr/>
            </p:nvGrpSpPr>
            <p:grpSpPr>
              <a:xfrm>
                <a:off x="8453034" y="3680004"/>
                <a:ext cx="669618" cy="417176"/>
                <a:chOff x="6944101" y="2283225"/>
                <a:chExt cx="607551" cy="378508"/>
              </a:xfrm>
            </p:grpSpPr>
            <p:sp>
              <p:nvSpPr>
                <p:cNvPr id="451" name="等腰三角形 450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52" name="直接连接符 451"/>
                <p:cNvCxnSpPr>
                  <a:endCxn id="451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53" name="直接连接符 452"/>
                <p:cNvCxnSpPr>
                  <a:stCxn id="451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54" name="直接连接符 453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55" name="文本框 454"/>
                <p:cNvSpPr txBox="1"/>
                <p:nvPr/>
              </p:nvSpPr>
              <p:spPr>
                <a:xfrm>
                  <a:off x="7211494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L4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32" name="组合 431"/>
              <p:cNvGrpSpPr/>
              <p:nvPr/>
            </p:nvGrpSpPr>
            <p:grpSpPr>
              <a:xfrm>
                <a:off x="8453032" y="4094798"/>
                <a:ext cx="669619" cy="417176"/>
                <a:chOff x="6944101" y="2283225"/>
                <a:chExt cx="607552" cy="378508"/>
              </a:xfrm>
            </p:grpSpPr>
            <p:sp>
              <p:nvSpPr>
                <p:cNvPr id="446" name="等腰三角形 445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47" name="直接连接符 446"/>
                <p:cNvCxnSpPr>
                  <a:endCxn id="446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48" name="直接连接符 447"/>
                <p:cNvCxnSpPr>
                  <a:stCxn id="446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49" name="直接连接符 448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50" name="文本框 449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L5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33" name="组合 432"/>
              <p:cNvGrpSpPr/>
              <p:nvPr/>
            </p:nvGrpSpPr>
            <p:grpSpPr>
              <a:xfrm>
                <a:off x="8453032" y="4541149"/>
                <a:ext cx="669619" cy="417176"/>
                <a:chOff x="6944101" y="2283225"/>
                <a:chExt cx="607552" cy="378508"/>
              </a:xfrm>
            </p:grpSpPr>
            <p:sp>
              <p:nvSpPr>
                <p:cNvPr id="441" name="等腰三角形 440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42" name="直接连接符 441"/>
                <p:cNvCxnSpPr>
                  <a:endCxn id="441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43" name="直接连接符 442"/>
                <p:cNvCxnSpPr>
                  <a:stCxn id="441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44" name="直接连接符 443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45" name="文本框 444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L6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grpSp>
            <p:nvGrpSpPr>
              <p:cNvPr id="434" name="组合 433"/>
              <p:cNvGrpSpPr/>
              <p:nvPr/>
            </p:nvGrpSpPr>
            <p:grpSpPr>
              <a:xfrm>
                <a:off x="8453032" y="4966891"/>
                <a:ext cx="669619" cy="417176"/>
                <a:chOff x="6944101" y="2283225"/>
                <a:chExt cx="607552" cy="378508"/>
              </a:xfrm>
            </p:grpSpPr>
            <p:sp>
              <p:nvSpPr>
                <p:cNvPr id="436" name="等腰三角形 435"/>
                <p:cNvSpPr/>
                <p:nvPr/>
              </p:nvSpPr>
              <p:spPr>
                <a:xfrm rot="5400000" flipH="1">
                  <a:off x="7160855" y="2515786"/>
                  <a:ext cx="150880" cy="141013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3600" i="1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cxnSp>
              <p:nvCxnSpPr>
                <p:cNvPr id="437" name="直接连接符 436"/>
                <p:cNvCxnSpPr>
                  <a:endCxn id="436" idx="3"/>
                </p:cNvCxnSpPr>
                <p:nvPr/>
              </p:nvCxnSpPr>
              <p:spPr>
                <a:xfrm>
                  <a:off x="6944101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38" name="直接连接符 437"/>
                <p:cNvCxnSpPr>
                  <a:stCxn id="436" idx="5"/>
                </p:cNvCxnSpPr>
                <p:nvPr/>
              </p:nvCxnSpPr>
              <p:spPr>
                <a:xfrm flipV="1">
                  <a:off x="7236295" y="2386797"/>
                  <a:ext cx="0" cy="161776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round/>
                  <a:headEnd/>
                  <a:tailEnd type="none" w="lg" len="lg"/>
                </a:ln>
              </p:spPr>
            </p:cxnSp>
            <p:cxnSp>
              <p:nvCxnSpPr>
                <p:cNvPr id="439" name="直接连接符 438"/>
                <p:cNvCxnSpPr/>
                <p:nvPr/>
              </p:nvCxnSpPr>
              <p:spPr>
                <a:xfrm>
                  <a:off x="7302642" y="2584359"/>
                  <a:ext cx="221688" cy="1934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sp>
              <p:nvSpPr>
                <p:cNvPr id="440" name="文本框 439"/>
                <p:cNvSpPr txBox="1"/>
                <p:nvPr/>
              </p:nvSpPr>
              <p:spPr>
                <a:xfrm>
                  <a:off x="7211495" y="2283225"/>
                  <a:ext cx="34015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altLang="zh-CN" sz="1050" dirty="0">
                      <a:solidFill>
                        <a:srgbClr val="000000"/>
                      </a:solidFill>
                      <a:latin typeface="微软雅黑"/>
                      <a:ea typeface="微软雅黑"/>
                    </a:rPr>
                    <a:t>L7</a:t>
                  </a:r>
                  <a:endParaRPr lang="zh-CN" altLang="en-US" sz="1050" dirty="0">
                    <a:solidFill>
                      <a:srgbClr val="000000"/>
                    </a:solidFill>
                    <a:latin typeface="微软雅黑"/>
                    <a:ea typeface="微软雅黑"/>
                  </a:endParaRPr>
                </a:p>
              </p:txBody>
            </p:sp>
          </p:grpSp>
          <p:cxnSp>
            <p:nvCxnSpPr>
              <p:cNvPr id="435" name="直接连接符 434"/>
              <p:cNvCxnSpPr/>
              <p:nvPr/>
            </p:nvCxnSpPr>
            <p:spPr>
              <a:xfrm>
                <a:off x="9101736" y="2297233"/>
                <a:ext cx="0" cy="3456969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</p:grpSp>
        <p:grpSp>
          <p:nvGrpSpPr>
            <p:cNvPr id="18" name="组合 17"/>
            <p:cNvGrpSpPr/>
            <p:nvPr/>
          </p:nvGrpSpPr>
          <p:grpSpPr>
            <a:xfrm>
              <a:off x="9919829" y="3153834"/>
              <a:ext cx="1271029" cy="1748398"/>
              <a:chOff x="9345154" y="2906184"/>
              <a:chExt cx="1271029" cy="1748398"/>
            </a:xfrm>
          </p:grpSpPr>
          <p:sp>
            <p:nvSpPr>
              <p:cNvPr id="211" name="矩形 210"/>
              <p:cNvSpPr/>
              <p:nvPr/>
            </p:nvSpPr>
            <p:spPr>
              <a:xfrm>
                <a:off x="9354711" y="3398593"/>
                <a:ext cx="452586" cy="27480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05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05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1</a:t>
                </a:r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9345154" y="3053529"/>
                <a:ext cx="452586" cy="27480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05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05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0</a:t>
                </a:r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9356012" y="3724950"/>
                <a:ext cx="452586" cy="27480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05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05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2</a:t>
                </a:r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9356671" y="4049268"/>
                <a:ext cx="452586" cy="27480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05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05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3</a:t>
                </a: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9427463" y="2906184"/>
                <a:ext cx="1188720" cy="1748398"/>
                <a:chOff x="9427463" y="2906184"/>
                <a:chExt cx="1188720" cy="1748398"/>
              </a:xfrm>
            </p:grpSpPr>
            <p:cxnSp>
              <p:nvCxnSpPr>
                <p:cNvPr id="142" name="直接连接符 141"/>
                <p:cNvCxnSpPr/>
                <p:nvPr/>
              </p:nvCxnSpPr>
              <p:spPr>
                <a:xfrm rot="16200000">
                  <a:off x="10182094" y="3653730"/>
                  <a:ext cx="0" cy="292376"/>
                </a:xfrm>
                <a:prstGeom prst="line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8" name="组合 187"/>
                <p:cNvGrpSpPr/>
                <p:nvPr/>
              </p:nvGrpSpPr>
              <p:grpSpPr>
                <a:xfrm>
                  <a:off x="9427463" y="3286052"/>
                  <a:ext cx="330665" cy="995546"/>
                  <a:chOff x="7766536" y="3451012"/>
                  <a:chExt cx="300016" cy="903269"/>
                </a:xfrm>
              </p:grpSpPr>
              <p:cxnSp>
                <p:nvCxnSpPr>
                  <p:cNvPr id="189" name="直接连接符 188"/>
                  <p:cNvCxnSpPr/>
                  <p:nvPr/>
                </p:nvCxnSpPr>
                <p:spPr>
                  <a:xfrm>
                    <a:off x="7766536" y="3451012"/>
                    <a:ext cx="0" cy="903269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190" name="直接连接符 189"/>
                  <p:cNvCxnSpPr/>
                  <p:nvPr/>
                </p:nvCxnSpPr>
                <p:spPr>
                  <a:xfrm flipH="1">
                    <a:off x="7774273" y="3451012"/>
                    <a:ext cx="287198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 flipH="1">
                    <a:off x="7779354" y="3752884"/>
                    <a:ext cx="287198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192" name="直接连接符 191"/>
                  <p:cNvCxnSpPr/>
                  <p:nvPr/>
                </p:nvCxnSpPr>
                <p:spPr>
                  <a:xfrm flipH="1">
                    <a:off x="7766536" y="4052868"/>
                    <a:ext cx="287198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  <p:cxnSp>
                <p:nvCxnSpPr>
                  <p:cNvPr id="193" name="直接连接符 192"/>
                  <p:cNvCxnSpPr/>
                  <p:nvPr/>
                </p:nvCxnSpPr>
                <p:spPr>
                  <a:xfrm flipH="1">
                    <a:off x="7766536" y="4354281"/>
                    <a:ext cx="287198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</p:cxnSp>
            </p:grpSp>
            <p:sp>
              <p:nvSpPr>
                <p:cNvPr id="208" name="文本框 207"/>
                <p:cNvSpPr txBox="1"/>
                <p:nvPr/>
              </p:nvSpPr>
              <p:spPr>
                <a:xfrm rot="16200000">
                  <a:off x="10126030" y="3708090"/>
                  <a:ext cx="758081" cy="22222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100" b="1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字输出</a:t>
                  </a:r>
                </a:p>
              </p:txBody>
            </p:sp>
            <p:grpSp>
              <p:nvGrpSpPr>
                <p:cNvPr id="228" name="组合 227"/>
                <p:cNvGrpSpPr/>
                <p:nvPr/>
              </p:nvGrpSpPr>
              <p:grpSpPr>
                <a:xfrm>
                  <a:off x="9756163" y="2906184"/>
                  <a:ext cx="407561" cy="1748398"/>
                  <a:chOff x="8088601" y="3262692"/>
                  <a:chExt cx="324658" cy="1288723"/>
                </a:xfrm>
              </p:grpSpPr>
              <p:sp>
                <p:nvSpPr>
                  <p:cNvPr id="229" name="梯形 228"/>
                  <p:cNvSpPr/>
                  <p:nvPr/>
                </p:nvSpPr>
                <p:spPr>
                  <a:xfrm rot="5400000">
                    <a:off x="7570153" y="3781140"/>
                    <a:ext cx="1288723" cy="251827"/>
                  </a:xfrm>
                  <a:prstGeom prst="trapezoid">
                    <a:avLst>
                      <a:gd name="adj" fmla="val 72150"/>
                    </a:avLst>
                  </a:prstGeom>
                  <a:solidFill>
                    <a:srgbClr val="FFC000"/>
                  </a:solidFill>
                  <a:ln w="19050" cap="sq">
                    <a:solidFill>
                      <a:schemeClr val="accent1"/>
                    </a:solidFill>
                    <a:miter lim="800000"/>
                    <a:headEnd/>
                    <a:tailEnd type="none" w="lg" len="lg"/>
                  </a:ln>
                </p:spPr>
                <p:txBody>
                  <a:bodyPr rtlCol="0" anchor="ctr"/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sz="1600" dirty="0">
                      <a:solidFill>
                        <a:srgbClr val="000000"/>
                      </a:solidFill>
                      <a:latin typeface="Arial" charset="0"/>
                      <a:ea typeface="华文细黑" pitchFamily="2" charset="-122"/>
                    </a:endParaRPr>
                  </a:p>
                </p:txBody>
              </p:sp>
              <p:sp>
                <p:nvSpPr>
                  <p:cNvPr id="230" name="文本框 229"/>
                  <p:cNvSpPr txBox="1"/>
                  <p:nvPr/>
                </p:nvSpPr>
                <p:spPr>
                  <a:xfrm rot="16200000">
                    <a:off x="7979984" y="3812431"/>
                    <a:ext cx="558773" cy="307777"/>
                  </a:xfrm>
                  <a:prstGeom prst="rect">
                    <a:avLst/>
                  </a:prstGeom>
                  <a:noFill/>
                </p:spPr>
                <p:txBody>
                  <a:bodyPr vert="eaVert" wrap="square" rtlCol="0">
                    <a:spAutoFit/>
                  </a:bodyPr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11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字选择</a:t>
                    </a:r>
                  </a:p>
                </p:txBody>
              </p:sp>
            </p:grpSp>
          </p:grpSp>
          <p:sp>
            <p:nvSpPr>
              <p:cNvPr id="231" name="矩形 230"/>
              <p:cNvSpPr/>
              <p:nvPr/>
            </p:nvSpPr>
            <p:spPr>
              <a:xfrm>
                <a:off x="9607331" y="4245412"/>
                <a:ext cx="521057" cy="25020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OE</a:t>
                </a:r>
                <a:endParaRPr lang="zh-CN" altLang="en-US" sz="11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477" name="矩形 476"/>
            <p:cNvSpPr/>
            <p:nvPr/>
          </p:nvSpPr>
          <p:spPr>
            <a:xfrm>
              <a:off x="4828455" y="5756648"/>
              <a:ext cx="1533792" cy="251737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有效位</a:t>
              </a: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+TAG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99FF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896" name="文本框 895"/>
          <p:cNvSpPr txBox="1"/>
          <p:nvPr/>
        </p:nvSpPr>
        <p:spPr>
          <a:xfrm>
            <a:off x="5730355" y="6197755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Hit/miss</a:t>
            </a:r>
            <a:endParaRPr lang="zh-CN" altLang="en-US" sz="1200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897" name="文本框 896"/>
          <p:cNvSpPr txBox="1"/>
          <p:nvPr/>
        </p:nvSpPr>
        <p:spPr>
          <a:xfrm>
            <a:off x="5730355" y="6197755"/>
            <a:ext cx="731290" cy="276999"/>
          </a:xfrm>
          <a:prstGeom prst="rect">
            <a:avLst/>
          </a:prstGeom>
          <a:solidFill>
            <a:srgbClr val="333333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rPr>
              <a:t>miss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</a:endParaRPr>
          </a:p>
        </p:txBody>
      </p:sp>
      <p:sp>
        <p:nvSpPr>
          <p:cNvPr id="898" name="文本框 897"/>
          <p:cNvSpPr txBox="1"/>
          <p:nvPr/>
        </p:nvSpPr>
        <p:spPr>
          <a:xfrm>
            <a:off x="5730355" y="6197755"/>
            <a:ext cx="73129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Hit</a:t>
            </a:r>
            <a:endParaRPr lang="zh-CN" altLang="en-US" sz="1200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cxnSp>
        <p:nvCxnSpPr>
          <p:cNvPr id="900" name="直接连接符 899"/>
          <p:cNvCxnSpPr/>
          <p:nvPr/>
        </p:nvCxnSpPr>
        <p:spPr>
          <a:xfrm>
            <a:off x="6084610" y="5938769"/>
            <a:ext cx="0" cy="265276"/>
          </a:xfrm>
          <a:prstGeom prst="line">
            <a:avLst/>
          </a:prstGeom>
          <a:noFill/>
          <a:ln w="127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901" name="矩形 900"/>
          <p:cNvSpPr/>
          <p:nvPr/>
        </p:nvSpPr>
        <p:spPr>
          <a:xfrm>
            <a:off x="795159" y="4101909"/>
            <a:ext cx="819785" cy="265801"/>
          </a:xfrm>
          <a:prstGeom prst="rect">
            <a:avLst/>
          </a:prstGeom>
          <a:solidFill>
            <a:srgbClr val="1FB965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1F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2" name="矩形 901"/>
          <p:cNvSpPr/>
          <p:nvPr/>
        </p:nvSpPr>
        <p:spPr>
          <a:xfrm>
            <a:off x="795159" y="4367710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3" name="矩形 902"/>
          <p:cNvSpPr/>
          <p:nvPr/>
        </p:nvSpPr>
        <p:spPr>
          <a:xfrm>
            <a:off x="795159" y="4633511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4" name="矩形 903"/>
          <p:cNvSpPr/>
          <p:nvPr/>
        </p:nvSpPr>
        <p:spPr>
          <a:xfrm>
            <a:off x="795159" y="4899312"/>
            <a:ext cx="819785" cy="225575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1E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5" name="矩形 904"/>
          <p:cNvSpPr/>
          <p:nvPr/>
        </p:nvSpPr>
        <p:spPr>
          <a:xfrm>
            <a:off x="795159" y="5124887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48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6" name="矩形 905"/>
          <p:cNvSpPr/>
          <p:nvPr/>
        </p:nvSpPr>
        <p:spPr>
          <a:xfrm>
            <a:off x="795159" y="5363142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7" name="矩形 906"/>
          <p:cNvSpPr/>
          <p:nvPr/>
        </p:nvSpPr>
        <p:spPr>
          <a:xfrm>
            <a:off x="795159" y="5628943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107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908" name="Text Box 51"/>
          <p:cNvSpPr txBox="1">
            <a:spLocks noChangeArrowheads="1"/>
          </p:cNvSpPr>
          <p:nvPr/>
        </p:nvSpPr>
        <p:spPr bwMode="auto">
          <a:xfrm>
            <a:off x="0" y="929213"/>
            <a:ext cx="12192000" cy="35086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Cache 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行，块大小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4W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，主存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2</a:t>
            </a:r>
            <a:r>
              <a:rPr kumimoji="0" lang="en-US" altLang="zh-CN" sz="1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9 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W    Cache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总容量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=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valid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</a:rPr>
              <a:t>标记位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标志位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微软雅黑"/>
                <a:ea typeface="微软雅黑"/>
              </a:rPr>
              <a:t>副本容量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）*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总行数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909" name="矩形 908"/>
          <p:cNvSpPr/>
          <p:nvPr/>
        </p:nvSpPr>
        <p:spPr>
          <a:xfrm>
            <a:off x="653337" y="3813966"/>
            <a:ext cx="1070365" cy="21748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访问序列</a:t>
            </a:r>
          </a:p>
        </p:txBody>
      </p:sp>
      <p:grpSp>
        <p:nvGrpSpPr>
          <p:cNvPr id="910" name="组合 909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11" name="矩形 91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12" name="矩形 91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index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13" name="矩形 91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offset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cxnSp>
        <p:nvCxnSpPr>
          <p:cNvPr id="914" name="直接连接符 913"/>
          <p:cNvCxnSpPr/>
          <p:nvPr/>
        </p:nvCxnSpPr>
        <p:spPr>
          <a:xfrm>
            <a:off x="653337" y="4124713"/>
            <a:ext cx="0" cy="1803193"/>
          </a:xfrm>
          <a:prstGeom prst="line">
            <a:avLst/>
          </a:prstGeom>
          <a:noFill/>
          <a:ln w="127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915" name="组合 914"/>
          <p:cNvGrpSpPr/>
          <p:nvPr/>
        </p:nvGrpSpPr>
        <p:grpSpPr>
          <a:xfrm>
            <a:off x="3833128" y="5247658"/>
            <a:ext cx="907753" cy="230534"/>
            <a:chOff x="3909010" y="1043086"/>
            <a:chExt cx="907753" cy="230534"/>
          </a:xfrm>
        </p:grpSpPr>
        <p:sp>
          <p:nvSpPr>
            <p:cNvPr id="916" name="矩形 915"/>
            <p:cNvSpPr/>
            <p:nvPr/>
          </p:nvSpPr>
          <p:spPr>
            <a:xfrm>
              <a:off x="4261094" y="1043086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0000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17" name="矩形 916"/>
            <p:cNvSpPr/>
            <p:nvPr/>
          </p:nvSpPr>
          <p:spPr>
            <a:xfrm>
              <a:off x="3909010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18" name="组合 917"/>
          <p:cNvGrpSpPr/>
          <p:nvPr/>
        </p:nvGrpSpPr>
        <p:grpSpPr>
          <a:xfrm>
            <a:off x="3831483" y="4472655"/>
            <a:ext cx="899939" cy="229056"/>
            <a:chOff x="3917539" y="1044564"/>
            <a:chExt cx="899939" cy="229056"/>
          </a:xfrm>
        </p:grpSpPr>
        <p:sp>
          <p:nvSpPr>
            <p:cNvPr id="919" name="矩形 918"/>
            <p:cNvSpPr/>
            <p:nvPr/>
          </p:nvSpPr>
          <p:spPr>
            <a:xfrm>
              <a:off x="4261809" y="1044564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20" name="矩形 919"/>
            <p:cNvSpPr/>
            <p:nvPr/>
          </p:nvSpPr>
          <p:spPr>
            <a:xfrm>
              <a:off x="3917539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21" name="组合 920"/>
          <p:cNvGrpSpPr/>
          <p:nvPr/>
        </p:nvGrpSpPr>
        <p:grpSpPr>
          <a:xfrm>
            <a:off x="3839283" y="3310494"/>
            <a:ext cx="901139" cy="238945"/>
            <a:chOff x="3924083" y="1034568"/>
            <a:chExt cx="901139" cy="238945"/>
          </a:xfrm>
        </p:grpSpPr>
        <p:sp>
          <p:nvSpPr>
            <p:cNvPr id="922" name="矩形 921"/>
            <p:cNvSpPr/>
            <p:nvPr/>
          </p:nvSpPr>
          <p:spPr>
            <a:xfrm>
              <a:off x="4269553" y="1034568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23" name="矩形 922"/>
            <p:cNvSpPr/>
            <p:nvPr/>
          </p:nvSpPr>
          <p:spPr>
            <a:xfrm>
              <a:off x="3924083" y="1044913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24" name="组合 923"/>
          <p:cNvGrpSpPr/>
          <p:nvPr/>
        </p:nvGrpSpPr>
        <p:grpSpPr>
          <a:xfrm>
            <a:off x="3832499" y="2924480"/>
            <a:ext cx="899224" cy="230534"/>
            <a:chOff x="3917539" y="1043086"/>
            <a:chExt cx="899224" cy="230534"/>
          </a:xfrm>
        </p:grpSpPr>
        <p:sp>
          <p:nvSpPr>
            <p:cNvPr id="925" name="矩形 924"/>
            <p:cNvSpPr/>
            <p:nvPr/>
          </p:nvSpPr>
          <p:spPr>
            <a:xfrm>
              <a:off x="4261094" y="1043086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26" name="矩形 925"/>
            <p:cNvSpPr/>
            <p:nvPr/>
          </p:nvSpPr>
          <p:spPr>
            <a:xfrm>
              <a:off x="3917539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27" name="组合 926"/>
          <p:cNvGrpSpPr/>
          <p:nvPr/>
        </p:nvGrpSpPr>
        <p:grpSpPr>
          <a:xfrm>
            <a:off x="3837353" y="2530880"/>
            <a:ext cx="895690" cy="239234"/>
            <a:chOff x="3930239" y="1045020"/>
            <a:chExt cx="895690" cy="239234"/>
          </a:xfrm>
        </p:grpSpPr>
        <p:sp>
          <p:nvSpPr>
            <p:cNvPr id="928" name="矩形 927"/>
            <p:cNvSpPr/>
            <p:nvPr/>
          </p:nvSpPr>
          <p:spPr>
            <a:xfrm>
              <a:off x="4270260" y="1055654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29" name="矩形 928"/>
            <p:cNvSpPr/>
            <p:nvPr/>
          </p:nvSpPr>
          <p:spPr>
            <a:xfrm>
              <a:off x="3930239" y="1045020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30" name="组合 929"/>
          <p:cNvGrpSpPr/>
          <p:nvPr/>
        </p:nvGrpSpPr>
        <p:grpSpPr>
          <a:xfrm>
            <a:off x="5552904" y="2543580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931" name="矩形 930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32" name="矩形 931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33" name="矩形 932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22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34" name="矩形 933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23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35" name="组合 934"/>
          <p:cNvGrpSpPr/>
          <p:nvPr/>
        </p:nvGrpSpPr>
        <p:grpSpPr>
          <a:xfrm>
            <a:off x="5560757" y="2924480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936" name="矩形 935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37" name="矩形 936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25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38" name="矩形 937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39" name="矩形 938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40" name="组合 939"/>
          <p:cNvGrpSpPr/>
          <p:nvPr/>
        </p:nvGrpSpPr>
        <p:grpSpPr>
          <a:xfrm>
            <a:off x="5562952" y="3318734"/>
            <a:ext cx="2984705" cy="228600"/>
            <a:chOff x="5112580" y="1043086"/>
            <a:chExt cx="2984705" cy="228600"/>
          </a:xfrm>
        </p:grpSpPr>
        <p:sp>
          <p:nvSpPr>
            <p:cNvPr id="941" name="矩形 940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48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42" name="矩形 941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49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43" name="矩形 942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4A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44" name="矩形 943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4B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45" name="组合 944"/>
          <p:cNvGrpSpPr/>
          <p:nvPr/>
        </p:nvGrpSpPr>
        <p:grpSpPr>
          <a:xfrm>
            <a:off x="5565604" y="2924480"/>
            <a:ext cx="2984705" cy="228829"/>
            <a:chOff x="5112580" y="1042857"/>
            <a:chExt cx="2984705" cy="228829"/>
          </a:xfrm>
          <a:solidFill>
            <a:srgbClr val="FF0000"/>
          </a:solidFill>
        </p:grpSpPr>
        <p:sp>
          <p:nvSpPr>
            <p:cNvPr id="946" name="矩形 945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47" name="矩形 946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105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48" name="矩形 947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49" name="矩形 948"/>
            <p:cNvSpPr/>
            <p:nvPr/>
          </p:nvSpPr>
          <p:spPr>
            <a:xfrm>
              <a:off x="7376560" y="1042857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50" name="组合 949"/>
          <p:cNvGrpSpPr/>
          <p:nvPr/>
        </p:nvGrpSpPr>
        <p:grpSpPr>
          <a:xfrm>
            <a:off x="5573457" y="4465116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951" name="矩形 950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52" name="矩形 951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55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53" name="矩形 952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54" name="矩形 953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55" name="组合 954"/>
          <p:cNvGrpSpPr/>
          <p:nvPr/>
        </p:nvGrpSpPr>
        <p:grpSpPr>
          <a:xfrm>
            <a:off x="5563164" y="5232331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956" name="矩形 955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1C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57" name="矩形 956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58" name="矩形 957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59" name="矩形 958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1F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60" name="组合 959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61" name="矩形 96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62" name="矩形 96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63" name="矩形 96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64" name="组合 963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65" name="矩形 964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66" name="矩形 965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67" name="矩形 966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68" name="组合 967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69" name="矩形 968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70" name="矩形 969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71" name="矩形 97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72" name="组合 971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73" name="矩形 972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74" name="矩形 973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75" name="矩形 974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77" name="矩形 976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78" name="矩形 977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79" name="矩形 978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80" name="组合 979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81" name="矩形 98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82" name="矩形 98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83" name="矩形 98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984" name="组合 983"/>
          <p:cNvGrpSpPr/>
          <p:nvPr/>
        </p:nvGrpSpPr>
        <p:grpSpPr>
          <a:xfrm>
            <a:off x="3835184" y="2924480"/>
            <a:ext cx="896123" cy="230803"/>
            <a:chOff x="3921240" y="1034510"/>
            <a:chExt cx="896123" cy="230803"/>
          </a:xfrm>
        </p:grpSpPr>
        <p:sp>
          <p:nvSpPr>
            <p:cNvPr id="985" name="矩形 984"/>
            <p:cNvSpPr/>
            <p:nvPr/>
          </p:nvSpPr>
          <p:spPr>
            <a:xfrm>
              <a:off x="4261694" y="1034510"/>
              <a:ext cx="55566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1000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86" name="矩形 985"/>
            <p:cNvSpPr/>
            <p:nvPr/>
          </p:nvSpPr>
          <p:spPr>
            <a:xfrm>
              <a:off x="3921240" y="1036713"/>
              <a:ext cx="215157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987" name="文本框 986"/>
          <p:cNvSpPr txBox="1"/>
          <p:nvPr/>
        </p:nvSpPr>
        <p:spPr>
          <a:xfrm>
            <a:off x="5730355" y="6197755"/>
            <a:ext cx="731290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Hit</a:t>
            </a:r>
            <a:endParaRPr lang="zh-CN" altLang="en-US" sz="1200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988" name="文本框 987"/>
          <p:cNvSpPr txBox="1"/>
          <p:nvPr/>
        </p:nvSpPr>
        <p:spPr>
          <a:xfrm>
            <a:off x="5730355" y="6197755"/>
            <a:ext cx="731290" cy="276999"/>
          </a:xfrm>
          <a:prstGeom prst="rect">
            <a:avLst/>
          </a:prstGeom>
          <a:solidFill>
            <a:srgbClr val="333333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rPr>
              <a:t>miss</a:t>
            </a:r>
            <a:endParaRPr kumimoji="0" lang="zh-CN" altLang="en-U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</a:endParaRPr>
          </a:p>
        </p:txBody>
      </p:sp>
      <p:grpSp>
        <p:nvGrpSpPr>
          <p:cNvPr id="989" name="组合 988"/>
          <p:cNvGrpSpPr/>
          <p:nvPr/>
        </p:nvGrpSpPr>
        <p:grpSpPr>
          <a:xfrm>
            <a:off x="2241868" y="1719699"/>
            <a:ext cx="2182065" cy="228600"/>
            <a:chOff x="2861077" y="969828"/>
            <a:chExt cx="2182065" cy="228600"/>
          </a:xfrm>
        </p:grpSpPr>
        <p:sp>
          <p:nvSpPr>
            <p:cNvPr id="990" name="矩形 989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91" name="矩形 990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992" name="矩形 991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90267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0"/>
                            </p:stCondLst>
                            <p:childTnLst>
                              <p:par>
                                <p:cTn id="1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000"/>
                            </p:stCondLst>
                            <p:childTnLst>
                              <p:par>
                                <p:cTn id="14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500"/>
                            </p:stCondLst>
                            <p:childTnLst>
                              <p:par>
                                <p:cTn id="15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4000"/>
                            </p:stCondLst>
                            <p:childTnLst>
                              <p:par>
                                <p:cTn id="1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3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8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7" grpId="0" animBg="1"/>
      <p:bldP spid="898" grpId="0" animBg="1"/>
      <p:bldP spid="898" grpId="1" animBg="1"/>
      <p:bldP spid="908" grpId="0" animBg="1"/>
      <p:bldP spid="987" grpId="0" animBg="1"/>
      <p:bldP spid="9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直接相联映射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容量 </a:t>
            </a:r>
            <a:r>
              <a:rPr lang="en-US" altLang="zh-CN" dirty="0"/>
              <a:t>= </a:t>
            </a:r>
            <a:r>
              <a:rPr lang="zh-CN" altLang="en-US" dirty="0"/>
              <a:t>行大小*行数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  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（标记位</a:t>
            </a:r>
            <a:r>
              <a:rPr lang="en-US" altLang="zh-CN" dirty="0"/>
              <a:t>+</a:t>
            </a:r>
            <a:r>
              <a:rPr lang="zh-CN" altLang="en-US" dirty="0"/>
              <a:t>标志位</a:t>
            </a:r>
            <a:r>
              <a:rPr lang="en-US" altLang="zh-CN" dirty="0"/>
              <a:t>+</a:t>
            </a:r>
            <a:r>
              <a:rPr lang="zh-CN" altLang="en-US" dirty="0"/>
              <a:t>数据块</a:t>
            </a:r>
            <a:r>
              <a:rPr lang="en-US" altLang="zh-CN" dirty="0"/>
              <a:t>+</a:t>
            </a:r>
            <a:r>
              <a:rPr lang="zh-CN" altLang="en-US" dirty="0">
                <a:solidFill>
                  <a:srgbClr val="FF0000"/>
                </a:solidFill>
              </a:rPr>
              <a:t>置换标记</a:t>
            </a:r>
            <a:r>
              <a:rPr lang="zh-CN" altLang="en-US" dirty="0"/>
              <a:t>）* 行数</a:t>
            </a:r>
          </a:p>
          <a:p>
            <a:pPr lvl="1"/>
            <a:r>
              <a:rPr lang="zh-CN" altLang="en-US" sz="2400" dirty="0"/>
              <a:t>标记位</a:t>
            </a:r>
            <a:r>
              <a:rPr lang="en-US" altLang="zh-CN" sz="2400" dirty="0"/>
              <a:t>=</a:t>
            </a:r>
            <a:r>
              <a:rPr lang="zh-CN" altLang="en-US" sz="2400" dirty="0"/>
              <a:t>区地址</a:t>
            </a:r>
          </a:p>
          <a:p>
            <a:pPr lvl="1"/>
            <a:r>
              <a:rPr lang="zh-CN" altLang="en-US" sz="2400" dirty="0"/>
              <a:t>标志位（有效标志位，脏数据位）</a:t>
            </a:r>
          </a:p>
          <a:p>
            <a:pPr lvl="1"/>
            <a:r>
              <a:rPr lang="zh-CN" altLang="en-US" sz="2400" dirty="0"/>
              <a:t>无相联存储器，所有信息均存放在</a:t>
            </a:r>
            <a:r>
              <a:rPr lang="en-US" altLang="zh-CN" sz="2400" dirty="0"/>
              <a:t>SRAM</a:t>
            </a:r>
            <a:endParaRPr lang="zh-CN" altLang="en-US" sz="2400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2116807" y="4555373"/>
            <a:ext cx="7958385" cy="1578727"/>
            <a:chOff x="1360481" y="4963671"/>
            <a:chExt cx="3554902" cy="1089827"/>
          </a:xfrm>
        </p:grpSpPr>
        <p:grpSp>
          <p:nvGrpSpPr>
            <p:cNvPr id="5" name="组合 4"/>
            <p:cNvGrpSpPr>
              <a:grpSpLocks/>
            </p:cNvGrpSpPr>
            <p:nvPr/>
          </p:nvGrpSpPr>
          <p:grpSpPr bwMode="auto">
            <a:xfrm>
              <a:off x="1360481" y="5280383"/>
              <a:ext cx="3554902" cy="773115"/>
              <a:chOff x="1905625" y="5551486"/>
              <a:chExt cx="6382003" cy="1154114"/>
            </a:xfrm>
          </p:grpSpPr>
          <p:sp>
            <p:nvSpPr>
              <p:cNvPr id="7" name="Text Box 2"/>
              <p:cNvSpPr txBox="1">
                <a:spLocks noChangeArrowheads="1"/>
              </p:cNvSpPr>
              <p:nvPr/>
            </p:nvSpPr>
            <p:spPr bwMode="auto">
              <a:xfrm>
                <a:off x="4424512" y="6389863"/>
                <a:ext cx="915658" cy="31573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2"/>
                    </a:solidFill>
                    <a:latin typeface="Arial" pitchFamily="34" charset="0"/>
                  </a:rPr>
                  <a:t>s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Arial" pitchFamily="34" charset="0"/>
                  </a:rPr>
                  <a:t>位</a:t>
                </a:r>
                <a:endParaRPr lang="zh-CN" alt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8" name="Text Box 3"/>
              <p:cNvSpPr txBox="1">
                <a:spLocks noChangeArrowheads="1"/>
              </p:cNvSpPr>
              <p:nvPr/>
            </p:nvSpPr>
            <p:spPr bwMode="auto">
              <a:xfrm>
                <a:off x="7005735" y="6389863"/>
                <a:ext cx="953673" cy="31573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2"/>
                    </a:solidFill>
                    <a:latin typeface="Arial" pitchFamily="34" charset="0"/>
                  </a:rPr>
                  <a:t>b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Arial" pitchFamily="34" charset="0"/>
                  </a:rPr>
                  <a:t>位</a:t>
                </a:r>
                <a:endParaRPr lang="zh-CN" alt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9" name="AutoShape 5"/>
              <p:cNvSpPr>
                <a:spLocks/>
              </p:cNvSpPr>
              <p:nvPr/>
            </p:nvSpPr>
            <p:spPr bwMode="auto">
              <a:xfrm rot="16200000">
                <a:off x="5112286" y="4858682"/>
                <a:ext cx="163517" cy="2768317"/>
              </a:xfrm>
              <a:prstGeom prst="leftBrace">
                <a:avLst>
                  <a:gd name="adj1" fmla="val 46921"/>
                  <a:gd name="adj2" fmla="val 50000"/>
                </a:avLst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eaVert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AutoShape 6"/>
              <p:cNvSpPr>
                <a:spLocks/>
              </p:cNvSpPr>
              <p:nvPr/>
            </p:nvSpPr>
            <p:spPr bwMode="auto">
              <a:xfrm rot="16200000">
                <a:off x="7359769" y="5379520"/>
                <a:ext cx="146293" cy="1709424"/>
              </a:xfrm>
              <a:prstGeom prst="leftBrace">
                <a:avLst>
                  <a:gd name="adj1" fmla="val 57696"/>
                  <a:gd name="adj2" fmla="val 50000"/>
                </a:avLst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eaVert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1905626" y="5551488"/>
                <a:ext cx="1904255" cy="533399"/>
              </a:xfrm>
              <a:prstGeom prst="rect">
                <a:avLst/>
              </a:prstGeom>
              <a:solidFill>
                <a:srgbClr val="0066FF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</a:rPr>
                  <a:t>区地址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-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标记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3809883" y="5551488"/>
                <a:ext cx="2768319" cy="533399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</a:rPr>
                  <a:t>行地址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-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索引（区内块偏移）</a:t>
                </a: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6578203" y="5551486"/>
                <a:ext cx="1709422" cy="533399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anchor="ctr" anchorCtr="1"/>
              <a:lstStyle/>
              <a:p>
                <a:pPr algn="ctr"/>
                <a:r>
                  <a:rPr lang="zh-CN" altLang="en-US" sz="2000" dirty="0"/>
                  <a:t>字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块内字偏移</a:t>
                </a:r>
                <a:r>
                  <a:rPr lang="en-US" altLang="zh-CN" sz="2000" dirty="0"/>
                  <a:t>)</a:t>
                </a:r>
                <a:endParaRPr lang="zh-CN" altLang="en-US" sz="2000" dirty="0"/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1905626" y="6389863"/>
                <a:ext cx="914005" cy="315737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2"/>
                    </a:solidFill>
                    <a:latin typeface="Arial" pitchFamily="34" charset="0"/>
                  </a:rPr>
                  <a:t>t</a:t>
                </a:r>
                <a:r>
                  <a:rPr lang="zh-CN" altLang="en-US" sz="2400" dirty="0">
                    <a:solidFill>
                      <a:schemeClr val="tx2"/>
                    </a:solidFill>
                    <a:latin typeface="Arial" pitchFamily="34" charset="0"/>
                  </a:rPr>
                  <a:t>位</a:t>
                </a:r>
                <a:endParaRPr lang="zh-CN" altLang="en-US" sz="2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15" name="AutoShape 14"/>
              <p:cNvSpPr>
                <a:spLocks/>
              </p:cNvSpPr>
              <p:nvPr/>
            </p:nvSpPr>
            <p:spPr bwMode="auto">
              <a:xfrm rot="16200000">
                <a:off x="2781551" y="5285155"/>
                <a:ext cx="152406" cy="1904258"/>
              </a:xfrm>
              <a:prstGeom prst="leftBrace">
                <a:avLst>
                  <a:gd name="adj1" fmla="val 47215"/>
                  <a:gd name="adj2" fmla="val 50000"/>
                </a:avLst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eaVert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6" name="Text Box 52"/>
            <p:cNvSpPr txBox="1">
              <a:spLocks noChangeArrowheads="1"/>
            </p:cNvSpPr>
            <p:nvPr/>
          </p:nvSpPr>
          <p:spPr bwMode="auto">
            <a:xfrm>
              <a:off x="2578889" y="4963671"/>
              <a:ext cx="1260369" cy="318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charset="-122"/>
                  <a:ea typeface="微软雅黑" charset="-122"/>
                </a:rPr>
                <a:t>主存地址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459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4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10600" y="6242050"/>
            <a:ext cx="2743200" cy="365125"/>
          </a:xfrm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150" name="组合 4179"/>
          <p:cNvGrpSpPr/>
          <p:nvPr/>
        </p:nvGrpSpPr>
        <p:grpSpPr bwMode="auto">
          <a:xfrm>
            <a:off x="807040" y="903010"/>
            <a:ext cx="6314252" cy="459986"/>
            <a:chOff x="-96346" y="0"/>
            <a:chExt cx="5282511" cy="524627"/>
          </a:xfrm>
        </p:grpSpPr>
        <p:sp>
          <p:nvSpPr>
            <p:cNvPr id="151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直接映射的工作原理</a:t>
              </a:r>
            </a:p>
          </p:txBody>
        </p:sp>
      </p:grpSp>
      <p:sp>
        <p:nvSpPr>
          <p:cNvPr id="142" name="Rectangle 3"/>
          <p:cNvSpPr txBox="1">
            <a:spLocks noChangeArrowheads="1"/>
          </p:cNvSpPr>
          <p:nvPr/>
        </p:nvSpPr>
        <p:spPr>
          <a:xfrm>
            <a:off x="2126303" y="2573187"/>
            <a:ext cx="3970334" cy="1725705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利用率</a:t>
            </a:r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块冲突率</a:t>
            </a:r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淘汰算法</a:t>
            </a:r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</a:t>
            </a:r>
          </a:p>
        </p:txBody>
      </p:sp>
      <p:sp>
        <p:nvSpPr>
          <p:cNvPr id="143" name="矩形 142"/>
          <p:cNvSpPr/>
          <p:nvPr/>
        </p:nvSpPr>
        <p:spPr>
          <a:xfrm>
            <a:off x="1790537" y="1925787"/>
            <a:ext cx="573178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237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全相联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映射的特点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Rectangle 3"/>
          <p:cNvSpPr txBox="1">
            <a:spLocks noChangeArrowheads="1"/>
          </p:cNvSpPr>
          <p:nvPr/>
        </p:nvSpPr>
        <p:spPr>
          <a:xfrm>
            <a:off x="1971130" y="5521137"/>
            <a:ext cx="3970334" cy="482211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33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790537" y="4531887"/>
            <a:ext cx="314341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应用场合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5774872" y="2573187"/>
            <a:ext cx="3970334" cy="1725705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块冲突率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淘汰算法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</a:p>
        </p:txBody>
      </p:sp>
      <p:sp>
        <p:nvSpPr>
          <p:cNvPr id="17" name="矩形 16"/>
          <p:cNvSpPr/>
          <p:nvPr/>
        </p:nvSpPr>
        <p:spPr>
          <a:xfrm>
            <a:off x="5439106" y="1921271"/>
            <a:ext cx="573178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映射的特点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5745622" y="5499884"/>
            <a:ext cx="3970334" cy="482211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87863" y="4510634"/>
            <a:ext cx="2817136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应用场合</a:t>
            </a:r>
            <a:endParaRPr lang="en-US" altLang="zh-CN" sz="2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805CEB3-0A2C-4BBE-9F89-78402A108977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直接映射特点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直接连接符 225"/>
          <p:cNvCxnSpPr/>
          <p:nvPr/>
        </p:nvCxnSpPr>
        <p:spPr>
          <a:xfrm flipV="1">
            <a:off x="283181" y="5806868"/>
            <a:ext cx="700479" cy="3791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grpSp>
        <p:nvGrpSpPr>
          <p:cNvPr id="101" name="组合 100"/>
          <p:cNvGrpSpPr/>
          <p:nvPr/>
        </p:nvGrpSpPr>
        <p:grpSpPr>
          <a:xfrm>
            <a:off x="992505" y="4112168"/>
            <a:ext cx="4348163" cy="760412"/>
            <a:chOff x="1158875" y="3763963"/>
            <a:chExt cx="4348163" cy="760412"/>
          </a:xfrm>
        </p:grpSpPr>
        <p:grpSp>
          <p:nvGrpSpPr>
            <p:cNvPr id="102" name="组合 199"/>
            <p:cNvGrpSpPr>
              <a:grpSpLocks/>
            </p:cNvGrpSpPr>
            <p:nvPr/>
          </p:nvGrpSpPr>
          <p:grpSpPr bwMode="auto">
            <a:xfrm>
              <a:off x="1158875" y="3763963"/>
              <a:ext cx="3422650" cy="760412"/>
              <a:chOff x="1869480" y="2047168"/>
              <a:chExt cx="3422600" cy="456082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869480" y="2047168"/>
                <a:ext cx="3422600" cy="456082"/>
              </a:xfrm>
              <a:prstGeom prst="rect">
                <a:avLst/>
              </a:prstGeom>
              <a:solidFill>
                <a:srgbClr val="B2B2B2">
                  <a:lumMod val="60000"/>
                  <a:lumOff val="40000"/>
                </a:srgbClr>
              </a:solidFill>
              <a:ln w="9525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05" name="TextBox 201"/>
              <p:cNvSpPr txBox="1">
                <a:spLocks noChangeArrowheads="1"/>
              </p:cNvSpPr>
              <p:nvPr/>
            </p:nvSpPr>
            <p:spPr bwMode="auto">
              <a:xfrm>
                <a:off x="4839320" y="2090543"/>
                <a:ext cx="43204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L</a:t>
                </a:r>
                <a:r>
                  <a:rPr kumimoji="0" lang="en-US" altLang="zh-CN" sz="1600" b="0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0</a:t>
                </a:r>
                <a:endParaRPr kumimoji="0" lang="zh-CN" altLang="en-US" sz="1600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103" name="TextBox 213"/>
            <p:cNvSpPr txBox="1">
              <a:spLocks noChangeArrowheads="1"/>
            </p:cNvSpPr>
            <p:nvPr/>
          </p:nvSpPr>
          <p:spPr bwMode="auto">
            <a:xfrm>
              <a:off x="4657725" y="3926179"/>
              <a:ext cx="84931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n-1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992505" y="2769143"/>
            <a:ext cx="4017328" cy="760412"/>
            <a:chOff x="1158875" y="2420938"/>
            <a:chExt cx="4017328" cy="760412"/>
          </a:xfrm>
        </p:grpSpPr>
        <p:grpSp>
          <p:nvGrpSpPr>
            <p:cNvPr id="107" name="组合 97"/>
            <p:cNvGrpSpPr>
              <a:grpSpLocks/>
            </p:cNvGrpSpPr>
            <p:nvPr/>
          </p:nvGrpSpPr>
          <p:grpSpPr bwMode="auto">
            <a:xfrm>
              <a:off x="1158875" y="2420938"/>
              <a:ext cx="3422650" cy="760412"/>
              <a:chOff x="1869480" y="2047168"/>
              <a:chExt cx="3422600" cy="456082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1869480" y="2047168"/>
                <a:ext cx="3422600" cy="456082"/>
              </a:xfrm>
              <a:prstGeom prst="rect">
                <a:avLst/>
              </a:prstGeom>
              <a:solidFill>
                <a:srgbClr val="B2B2B2">
                  <a:lumMod val="60000"/>
                  <a:lumOff val="40000"/>
                </a:srgbClr>
              </a:solidFill>
              <a:ln w="9525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0" name="TextBox 99"/>
              <p:cNvSpPr txBox="1">
                <a:spLocks noChangeArrowheads="1"/>
              </p:cNvSpPr>
              <p:nvPr/>
            </p:nvSpPr>
            <p:spPr bwMode="auto">
              <a:xfrm>
                <a:off x="4839320" y="2090543"/>
                <a:ext cx="43204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L</a:t>
                </a:r>
                <a:r>
                  <a:rPr kumimoji="0" lang="en-US" altLang="zh-CN" sz="1600" b="0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0</a:t>
                </a:r>
                <a:endParaRPr kumimoji="0" lang="zh-CN" altLang="en-US" sz="1600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108" name="TextBox 212"/>
            <p:cNvSpPr txBox="1">
              <a:spLocks noChangeArrowheads="1"/>
            </p:cNvSpPr>
            <p:nvPr/>
          </p:nvSpPr>
          <p:spPr bwMode="auto">
            <a:xfrm>
              <a:off x="4661853" y="2595567"/>
              <a:ext cx="51435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1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92505" y="1930943"/>
            <a:ext cx="4011282" cy="760412"/>
            <a:chOff x="1158875" y="1582738"/>
            <a:chExt cx="4011282" cy="760412"/>
          </a:xfrm>
        </p:grpSpPr>
        <p:grpSp>
          <p:nvGrpSpPr>
            <p:cNvPr id="112" name="组合 193"/>
            <p:cNvGrpSpPr>
              <a:grpSpLocks/>
            </p:cNvGrpSpPr>
            <p:nvPr/>
          </p:nvGrpSpPr>
          <p:grpSpPr bwMode="auto">
            <a:xfrm>
              <a:off x="1158875" y="1582738"/>
              <a:ext cx="3422650" cy="760412"/>
              <a:chOff x="1869480" y="2047168"/>
              <a:chExt cx="3422600" cy="456082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1869480" y="2047168"/>
                <a:ext cx="3422600" cy="456082"/>
              </a:xfrm>
              <a:prstGeom prst="rect">
                <a:avLst/>
              </a:prstGeom>
              <a:solidFill>
                <a:srgbClr val="B2B2B2">
                  <a:lumMod val="60000"/>
                  <a:lumOff val="40000"/>
                </a:srgbClr>
              </a:solidFill>
              <a:ln w="9525" cap="flat" cmpd="sng" algn="ctr">
                <a:solidFill>
                  <a:srgbClr val="333333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15" name="TextBox 114"/>
              <p:cNvSpPr txBox="1">
                <a:spLocks noChangeArrowheads="1"/>
              </p:cNvSpPr>
              <p:nvPr/>
            </p:nvSpPr>
            <p:spPr bwMode="auto">
              <a:xfrm>
                <a:off x="4839320" y="2090543"/>
                <a:ext cx="43204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L</a:t>
                </a:r>
                <a:r>
                  <a:rPr kumimoji="0" lang="en-US" altLang="zh-CN" sz="1600" b="0" i="1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0</a:t>
                </a:r>
                <a:endParaRPr kumimoji="0" lang="zh-CN" altLang="en-US" sz="1600" b="0" i="1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113" name="TextBox 211"/>
            <p:cNvSpPr txBox="1">
              <a:spLocks noChangeArrowheads="1"/>
            </p:cNvSpPr>
            <p:nvPr/>
          </p:nvSpPr>
          <p:spPr bwMode="auto">
            <a:xfrm>
              <a:off x="4655807" y="1801575"/>
              <a:ext cx="51435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0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116" name="TextBox 120"/>
          <p:cNvSpPr txBox="1">
            <a:spLocks noChangeArrowheads="1"/>
          </p:cNvSpPr>
          <p:nvPr/>
        </p:nvSpPr>
        <p:spPr bwMode="auto">
          <a:xfrm>
            <a:off x="3962718" y="2254793"/>
            <a:ext cx="431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i="1" baseline="-2500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1</a:t>
            </a:r>
            <a:endParaRPr lang="zh-CN" altLang="en-US" sz="1600" i="1" baseline="-2500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729835" y="2535780"/>
            <a:ext cx="1249362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729835" y="2764380"/>
            <a:ext cx="1249362" cy="227013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729835" y="2991393"/>
            <a:ext cx="1249362" cy="2286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729835" y="3219993"/>
            <a:ext cx="1249362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5729835" y="5028155"/>
            <a:ext cx="1249362" cy="227013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1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5729835" y="3448593"/>
            <a:ext cx="1249362" cy="227012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5729835" y="3675605"/>
            <a:ext cx="1249362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2n+1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729835" y="3904205"/>
            <a:ext cx="1249362" cy="227013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729835" y="4132805"/>
            <a:ext cx="1249362" cy="227013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729835" y="1643605"/>
            <a:ext cx="1249362" cy="227013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729835" y="1870618"/>
            <a:ext cx="1249362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5729835" y="2099218"/>
            <a:ext cx="1249362" cy="2286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5729835" y="2307180"/>
            <a:ext cx="1249362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n-1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5729835" y="4359818"/>
            <a:ext cx="1249362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5729835" y="4588418"/>
            <a:ext cx="1249362" cy="227012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5729835" y="4815430"/>
            <a:ext cx="1249362" cy="22860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tIns="0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…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614930" y="2045243"/>
            <a:ext cx="1249363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高速缓存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2614930" y="2324643"/>
            <a:ext cx="1249363" cy="228600"/>
          </a:xfrm>
          <a:prstGeom prst="rect">
            <a:avLst/>
          </a:prstGeom>
          <a:solidFill>
            <a:srgbClr val="00B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高速缓存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895793" y="2045243"/>
            <a:ext cx="719137" cy="22860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标记</a:t>
            </a:r>
          </a:p>
        </p:txBody>
      </p:sp>
      <p:sp>
        <p:nvSpPr>
          <p:cNvPr id="136" name="矩形 135"/>
          <p:cNvSpPr/>
          <p:nvPr/>
        </p:nvSpPr>
        <p:spPr>
          <a:xfrm>
            <a:off x="1895793" y="2324643"/>
            <a:ext cx="719137" cy="22860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标记</a:t>
            </a:r>
          </a:p>
        </p:txBody>
      </p:sp>
      <p:sp>
        <p:nvSpPr>
          <p:cNvPr id="137" name="矩形 136"/>
          <p:cNvSpPr/>
          <p:nvPr/>
        </p:nvSpPr>
        <p:spPr>
          <a:xfrm>
            <a:off x="1535430" y="2045243"/>
            <a:ext cx="360363" cy="22860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535430" y="2324643"/>
            <a:ext cx="360363" cy="22860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1175068" y="2045243"/>
            <a:ext cx="360362" cy="22860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175068" y="2324643"/>
            <a:ext cx="360362" cy="22860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grpSp>
        <p:nvGrpSpPr>
          <p:cNvPr id="141" name="组合 140"/>
          <p:cNvGrpSpPr>
            <a:grpSpLocks/>
          </p:cNvGrpSpPr>
          <p:nvPr/>
        </p:nvGrpSpPr>
        <p:grpSpPr bwMode="auto">
          <a:xfrm>
            <a:off x="3888104" y="1757781"/>
            <a:ext cx="1800225" cy="681163"/>
            <a:chOff x="4515339" y="1599512"/>
            <a:chExt cx="1800246" cy="681304"/>
          </a:xfrm>
        </p:grpSpPr>
        <p:sp>
          <p:nvSpPr>
            <p:cNvPr id="142" name="Line 12"/>
            <p:cNvSpPr>
              <a:spLocks noChangeShapeType="1"/>
            </p:cNvSpPr>
            <p:nvPr/>
          </p:nvSpPr>
          <p:spPr bwMode="auto">
            <a:xfrm flipV="1">
              <a:off x="4515339" y="1599512"/>
              <a:ext cx="1776433" cy="681304"/>
            </a:xfrm>
            <a:prstGeom prst="line">
              <a:avLst/>
            </a:prstGeom>
            <a:noFill/>
            <a:ln w="3175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43" name="Line 16"/>
            <p:cNvSpPr>
              <a:spLocks noChangeShapeType="1"/>
            </p:cNvSpPr>
            <p:nvPr/>
          </p:nvSpPr>
          <p:spPr bwMode="auto">
            <a:xfrm flipV="1">
              <a:off x="4515339" y="1599513"/>
              <a:ext cx="1800246" cy="447654"/>
            </a:xfrm>
            <a:prstGeom prst="line">
              <a:avLst/>
            </a:prstGeom>
            <a:noFill/>
            <a:ln w="3175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144" name="Text Box 52"/>
          <p:cNvSpPr txBox="1">
            <a:spLocks noChangeArrowheads="1"/>
          </p:cNvSpPr>
          <p:nvPr/>
        </p:nvSpPr>
        <p:spPr bwMode="auto">
          <a:xfrm>
            <a:off x="5898110" y="1256255"/>
            <a:ext cx="914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0000"/>
                </a:solidFill>
                <a:latin typeface="微软雅黑" charset="-122"/>
                <a:ea typeface="微软雅黑" charset="-122"/>
              </a:rPr>
              <a:t>主存</a:t>
            </a:r>
          </a:p>
        </p:txBody>
      </p:sp>
      <p:sp>
        <p:nvSpPr>
          <p:cNvPr id="145" name="Text Box 51"/>
          <p:cNvSpPr txBox="1">
            <a:spLocks noChangeArrowheads="1"/>
          </p:cNvSpPr>
          <p:nvPr/>
        </p:nvSpPr>
        <p:spPr bwMode="auto">
          <a:xfrm>
            <a:off x="2505393" y="1472155"/>
            <a:ext cx="91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Tahoma" pitchFamily="34" charset="0"/>
                <a:ea typeface="宋体" charset="-122"/>
              </a:rPr>
              <a:t>Cache</a:t>
            </a:r>
            <a:endParaRPr lang="en-US" altLang="zh-CN" dirty="0">
              <a:solidFill>
                <a:srgbClr val="000000"/>
              </a:solidFill>
              <a:latin typeface="Tahoma" pitchFamily="34" charset="0"/>
              <a:ea typeface="宋体" charset="-122"/>
            </a:endParaRPr>
          </a:p>
        </p:txBody>
      </p:sp>
      <p:grpSp>
        <p:nvGrpSpPr>
          <p:cNvPr id="146" name="组合 145"/>
          <p:cNvGrpSpPr>
            <a:grpSpLocks/>
          </p:cNvGrpSpPr>
          <p:nvPr/>
        </p:nvGrpSpPr>
        <p:grpSpPr bwMode="auto">
          <a:xfrm>
            <a:off x="930593" y="5244055"/>
            <a:ext cx="3733800" cy="1157288"/>
            <a:chOff x="1105462" y="4896241"/>
            <a:chExt cx="3735154" cy="1157253"/>
          </a:xfrm>
        </p:grpSpPr>
        <p:grpSp>
          <p:nvGrpSpPr>
            <p:cNvPr id="147" name="组合 183"/>
            <p:cNvGrpSpPr>
              <a:grpSpLocks/>
            </p:cNvGrpSpPr>
            <p:nvPr/>
          </p:nvGrpSpPr>
          <p:grpSpPr bwMode="auto">
            <a:xfrm>
              <a:off x="1105462" y="5280381"/>
              <a:ext cx="3735154" cy="773113"/>
              <a:chOff x="1447798" y="5551488"/>
              <a:chExt cx="6705603" cy="1154112"/>
            </a:xfrm>
          </p:grpSpPr>
          <p:sp>
            <p:nvSpPr>
              <p:cNvPr id="149" name="Text Box 2"/>
              <p:cNvSpPr txBox="1">
                <a:spLocks noChangeArrowheads="1"/>
              </p:cNvSpPr>
              <p:nvPr/>
            </p:nvSpPr>
            <p:spPr bwMode="auto">
              <a:xfrm>
                <a:off x="4780641" y="6390420"/>
                <a:ext cx="915179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Text Box 3"/>
              <p:cNvSpPr txBox="1">
                <a:spLocks noChangeArrowheads="1"/>
              </p:cNvSpPr>
              <p:nvPr/>
            </p:nvSpPr>
            <p:spPr bwMode="auto">
              <a:xfrm>
                <a:off x="7092821" y="6390420"/>
                <a:ext cx="952241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AutoShape 5"/>
              <p:cNvSpPr>
                <a:spLocks/>
              </p:cNvSpPr>
              <p:nvPr/>
            </p:nvSpPr>
            <p:spPr bwMode="auto">
              <a:xfrm rot="-5400000">
                <a:off x="5075970" y="5075969"/>
                <a:ext cx="163514" cy="2333748"/>
              </a:xfrm>
              <a:prstGeom prst="leftBrace">
                <a:avLst>
                  <a:gd name="adj1" fmla="val 46914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AutoShape 6"/>
              <p:cNvSpPr>
                <a:spLocks/>
              </p:cNvSpPr>
              <p:nvPr/>
            </p:nvSpPr>
            <p:spPr bwMode="auto">
              <a:xfrm rot="-5400000">
                <a:off x="7200902" y="5360990"/>
                <a:ext cx="152401" cy="1752597"/>
              </a:xfrm>
              <a:prstGeom prst="leftBrace">
                <a:avLst>
                  <a:gd name="adj1" fmla="val 57712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Rectangle 9"/>
              <p:cNvSpPr>
                <a:spLocks noChangeArrowheads="1"/>
              </p:cNvSpPr>
              <p:nvPr/>
            </p:nvSpPr>
            <p:spPr bwMode="auto">
              <a:xfrm>
                <a:off x="1447798" y="5551488"/>
                <a:ext cx="2543051" cy="533399"/>
              </a:xfrm>
              <a:prstGeom prst="rect">
                <a:avLst/>
              </a:prstGeom>
              <a:solidFill>
                <a:srgbClr val="00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标记（主存组）</a:t>
                </a:r>
              </a:p>
            </p:txBody>
          </p:sp>
          <p:sp>
            <p:nvSpPr>
              <p:cNvPr id="154" name="Rectangle 10"/>
              <p:cNvSpPr>
                <a:spLocks noChangeArrowheads="1"/>
              </p:cNvSpPr>
              <p:nvPr/>
            </p:nvSpPr>
            <p:spPr bwMode="auto">
              <a:xfrm>
                <a:off x="3990849" y="5551488"/>
                <a:ext cx="2481992" cy="533399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索引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ache</a:t>
                </a:r>
                <a:r>
                  <a:rPr lang="zh-CN" altLang="en-US" sz="14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组）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Rectangle 11"/>
              <p:cNvSpPr>
                <a:spLocks noChangeArrowheads="1"/>
              </p:cNvSpPr>
              <p:nvPr/>
            </p:nvSpPr>
            <p:spPr bwMode="auto">
              <a:xfrm>
                <a:off x="6400800" y="5551488"/>
                <a:ext cx="1752600" cy="5334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字地址</a:t>
                </a:r>
              </a:p>
            </p:txBody>
          </p:sp>
          <p:sp>
            <p:nvSpPr>
              <p:cNvPr id="156" name="Text Box 13"/>
              <p:cNvSpPr txBox="1">
                <a:spLocks noChangeArrowheads="1"/>
              </p:cNvSpPr>
              <p:nvPr/>
            </p:nvSpPr>
            <p:spPr bwMode="auto">
              <a:xfrm>
                <a:off x="2337317" y="6390420"/>
                <a:ext cx="912327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AutoShape 14"/>
              <p:cNvSpPr>
                <a:spLocks/>
              </p:cNvSpPr>
              <p:nvPr/>
            </p:nvSpPr>
            <p:spPr bwMode="auto">
              <a:xfrm rot="-5400000">
                <a:off x="2637569" y="4971319"/>
                <a:ext cx="163515" cy="2543051"/>
              </a:xfrm>
              <a:prstGeom prst="leftBrace">
                <a:avLst>
                  <a:gd name="adj1" fmla="val 47233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8" name="Text Box 52"/>
            <p:cNvSpPr txBox="1">
              <a:spLocks noChangeArrowheads="1"/>
            </p:cNvSpPr>
            <p:nvPr/>
          </p:nvSpPr>
          <p:spPr bwMode="auto">
            <a:xfrm>
              <a:off x="2421190" y="4896241"/>
              <a:ext cx="126014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主存地址</a:t>
              </a:r>
            </a:p>
          </p:txBody>
        </p:sp>
      </p:grpSp>
      <p:sp>
        <p:nvSpPr>
          <p:cNvPr id="158" name="TextBox 100"/>
          <p:cNvSpPr txBox="1">
            <a:spLocks noChangeArrowheads="1"/>
          </p:cNvSpPr>
          <p:nvPr/>
        </p:nvSpPr>
        <p:spPr bwMode="auto">
          <a:xfrm>
            <a:off x="3962718" y="3092993"/>
            <a:ext cx="431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i="1" baseline="-2500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1</a:t>
            </a:r>
            <a:endParaRPr lang="zh-CN" altLang="en-US" sz="1600" i="1" baseline="-2500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2614930" y="2883443"/>
            <a:ext cx="1249363" cy="227012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高速缓存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2614930" y="3162843"/>
            <a:ext cx="1249363" cy="228600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高速缓存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1895793" y="2883443"/>
            <a:ext cx="719137" cy="227012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标记</a:t>
            </a:r>
          </a:p>
        </p:txBody>
      </p:sp>
      <p:sp>
        <p:nvSpPr>
          <p:cNvPr id="162" name="矩形 161"/>
          <p:cNvSpPr/>
          <p:nvPr/>
        </p:nvSpPr>
        <p:spPr>
          <a:xfrm>
            <a:off x="1895793" y="3162843"/>
            <a:ext cx="719137" cy="22860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标记</a:t>
            </a:r>
          </a:p>
        </p:txBody>
      </p:sp>
      <p:sp>
        <p:nvSpPr>
          <p:cNvPr id="163" name="矩形 162"/>
          <p:cNvSpPr/>
          <p:nvPr/>
        </p:nvSpPr>
        <p:spPr>
          <a:xfrm>
            <a:off x="1535430" y="2883443"/>
            <a:ext cx="360363" cy="227012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1535430" y="3162843"/>
            <a:ext cx="360363" cy="22860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1175068" y="2883443"/>
            <a:ext cx="360362" cy="227012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1175068" y="3162843"/>
            <a:ext cx="360362" cy="22860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67" name="TextBox 202"/>
          <p:cNvSpPr txBox="1">
            <a:spLocks noChangeArrowheads="1"/>
          </p:cNvSpPr>
          <p:nvPr/>
        </p:nvSpPr>
        <p:spPr bwMode="auto">
          <a:xfrm>
            <a:off x="3962718" y="4436018"/>
            <a:ext cx="4318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i="1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L</a:t>
            </a:r>
            <a:r>
              <a:rPr lang="en-US" altLang="zh-CN" sz="1600" i="1" baseline="-2500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1</a:t>
            </a:r>
            <a:endParaRPr lang="zh-CN" altLang="en-US" sz="1600" i="1" baseline="-2500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2614930" y="4226468"/>
            <a:ext cx="1249363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高速缓存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2614930" y="4505868"/>
            <a:ext cx="1249363" cy="2286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高速缓存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</a:t>
            </a:r>
            <a:r>
              <a:rPr kumimoji="0" lang="en-US" altLang="zh-CN" sz="1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endParaRPr kumimoji="0" lang="zh-CN" altLang="en-US" sz="1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1895793" y="4226468"/>
            <a:ext cx="719137" cy="227012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标记</a:t>
            </a:r>
          </a:p>
        </p:txBody>
      </p:sp>
      <p:sp>
        <p:nvSpPr>
          <p:cNvPr id="171" name="矩形 170"/>
          <p:cNvSpPr/>
          <p:nvPr/>
        </p:nvSpPr>
        <p:spPr>
          <a:xfrm>
            <a:off x="1895793" y="4505868"/>
            <a:ext cx="719137" cy="228600"/>
          </a:xfrm>
          <a:prstGeom prst="rect">
            <a:avLst/>
          </a:prstGeom>
          <a:solidFill>
            <a:srgbClr val="0070C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标记</a:t>
            </a:r>
          </a:p>
        </p:txBody>
      </p:sp>
      <p:sp>
        <p:nvSpPr>
          <p:cNvPr id="172" name="矩形 171"/>
          <p:cNvSpPr/>
          <p:nvPr/>
        </p:nvSpPr>
        <p:spPr>
          <a:xfrm>
            <a:off x="1535430" y="4226468"/>
            <a:ext cx="360363" cy="227012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1535430" y="4505868"/>
            <a:ext cx="360363" cy="228600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1175068" y="4226468"/>
            <a:ext cx="360362" cy="227012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1175068" y="4505868"/>
            <a:ext cx="360362" cy="228600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ush Script MT" pitchFamily="66" charset="0"/>
                <a:ea typeface="微软雅黑"/>
                <a:cs typeface="+mn-cs"/>
              </a:rPr>
              <a:t>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ush Script MT" pitchFamily="66" charset="0"/>
              <a:ea typeface="微软雅黑"/>
              <a:cs typeface="+mn-cs"/>
            </a:endParaRPr>
          </a:p>
        </p:txBody>
      </p:sp>
      <p:grpSp>
        <p:nvGrpSpPr>
          <p:cNvPr id="176" name="组合 175"/>
          <p:cNvGrpSpPr>
            <a:grpSpLocks/>
          </p:cNvGrpSpPr>
          <p:nvPr/>
        </p:nvGrpSpPr>
        <p:grpSpPr bwMode="auto">
          <a:xfrm>
            <a:off x="3864294" y="2399547"/>
            <a:ext cx="1865540" cy="2229601"/>
            <a:chOff x="4490505" y="2263191"/>
            <a:chExt cx="2480040" cy="2207642"/>
          </a:xfrm>
        </p:grpSpPr>
        <p:sp>
          <p:nvSpPr>
            <p:cNvPr id="177" name="Line 12"/>
            <p:cNvSpPr>
              <a:spLocks noChangeShapeType="1"/>
            </p:cNvSpPr>
            <p:nvPr/>
          </p:nvSpPr>
          <p:spPr bwMode="auto">
            <a:xfrm flipV="1">
              <a:off x="4514320" y="2270935"/>
              <a:ext cx="2443634" cy="2199898"/>
            </a:xfrm>
            <a:prstGeom prst="line">
              <a:avLst/>
            </a:prstGeom>
            <a:noFill/>
            <a:ln w="3175">
              <a:solidFill>
                <a:srgbClr val="FFC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78" name="Line 16"/>
            <p:cNvSpPr>
              <a:spLocks noChangeShapeType="1"/>
            </p:cNvSpPr>
            <p:nvPr/>
          </p:nvSpPr>
          <p:spPr bwMode="auto">
            <a:xfrm flipV="1">
              <a:off x="4490505" y="2263191"/>
              <a:ext cx="2480040" cy="1950432"/>
            </a:xfrm>
            <a:prstGeom prst="line">
              <a:avLst/>
            </a:prstGeom>
            <a:noFill/>
            <a:ln w="3175">
              <a:solidFill>
                <a:srgbClr val="FFC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179" name="组合 178"/>
          <p:cNvGrpSpPr>
            <a:grpSpLocks/>
          </p:cNvGrpSpPr>
          <p:nvPr/>
        </p:nvGrpSpPr>
        <p:grpSpPr bwMode="auto">
          <a:xfrm>
            <a:off x="3888106" y="2003261"/>
            <a:ext cx="1847626" cy="1273882"/>
            <a:chOff x="4515339" y="1845107"/>
            <a:chExt cx="2455206" cy="1273372"/>
          </a:xfrm>
        </p:grpSpPr>
        <p:sp>
          <p:nvSpPr>
            <p:cNvPr id="180" name="Line 15"/>
            <p:cNvSpPr>
              <a:spLocks noChangeShapeType="1"/>
            </p:cNvSpPr>
            <p:nvPr/>
          </p:nvSpPr>
          <p:spPr bwMode="auto">
            <a:xfrm flipV="1">
              <a:off x="4515339" y="1845107"/>
              <a:ext cx="2455206" cy="1273372"/>
            </a:xfrm>
            <a:prstGeom prst="line">
              <a:avLst/>
            </a:prstGeom>
            <a:noFill/>
            <a:ln w="3175">
              <a:solidFill>
                <a:srgbClr val="92D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81" name="Line 14"/>
            <p:cNvSpPr>
              <a:spLocks noChangeShapeType="1"/>
            </p:cNvSpPr>
            <p:nvPr/>
          </p:nvSpPr>
          <p:spPr bwMode="auto">
            <a:xfrm flipV="1">
              <a:off x="4515339" y="1845107"/>
              <a:ext cx="2429186" cy="1000136"/>
            </a:xfrm>
            <a:prstGeom prst="line">
              <a:avLst/>
            </a:prstGeom>
            <a:noFill/>
            <a:ln w="3175">
              <a:solidFill>
                <a:srgbClr val="92D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182" name="组合 181"/>
          <p:cNvGrpSpPr>
            <a:grpSpLocks/>
          </p:cNvGrpSpPr>
          <p:nvPr/>
        </p:nvGrpSpPr>
        <p:grpSpPr bwMode="auto">
          <a:xfrm>
            <a:off x="3888104" y="2205583"/>
            <a:ext cx="1832259" cy="426225"/>
            <a:chOff x="4515338" y="2047167"/>
            <a:chExt cx="1856978" cy="431668"/>
          </a:xfrm>
        </p:grpSpPr>
        <p:sp>
          <p:nvSpPr>
            <p:cNvPr id="183" name="Line 12"/>
            <p:cNvSpPr>
              <a:spLocks noChangeShapeType="1"/>
            </p:cNvSpPr>
            <p:nvPr/>
          </p:nvSpPr>
          <p:spPr bwMode="auto">
            <a:xfrm>
              <a:off x="4515338" y="2298479"/>
              <a:ext cx="1818536" cy="180356"/>
            </a:xfrm>
            <a:prstGeom prst="line">
              <a:avLst/>
            </a:prstGeom>
            <a:noFill/>
            <a:ln w="3175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84" name="Line 16"/>
            <p:cNvSpPr>
              <a:spLocks noChangeShapeType="1"/>
            </p:cNvSpPr>
            <p:nvPr/>
          </p:nvSpPr>
          <p:spPr bwMode="auto">
            <a:xfrm>
              <a:off x="4515339" y="2047167"/>
              <a:ext cx="1856977" cy="416708"/>
            </a:xfrm>
            <a:prstGeom prst="line">
              <a:avLst/>
            </a:prstGeom>
            <a:noFill/>
            <a:ln w="3175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185" name="组合 184"/>
          <p:cNvGrpSpPr>
            <a:grpSpLocks/>
          </p:cNvGrpSpPr>
          <p:nvPr/>
        </p:nvGrpSpPr>
        <p:grpSpPr bwMode="auto">
          <a:xfrm>
            <a:off x="3290778" y="2891381"/>
            <a:ext cx="2479675" cy="411162"/>
            <a:chOff x="4490505" y="2719273"/>
            <a:chExt cx="2480040" cy="410571"/>
          </a:xfrm>
        </p:grpSpPr>
        <p:sp>
          <p:nvSpPr>
            <p:cNvPr id="186" name="Line 12"/>
            <p:cNvSpPr>
              <a:spLocks noChangeShapeType="1"/>
            </p:cNvSpPr>
            <p:nvPr/>
          </p:nvSpPr>
          <p:spPr bwMode="auto">
            <a:xfrm flipV="1">
              <a:off x="4490505" y="2719273"/>
              <a:ext cx="2480040" cy="410571"/>
            </a:xfrm>
            <a:prstGeom prst="line">
              <a:avLst/>
            </a:prstGeom>
            <a:noFill/>
            <a:ln w="3175">
              <a:solidFill>
                <a:srgbClr val="92D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187" name="Line 16"/>
            <p:cNvSpPr>
              <a:spLocks noChangeShapeType="1"/>
            </p:cNvSpPr>
            <p:nvPr/>
          </p:nvSpPr>
          <p:spPr bwMode="auto">
            <a:xfrm flipV="1">
              <a:off x="4515339" y="2724772"/>
              <a:ext cx="2455206" cy="120606"/>
            </a:xfrm>
            <a:prstGeom prst="line">
              <a:avLst/>
            </a:prstGeom>
            <a:noFill/>
            <a:ln w="3175">
              <a:solidFill>
                <a:srgbClr val="92D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192" name="TextBox 5"/>
          <p:cNvSpPr txBox="1">
            <a:spLocks noChangeArrowheads="1"/>
          </p:cNvSpPr>
          <p:nvPr/>
        </p:nvSpPr>
        <p:spPr bwMode="auto">
          <a:xfrm>
            <a:off x="2473643" y="3605755"/>
            <a:ext cx="4619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000000"/>
                </a:solidFill>
                <a:latin typeface="华文琥珀" pitchFamily="2" charset="-122"/>
                <a:ea typeface="华文琥珀" pitchFamily="2" charset="-122"/>
              </a:rPr>
              <a:t>…</a:t>
            </a:r>
            <a:endParaRPr lang="zh-CN" altLang="en-US" b="1">
              <a:solidFill>
                <a:srgbClr val="000000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02" name="Text Box 69"/>
          <p:cNvSpPr txBox="1">
            <a:spLocks noChangeArrowheads="1"/>
          </p:cNvSpPr>
          <p:nvPr/>
        </p:nvSpPr>
        <p:spPr bwMode="auto">
          <a:xfrm>
            <a:off x="5280934" y="5806868"/>
            <a:ext cx="26587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1" lang="zh-CN" altLang="en-US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kumimoji="1" lang="en-US" altLang="zh-CN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组，</a:t>
            </a:r>
            <a:r>
              <a:rPr kumimoji="1" lang="en-US" altLang="zh-CN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n=2</a:t>
            </a:r>
            <a:r>
              <a:rPr kumimoji="1" lang="en-US" altLang="zh-CN" sz="2000" baseline="70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每组</a:t>
            </a:r>
            <a:r>
              <a:rPr kumimoji="1" lang="en-US" altLang="zh-CN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块，</a:t>
            </a:r>
            <a:r>
              <a:rPr kumimoji="1" lang="en-US" altLang="zh-CN" sz="2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20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路组相联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F5D51C-B238-4E7F-9087-BC5C154350BD}"/>
              </a:ext>
            </a:extLst>
          </p:cNvPr>
          <p:cNvGrpSpPr/>
          <p:nvPr/>
        </p:nvGrpSpPr>
        <p:grpSpPr>
          <a:xfrm>
            <a:off x="-41546" y="4330812"/>
            <a:ext cx="579023" cy="685642"/>
            <a:chOff x="682354" y="4235562"/>
            <a:chExt cx="579023" cy="685642"/>
          </a:xfrm>
        </p:grpSpPr>
        <p:cxnSp>
          <p:nvCxnSpPr>
            <p:cNvPr id="228" name="直接连接符 227"/>
            <p:cNvCxnSpPr>
              <a:cxnSpLocks/>
            </p:cNvCxnSpPr>
            <p:nvPr/>
          </p:nvCxnSpPr>
          <p:spPr>
            <a:xfrm>
              <a:off x="964451" y="4585913"/>
              <a:ext cx="0" cy="335291"/>
            </a:xfrm>
            <a:prstGeom prst="line">
              <a:avLst/>
            </a:prstGeom>
            <a:noFill/>
            <a:ln w="2540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  <a:headEnd type="stealth" w="lg" len="lg"/>
              <a:tailEnd type="none"/>
            </a:ln>
            <a:effectLst/>
          </p:spPr>
        </p:cxnSp>
        <p:sp>
          <p:nvSpPr>
            <p:cNvPr id="229" name="Text Box 66"/>
            <p:cNvSpPr txBox="1">
              <a:spLocks noChangeArrowheads="1"/>
            </p:cNvSpPr>
            <p:nvPr/>
          </p:nvSpPr>
          <p:spPr bwMode="auto">
            <a:xfrm>
              <a:off x="682354" y="4235562"/>
              <a:ext cx="57902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zh-CN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Hit</a:t>
              </a:r>
              <a:endParaRPr kumimoji="1" lang="en-US" altLang="zh-CN" b="1" baseline="30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0" name="直接连接符 229"/>
          <p:cNvCxnSpPr/>
          <p:nvPr/>
        </p:nvCxnSpPr>
        <p:spPr>
          <a:xfrm>
            <a:off x="283181" y="5479415"/>
            <a:ext cx="0" cy="307205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headEnd type="stealth"/>
            <a:tailEnd type="none"/>
          </a:ln>
          <a:effectLst/>
        </p:spPr>
      </p:cxnSp>
      <p:cxnSp>
        <p:nvCxnSpPr>
          <p:cNvPr id="231" name="直接连接符 230"/>
          <p:cNvCxnSpPr/>
          <p:nvPr/>
        </p:nvCxnSpPr>
        <p:spPr>
          <a:xfrm>
            <a:off x="2452720" y="4359818"/>
            <a:ext cx="0" cy="828748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2" name="直接连接符 231"/>
          <p:cNvCxnSpPr/>
          <p:nvPr/>
        </p:nvCxnSpPr>
        <p:spPr>
          <a:xfrm>
            <a:off x="2102005" y="4606427"/>
            <a:ext cx="0" cy="582139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233" name="直接连接符 232"/>
          <p:cNvCxnSpPr/>
          <p:nvPr/>
        </p:nvCxnSpPr>
        <p:spPr>
          <a:xfrm>
            <a:off x="580435" y="5232852"/>
            <a:ext cx="1872285" cy="0"/>
          </a:xfrm>
          <a:prstGeom prst="line">
            <a:avLst/>
          </a:prstGeom>
          <a:noFill/>
          <a:ln w="38100" cap="sq" cmpd="sng" algn="ctr">
            <a:solidFill>
              <a:srgbClr val="00B0F0"/>
            </a:solidFill>
            <a:prstDash val="solid"/>
            <a:miter lim="800000"/>
            <a:headEnd type="stealth"/>
            <a:tailEnd type="none"/>
          </a:ln>
          <a:effectLst/>
        </p:spPr>
      </p:cxnSp>
      <p:grpSp>
        <p:nvGrpSpPr>
          <p:cNvPr id="234" name="组合 233"/>
          <p:cNvGrpSpPr/>
          <p:nvPr/>
        </p:nvGrpSpPr>
        <p:grpSpPr>
          <a:xfrm>
            <a:off x="37566" y="5083436"/>
            <a:ext cx="549219" cy="369890"/>
            <a:chOff x="2266416" y="4702436"/>
            <a:chExt cx="549219" cy="369890"/>
          </a:xfrm>
        </p:grpSpPr>
        <p:sp>
          <p:nvSpPr>
            <p:cNvPr id="235" name="矩形 234"/>
            <p:cNvSpPr/>
            <p:nvPr/>
          </p:nvSpPr>
          <p:spPr>
            <a:xfrm>
              <a:off x="2325357" y="4702436"/>
              <a:ext cx="490278" cy="314888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=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  <p:sp>
          <p:nvSpPr>
            <p:cNvPr id="236" name="矩形 235"/>
            <p:cNvSpPr/>
            <p:nvPr/>
          </p:nvSpPr>
          <p:spPr>
            <a:xfrm>
              <a:off x="2266416" y="4757438"/>
              <a:ext cx="490278" cy="314888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=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？</a:t>
              </a:r>
            </a:p>
          </p:txBody>
        </p:sp>
      </p:grpSp>
      <p:cxnSp>
        <p:nvCxnSpPr>
          <p:cNvPr id="7" name="直接箭头连接符 6"/>
          <p:cNvCxnSpPr>
            <a:endCxn id="103" idx="2"/>
          </p:cNvCxnSpPr>
          <p:nvPr/>
        </p:nvCxnSpPr>
        <p:spPr>
          <a:xfrm flipV="1">
            <a:off x="3466959" y="4614109"/>
            <a:ext cx="1449053" cy="988331"/>
          </a:xfrm>
          <a:prstGeom prst="straightConnector1">
            <a:avLst/>
          </a:prstGeom>
          <a:noFill/>
          <a:ln w="44450" cap="flat" cmpd="sng" algn="ctr">
            <a:solidFill>
              <a:srgbClr val="1FB965"/>
            </a:solidFill>
            <a:prstDash val="solid"/>
            <a:headEnd w="lg" len="lg"/>
            <a:tailEnd type="arrow"/>
          </a:ln>
          <a:effectLst/>
        </p:spPr>
      </p:cxnSp>
      <p:grpSp>
        <p:nvGrpSpPr>
          <p:cNvPr id="188" name="组合 154">
            <a:extLst>
              <a:ext uri="{FF2B5EF4-FFF2-40B4-BE49-F238E27FC236}">
                <a16:creationId xmlns:a16="http://schemas.microsoft.com/office/drawing/2014/main" id="{6402A993-23CC-48EF-A240-DE0062BBABCB}"/>
              </a:ext>
            </a:extLst>
          </p:cNvPr>
          <p:cNvGrpSpPr>
            <a:grpSpLocks/>
          </p:cNvGrpSpPr>
          <p:nvPr/>
        </p:nvGrpSpPr>
        <p:grpSpPr bwMode="auto">
          <a:xfrm>
            <a:off x="7111503" y="1700983"/>
            <a:ext cx="733425" cy="759865"/>
            <a:chOff x="8196695" y="1249092"/>
            <a:chExt cx="732519" cy="909523"/>
          </a:xfrm>
        </p:grpSpPr>
        <p:sp>
          <p:nvSpPr>
            <p:cNvPr id="189" name="右大括号 188">
              <a:extLst>
                <a:ext uri="{FF2B5EF4-FFF2-40B4-BE49-F238E27FC236}">
                  <a16:creationId xmlns:a16="http://schemas.microsoft.com/office/drawing/2014/main" id="{7D794E93-966D-496D-B206-60F6D979D37E}"/>
                </a:ext>
              </a:extLst>
            </p:cNvPr>
            <p:cNvSpPr/>
            <p:nvPr/>
          </p:nvSpPr>
          <p:spPr>
            <a:xfrm>
              <a:off x="8196695" y="1249092"/>
              <a:ext cx="149041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0" name="Text Box 39">
              <a:extLst>
                <a:ext uri="{FF2B5EF4-FFF2-40B4-BE49-F238E27FC236}">
                  <a16:creationId xmlns:a16="http://schemas.microsoft.com/office/drawing/2014/main" id="{3E4441D1-FDE3-49B9-ABF2-3CEE4C280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612798" cy="405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0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</a:p>
          </p:txBody>
        </p:sp>
      </p:grpSp>
      <p:grpSp>
        <p:nvGrpSpPr>
          <p:cNvPr id="191" name="组合 156">
            <a:extLst>
              <a:ext uri="{FF2B5EF4-FFF2-40B4-BE49-F238E27FC236}">
                <a16:creationId xmlns:a16="http://schemas.microsoft.com/office/drawing/2014/main" id="{5C13D1E0-6E4A-49E3-BF6B-7CBED8D82550}"/>
              </a:ext>
            </a:extLst>
          </p:cNvPr>
          <p:cNvGrpSpPr>
            <a:grpSpLocks/>
          </p:cNvGrpSpPr>
          <p:nvPr/>
        </p:nvGrpSpPr>
        <p:grpSpPr bwMode="auto">
          <a:xfrm>
            <a:off x="7111503" y="2631807"/>
            <a:ext cx="733425" cy="722579"/>
            <a:chOff x="8196695" y="1249092"/>
            <a:chExt cx="732519" cy="909523"/>
          </a:xfrm>
        </p:grpSpPr>
        <p:sp>
          <p:nvSpPr>
            <p:cNvPr id="193" name="右大括号 192">
              <a:extLst>
                <a:ext uri="{FF2B5EF4-FFF2-40B4-BE49-F238E27FC236}">
                  <a16:creationId xmlns:a16="http://schemas.microsoft.com/office/drawing/2014/main" id="{E5A35B80-FD69-4A6B-9A45-6096BE62F971}"/>
                </a:ext>
              </a:extLst>
            </p:cNvPr>
            <p:cNvSpPr/>
            <p:nvPr/>
          </p:nvSpPr>
          <p:spPr>
            <a:xfrm>
              <a:off x="8196695" y="1249092"/>
              <a:ext cx="149041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4" name="Text Box 39">
              <a:extLst>
                <a:ext uri="{FF2B5EF4-FFF2-40B4-BE49-F238E27FC236}">
                  <a16:creationId xmlns:a16="http://schemas.microsoft.com/office/drawing/2014/main" id="{535B0F2E-35EF-45A8-ADDB-C95F4936C1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612798" cy="426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1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</a:p>
          </p:txBody>
        </p:sp>
      </p:grpSp>
      <p:grpSp>
        <p:nvGrpSpPr>
          <p:cNvPr id="195" name="组合 159">
            <a:extLst>
              <a:ext uri="{FF2B5EF4-FFF2-40B4-BE49-F238E27FC236}">
                <a16:creationId xmlns:a16="http://schemas.microsoft.com/office/drawing/2014/main" id="{4C833313-FA16-40C9-8554-03F506B1C4E0}"/>
              </a:ext>
            </a:extLst>
          </p:cNvPr>
          <p:cNvGrpSpPr>
            <a:grpSpLocks/>
          </p:cNvGrpSpPr>
          <p:nvPr/>
        </p:nvGrpSpPr>
        <p:grpSpPr bwMode="auto">
          <a:xfrm>
            <a:off x="7111503" y="3569782"/>
            <a:ext cx="733425" cy="695833"/>
            <a:chOff x="8196695" y="1249092"/>
            <a:chExt cx="732519" cy="909523"/>
          </a:xfrm>
        </p:grpSpPr>
        <p:sp>
          <p:nvSpPr>
            <p:cNvPr id="196" name="右大括号 195">
              <a:extLst>
                <a:ext uri="{FF2B5EF4-FFF2-40B4-BE49-F238E27FC236}">
                  <a16:creationId xmlns:a16="http://schemas.microsoft.com/office/drawing/2014/main" id="{45DB683C-6791-48B6-80D1-AD1890C7495A}"/>
                </a:ext>
              </a:extLst>
            </p:cNvPr>
            <p:cNvSpPr/>
            <p:nvPr/>
          </p:nvSpPr>
          <p:spPr>
            <a:xfrm>
              <a:off x="8196695" y="1249092"/>
              <a:ext cx="149041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7" name="Text Box 39">
              <a:extLst>
                <a:ext uri="{FF2B5EF4-FFF2-40B4-BE49-F238E27FC236}">
                  <a16:creationId xmlns:a16="http://schemas.microsoft.com/office/drawing/2014/main" id="{F87C94AB-CB28-461B-83F7-8141077573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612798" cy="442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2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</a:p>
          </p:txBody>
        </p:sp>
      </p:grpSp>
      <p:grpSp>
        <p:nvGrpSpPr>
          <p:cNvPr id="198" name="组合 163">
            <a:extLst>
              <a:ext uri="{FF2B5EF4-FFF2-40B4-BE49-F238E27FC236}">
                <a16:creationId xmlns:a16="http://schemas.microsoft.com/office/drawing/2014/main" id="{FB99837F-19C6-4EC7-9F73-BD3796A5CF26}"/>
              </a:ext>
            </a:extLst>
          </p:cNvPr>
          <p:cNvGrpSpPr>
            <a:grpSpLocks/>
          </p:cNvGrpSpPr>
          <p:nvPr/>
        </p:nvGrpSpPr>
        <p:grpSpPr bwMode="auto">
          <a:xfrm>
            <a:off x="7111503" y="4427262"/>
            <a:ext cx="839787" cy="749501"/>
            <a:chOff x="8196695" y="1249092"/>
            <a:chExt cx="839801" cy="909523"/>
          </a:xfrm>
        </p:grpSpPr>
        <p:sp>
          <p:nvSpPr>
            <p:cNvPr id="199" name="右大括号 198">
              <a:extLst>
                <a:ext uri="{FF2B5EF4-FFF2-40B4-BE49-F238E27FC236}">
                  <a16:creationId xmlns:a16="http://schemas.microsoft.com/office/drawing/2014/main" id="{0432FF4F-D9FF-4880-8B86-11C808F3DBBD}"/>
                </a:ext>
              </a:extLst>
            </p:cNvPr>
            <p:cNvSpPr/>
            <p:nvPr/>
          </p:nvSpPr>
          <p:spPr>
            <a:xfrm>
              <a:off x="8196695" y="1249092"/>
              <a:ext cx="149227" cy="909523"/>
            </a:xfrm>
            <a:prstGeom prst="rightBrace">
              <a:avLst>
                <a:gd name="adj1" fmla="val 35005"/>
                <a:gd name="adj2" fmla="val 50000"/>
              </a:avLst>
            </a:prstGeom>
            <a:noFill/>
            <a:ln w="9525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0" name="Text Box 39">
              <a:extLst>
                <a:ext uri="{FF2B5EF4-FFF2-40B4-BE49-F238E27FC236}">
                  <a16:creationId xmlns:a16="http://schemas.microsoft.com/office/drawing/2014/main" id="{D33C8BB0-7DB3-4F6B-8F37-C084BC6C0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6416" y="1537736"/>
              <a:ext cx="720080" cy="41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M</a:t>
              </a: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组</a:t>
              </a:r>
            </a:p>
          </p:txBody>
        </p: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4AFBBB54-A5CB-4CA1-8382-9ECF4A5AE575}"/>
              </a:ext>
            </a:extLst>
          </p:cNvPr>
          <p:cNvGrpSpPr>
            <a:grpSpLocks/>
          </p:cNvGrpSpPr>
          <p:nvPr/>
        </p:nvGrpSpPr>
        <p:grpSpPr bwMode="auto">
          <a:xfrm>
            <a:off x="3824445" y="3214421"/>
            <a:ext cx="2015637" cy="1372119"/>
            <a:chOff x="4229022" y="2263191"/>
            <a:chExt cx="2741523" cy="1932931"/>
          </a:xfrm>
        </p:grpSpPr>
        <p:sp>
          <p:nvSpPr>
            <p:cNvPr id="203" name="Line 12">
              <a:extLst>
                <a:ext uri="{FF2B5EF4-FFF2-40B4-BE49-F238E27FC236}">
                  <a16:creationId xmlns:a16="http://schemas.microsoft.com/office/drawing/2014/main" id="{1416F754-6E08-4C5E-8DBA-B85B7E0C56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9022" y="2270935"/>
              <a:ext cx="2728931" cy="1925187"/>
            </a:xfrm>
            <a:prstGeom prst="line">
              <a:avLst/>
            </a:prstGeom>
            <a:noFill/>
            <a:ln w="3175">
              <a:solidFill>
                <a:srgbClr val="FFC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204" name="Line 16">
              <a:extLst>
                <a:ext uri="{FF2B5EF4-FFF2-40B4-BE49-F238E27FC236}">
                  <a16:creationId xmlns:a16="http://schemas.microsoft.com/office/drawing/2014/main" id="{9924FDDD-2CA2-4196-83DE-4600F8454B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614" y="2263191"/>
              <a:ext cx="2728931" cy="1588176"/>
            </a:xfrm>
            <a:prstGeom prst="line">
              <a:avLst/>
            </a:prstGeom>
            <a:noFill/>
            <a:ln w="3175">
              <a:solidFill>
                <a:srgbClr val="FFC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</p:grpSp>
      <p:grpSp>
        <p:nvGrpSpPr>
          <p:cNvPr id="205" name="组合 4179">
            <a:extLst>
              <a:ext uri="{FF2B5EF4-FFF2-40B4-BE49-F238E27FC236}">
                <a16:creationId xmlns:a16="http://schemas.microsoft.com/office/drawing/2014/main" id="{D7B31AAD-673B-43C1-B919-09B3911DC766}"/>
              </a:ext>
            </a:extLst>
          </p:cNvPr>
          <p:cNvGrpSpPr/>
          <p:nvPr/>
        </p:nvGrpSpPr>
        <p:grpSpPr bwMode="auto">
          <a:xfrm>
            <a:off x="807040" y="890484"/>
            <a:ext cx="4126910" cy="459986"/>
            <a:chOff x="-96346" y="0"/>
            <a:chExt cx="5282511" cy="524627"/>
          </a:xfrm>
        </p:grpSpPr>
        <p:sp>
          <p:nvSpPr>
            <p:cNvPr id="206" name="椭圆 4181">
              <a:extLst>
                <a:ext uri="{FF2B5EF4-FFF2-40B4-BE49-F238E27FC236}">
                  <a16:creationId xmlns:a16="http://schemas.microsoft.com/office/drawing/2014/main" id="{E347A1DE-6CD8-475F-9722-6898E3AAA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五边形 4182">
              <a:extLst>
                <a:ext uri="{FF2B5EF4-FFF2-40B4-BE49-F238E27FC236}">
                  <a16:creationId xmlns:a16="http://schemas.microsoft.com/office/drawing/2014/main" id="{77328EBA-9D10-4293-95CE-9425D0CDD5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文本框 4183">
              <a:extLst>
                <a:ext uri="{FF2B5EF4-FFF2-40B4-BE49-F238E27FC236}">
                  <a16:creationId xmlns:a16="http://schemas.microsoft.com/office/drawing/2014/main" id="{06342572-787C-4084-8B4C-DFDAF644F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组相联映射的工作原理</a:t>
              </a:r>
            </a:p>
          </p:txBody>
        </p:sp>
      </p:grpSp>
      <p:sp>
        <p:nvSpPr>
          <p:cNvPr id="209" name="标题 1">
            <a:extLst>
              <a:ext uri="{FF2B5EF4-FFF2-40B4-BE49-F238E27FC236}">
                <a16:creationId xmlns:a16="http://schemas.microsoft.com/office/drawing/2014/main" id="{6B536607-0EF0-4922-9AAE-C23D1BF8E329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13BE4223-BBD8-4046-95C4-D7EDAEB1CC1D}"/>
              </a:ext>
            </a:extLst>
          </p:cNvPr>
          <p:cNvSpPr/>
          <p:nvPr/>
        </p:nvSpPr>
        <p:spPr>
          <a:xfrm>
            <a:off x="8119839" y="3750186"/>
            <a:ext cx="3920870" cy="2666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映射算法：</a:t>
            </a:r>
            <a:endParaRPr lang="en-US" altLang="zh-CN" sz="189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</a:t>
            </a:r>
            <a:r>
              <a:rPr lang="en-US" altLang="zh-CN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，主存第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块号映射到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组号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为：</a:t>
            </a:r>
            <a:endParaRPr lang="en-US" altLang="zh-CN" sz="189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896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=j mod n</a:t>
            </a:r>
          </a:p>
          <a:p>
            <a:pPr>
              <a:lnSpc>
                <a:spcPct val="150000"/>
              </a:lnSpc>
            </a:pP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即主存的数据块映射到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特定组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</a:t>
            </a:r>
            <a:r>
              <a:rPr lang="zh-CN" altLang="en-US" sz="1896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1896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5017515-1D5E-4B91-A6FF-7FFF54015E50}"/>
              </a:ext>
            </a:extLst>
          </p:cNvPr>
          <p:cNvSpPr/>
          <p:nvPr/>
        </p:nvSpPr>
        <p:spPr>
          <a:xfrm>
            <a:off x="8121647" y="671245"/>
            <a:ext cx="3920870" cy="91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主存分块，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 （</a:t>
            </a:r>
            <a:r>
              <a:rPr lang="en-US" altLang="zh-CN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），两者大小相同；</a:t>
            </a:r>
            <a:endParaRPr lang="en-US" altLang="zh-CN" sz="1896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D711B3FF-322D-4242-B3C2-D2B853C38C17}"/>
              </a:ext>
            </a:extLst>
          </p:cNvPr>
          <p:cNvSpPr/>
          <p:nvPr/>
        </p:nvSpPr>
        <p:spPr>
          <a:xfrm>
            <a:off x="8121647" y="1621184"/>
            <a:ext cx="3920870" cy="91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分组（每组中包含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行），本例假定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K=2</a:t>
            </a:r>
            <a:endParaRPr lang="en-US" altLang="zh-CN" sz="1896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0E61C99D-E5B3-43C2-A66B-839CF37D0DD4}"/>
              </a:ext>
            </a:extLst>
          </p:cNvPr>
          <p:cNvSpPr/>
          <p:nvPr/>
        </p:nvSpPr>
        <p:spPr>
          <a:xfrm>
            <a:off x="8159688" y="2621832"/>
            <a:ext cx="3617613" cy="91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主存分块后还将以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kern="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组数为标准进行分组</a:t>
            </a:r>
            <a:r>
              <a:rPr lang="zh-CN" altLang="en-US" sz="1896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896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343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autoRev="1" fill="remov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250" autoRev="1" fill="remov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7" presetClass="emph" presetSubtype="0" repeatCount="3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26" grpId="0" animBg="1"/>
      <p:bldP spid="127" grpId="0" animBg="1"/>
      <p:bldP spid="129" grpId="0" animBg="1"/>
      <p:bldP spid="133" grpId="0" animBg="1"/>
      <p:bldP spid="134" grpId="0" animBg="1"/>
      <p:bldP spid="159" grpId="0" animBg="1"/>
      <p:bldP spid="160" grpId="0" animBg="1"/>
      <p:bldP spid="168" grpId="0" animBg="1"/>
      <p:bldP spid="169" grpId="0" animBg="1"/>
      <p:bldP spid="202" grpId="0"/>
      <p:bldP spid="210" grpId="0"/>
      <p:bldP spid="211" grpId="0"/>
      <p:bldP spid="212" grpId="0"/>
      <p:bldP spid="2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4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88" name="标题 1">
            <a:extLst>
              <a:ext uri="{FF2B5EF4-FFF2-40B4-BE49-F238E27FC236}">
                <a16:creationId xmlns:a16="http://schemas.microsoft.com/office/drawing/2014/main" id="{97FA2284-7AA1-43B1-8363-5799F0D66266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组相连例题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B2528D-4DDA-438A-BADF-69FE1E84900D}"/>
              </a:ext>
            </a:extLst>
          </p:cNvPr>
          <p:cNvSpPr txBox="1"/>
          <p:nvPr/>
        </p:nvSpPr>
        <p:spPr>
          <a:xfrm>
            <a:off x="487822" y="1039791"/>
            <a:ext cx="11554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例题：组相连映射，</a:t>
            </a:r>
            <a:r>
              <a:rPr lang="en-US" altLang="zh-CN" sz="2800" dirty="0"/>
              <a:t>Cache</a:t>
            </a:r>
            <a:r>
              <a:rPr lang="zh-CN" altLang="en-US" sz="2800" dirty="0"/>
              <a:t>分为</a:t>
            </a:r>
            <a:r>
              <a:rPr lang="en-US" altLang="zh-CN" sz="2800" dirty="0"/>
              <a:t>4</a:t>
            </a:r>
            <a:r>
              <a:rPr lang="zh-CN" altLang="en-US" sz="2800" dirty="0"/>
              <a:t>组，每组</a:t>
            </a:r>
            <a:r>
              <a:rPr lang="en-US" altLang="zh-CN" sz="2800" dirty="0"/>
              <a:t>4</a:t>
            </a:r>
            <a:r>
              <a:rPr lang="zh-CN" altLang="en-US" sz="2800" dirty="0"/>
              <a:t>行。设每块</a:t>
            </a:r>
            <a:r>
              <a:rPr lang="en-US" altLang="zh-CN" sz="2800" dirty="0"/>
              <a:t>4</a:t>
            </a:r>
            <a:r>
              <a:rPr lang="zh-CN" altLang="en-US" sz="2800" dirty="0"/>
              <a:t>个字，主存大小为</a:t>
            </a:r>
            <a:r>
              <a:rPr lang="en-US" altLang="zh-CN" sz="2800" dirty="0"/>
              <a:t>1024</a:t>
            </a:r>
            <a:r>
              <a:rPr lang="zh-CN" altLang="en-US" sz="2800" dirty="0"/>
              <a:t>个字，则主存第</a:t>
            </a:r>
            <a:r>
              <a:rPr lang="en-US" altLang="zh-CN" sz="2800" dirty="0"/>
              <a:t>61</a:t>
            </a:r>
            <a:r>
              <a:rPr lang="zh-CN" altLang="en-US" sz="2800" dirty="0"/>
              <a:t>个字的主存地址为？这个字所在的</a:t>
            </a:r>
            <a:r>
              <a:rPr lang="en-US" altLang="zh-CN" sz="2800" dirty="0"/>
              <a:t>Cache</a:t>
            </a:r>
            <a:r>
              <a:rPr lang="zh-CN" altLang="en-US" sz="2800" dirty="0"/>
              <a:t>组号是？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2A37D8-C8CF-45FE-87CB-2EC88EEC6596}"/>
              </a:ext>
            </a:extLst>
          </p:cNvPr>
          <p:cNvGrpSpPr/>
          <p:nvPr/>
        </p:nvGrpSpPr>
        <p:grpSpPr>
          <a:xfrm>
            <a:off x="2057084" y="2046059"/>
            <a:ext cx="6934519" cy="1157288"/>
            <a:chOff x="1904684" y="2964877"/>
            <a:chExt cx="6934519" cy="1157288"/>
          </a:xfrm>
        </p:grpSpPr>
        <p:grpSp>
          <p:nvGrpSpPr>
            <p:cNvPr id="89" name="组合 183">
              <a:extLst>
                <a:ext uri="{FF2B5EF4-FFF2-40B4-BE49-F238E27FC236}">
                  <a16:creationId xmlns:a16="http://schemas.microsoft.com/office/drawing/2014/main" id="{6131C425-9BCE-44AD-BDE1-04AA453A45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4684" y="3349029"/>
              <a:ext cx="6934519" cy="773136"/>
              <a:chOff x="1447798" y="5551488"/>
              <a:chExt cx="5953299" cy="1154112"/>
            </a:xfrm>
          </p:grpSpPr>
          <p:sp>
            <p:nvSpPr>
              <p:cNvPr id="91" name="Text Box 2">
                <a:extLst>
                  <a:ext uri="{FF2B5EF4-FFF2-40B4-BE49-F238E27FC236}">
                    <a16:creationId xmlns:a16="http://schemas.microsoft.com/office/drawing/2014/main" id="{25F08CC4-3868-4B01-9A0D-0BE891188A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5784" y="6335236"/>
                <a:ext cx="915179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Text Box 3">
                <a:extLst>
                  <a:ext uri="{FF2B5EF4-FFF2-40B4-BE49-F238E27FC236}">
                    <a16:creationId xmlns:a16="http://schemas.microsoft.com/office/drawing/2014/main" id="{64864017-390E-4725-AE45-30CDE731D4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2171" y="6327345"/>
                <a:ext cx="952241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AutoShape 5">
                <a:extLst>
                  <a:ext uri="{FF2B5EF4-FFF2-40B4-BE49-F238E27FC236}">
                    <a16:creationId xmlns:a16="http://schemas.microsoft.com/office/drawing/2014/main" id="{92702642-C700-4D38-8260-D1F01B93C248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4743560" y="5408378"/>
                <a:ext cx="163515" cy="1668928"/>
              </a:xfrm>
              <a:prstGeom prst="leftBrace">
                <a:avLst>
                  <a:gd name="adj1" fmla="val 46914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AutoShape 6">
                <a:extLst>
                  <a:ext uri="{FF2B5EF4-FFF2-40B4-BE49-F238E27FC236}">
                    <a16:creationId xmlns:a16="http://schemas.microsoft.com/office/drawing/2014/main" id="{A4D8F3A3-10D1-4190-90D0-91D4E7747A3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6448598" y="5360990"/>
                <a:ext cx="152401" cy="1752597"/>
              </a:xfrm>
              <a:prstGeom prst="leftBrace">
                <a:avLst>
                  <a:gd name="adj1" fmla="val 57712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9">
                <a:extLst>
                  <a:ext uri="{FF2B5EF4-FFF2-40B4-BE49-F238E27FC236}">
                    <a16:creationId xmlns:a16="http://schemas.microsoft.com/office/drawing/2014/main" id="{E9F70F03-9B04-48D4-87F1-3249EA7C5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798" y="5551488"/>
                <a:ext cx="2543051" cy="533399"/>
              </a:xfrm>
              <a:prstGeom prst="rect">
                <a:avLst/>
              </a:prstGeom>
              <a:solidFill>
                <a:srgbClr val="0066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标记（主存组）</a:t>
                </a:r>
              </a:p>
            </p:txBody>
          </p:sp>
          <p:sp>
            <p:nvSpPr>
              <p:cNvPr id="96" name="Rectangle 10">
                <a:extLst>
                  <a:ext uri="{FF2B5EF4-FFF2-40B4-BE49-F238E27FC236}">
                    <a16:creationId xmlns:a16="http://schemas.microsoft.com/office/drawing/2014/main" id="{1D62D299-19FC-496D-B600-A08C935DA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0849" y="5551488"/>
                <a:ext cx="1668928" cy="533399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组（索引）</a:t>
                </a:r>
              </a:p>
            </p:txBody>
          </p:sp>
          <p:sp>
            <p:nvSpPr>
              <p:cNvPr id="97" name="Rectangle 11">
                <a:extLst>
                  <a:ext uri="{FF2B5EF4-FFF2-40B4-BE49-F238E27FC236}">
                    <a16:creationId xmlns:a16="http://schemas.microsoft.com/office/drawing/2014/main" id="{98B3E2F7-7187-41C9-B091-81746A54F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8492" y="5551488"/>
                <a:ext cx="1752600" cy="533400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字地址（块内偏移）</a:t>
                </a:r>
              </a:p>
            </p:txBody>
          </p:sp>
          <p:sp>
            <p:nvSpPr>
              <p:cNvPr id="98" name="Text Box 13">
                <a:extLst>
                  <a:ext uri="{FF2B5EF4-FFF2-40B4-BE49-F238E27FC236}">
                    <a16:creationId xmlns:a16="http://schemas.microsoft.com/office/drawing/2014/main" id="{43BDA99E-5A24-4DF9-B685-A06BD939DE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7317" y="6390420"/>
                <a:ext cx="912327" cy="31518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AutoShape 14">
                <a:extLst>
                  <a:ext uri="{FF2B5EF4-FFF2-40B4-BE49-F238E27FC236}">
                    <a16:creationId xmlns:a16="http://schemas.microsoft.com/office/drawing/2014/main" id="{8F1D842B-3F07-42D0-B2AB-40FDE156F52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2637569" y="4971319"/>
                <a:ext cx="163515" cy="2543051"/>
              </a:xfrm>
              <a:prstGeom prst="leftBrace">
                <a:avLst>
                  <a:gd name="adj1" fmla="val 47233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Text Box 52">
              <a:extLst>
                <a:ext uri="{FF2B5EF4-FFF2-40B4-BE49-F238E27FC236}">
                  <a16:creationId xmlns:a16="http://schemas.microsoft.com/office/drawing/2014/main" id="{A7556AE6-EC25-4EA1-A738-DA02CF576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086" y="2964877"/>
              <a:ext cx="2635158" cy="369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主存地址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6651435-3F78-47C7-BCAB-04DF518A93BA}"/>
              </a:ext>
            </a:extLst>
          </p:cNvPr>
          <p:cNvSpPr/>
          <p:nvPr/>
        </p:nvSpPr>
        <p:spPr>
          <a:xfrm>
            <a:off x="368616" y="4673853"/>
            <a:ext cx="110902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61/4=15</a:t>
            </a:r>
            <a:r>
              <a:rPr lang="zh-CN" altLang="en-US" sz="2400" dirty="0"/>
              <a:t>余</a:t>
            </a:r>
            <a:r>
              <a:rPr lang="en-US" altLang="zh-CN" sz="2400" dirty="0"/>
              <a:t>1,15</a:t>
            </a:r>
            <a:r>
              <a:rPr lang="zh-CN" altLang="en-US" sz="2400" dirty="0"/>
              <a:t>号块（块号从</a:t>
            </a:r>
            <a:r>
              <a:rPr lang="en-US" altLang="zh-CN" sz="2400" dirty="0"/>
              <a:t>0-15</a:t>
            </a:r>
            <a:r>
              <a:rPr lang="zh-CN" altLang="en-US" sz="2400" dirty="0"/>
              <a:t>，共</a:t>
            </a:r>
            <a:r>
              <a:rPr lang="en-US" altLang="zh-CN" sz="2400" dirty="0"/>
              <a:t>16</a:t>
            </a:r>
            <a:r>
              <a:rPr lang="zh-CN" altLang="en-US" sz="2400" dirty="0"/>
              <a:t>块），</a:t>
            </a:r>
            <a:r>
              <a:rPr lang="en-US" altLang="zh-CN" sz="2400" dirty="0">
                <a:solidFill>
                  <a:srgbClr val="0000FF"/>
                </a:solidFill>
              </a:rPr>
              <a:t>01</a:t>
            </a:r>
            <a:r>
              <a:rPr lang="zh-CN" altLang="en-US" sz="2400" dirty="0"/>
              <a:t>偏移。</a:t>
            </a:r>
            <a:r>
              <a:rPr lang="en-US" altLang="zh-CN" sz="2400" dirty="0"/>
              <a:t>15 mod 4=3</a:t>
            </a:r>
            <a:r>
              <a:rPr lang="zh-CN" altLang="en-US" sz="2400" dirty="0"/>
              <a:t>。在主存</a:t>
            </a:r>
            <a:r>
              <a:rPr lang="en-US" altLang="zh-CN" sz="2400" dirty="0">
                <a:solidFill>
                  <a:srgbClr val="00B050"/>
                </a:solidFill>
              </a:rPr>
              <a:t>3</a:t>
            </a:r>
            <a:r>
              <a:rPr lang="zh-CN" altLang="en-US" sz="2400" dirty="0"/>
              <a:t>号组</a:t>
            </a:r>
            <a:r>
              <a:rPr lang="en-US" altLang="zh-CN" sz="2400" dirty="0">
                <a:solidFill>
                  <a:srgbClr val="D60093"/>
                </a:solidFill>
              </a:rPr>
              <a:t>3</a:t>
            </a:r>
            <a:r>
              <a:rPr lang="zh-CN" altLang="en-US" sz="2400" dirty="0"/>
              <a:t>号块（组号块号都从</a:t>
            </a:r>
            <a:r>
              <a:rPr lang="en-US" altLang="zh-CN" sz="2400" dirty="0"/>
              <a:t>0</a:t>
            </a:r>
            <a:r>
              <a:rPr lang="zh-CN" altLang="en-US" sz="2400" dirty="0"/>
              <a:t>开始编号）</a:t>
            </a:r>
            <a:endParaRPr lang="en-US" altLang="zh-CN" sz="2400" dirty="0"/>
          </a:p>
          <a:p>
            <a:pPr lvl="0">
              <a:defRPr/>
            </a:pPr>
            <a:r>
              <a:rPr lang="zh-CN" altLang="en-US" sz="2400" dirty="0"/>
              <a:t>所以主存地址是</a:t>
            </a:r>
            <a:r>
              <a:rPr lang="en-US" altLang="zh-CN" sz="2400" dirty="0">
                <a:solidFill>
                  <a:srgbClr val="00B050"/>
                </a:solidFill>
              </a:rPr>
              <a:t>000011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D60093"/>
                </a:solidFill>
              </a:rPr>
              <a:t>11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01</a:t>
            </a:r>
            <a:r>
              <a:rPr lang="en-US" altLang="zh-CN" sz="2400" dirty="0"/>
              <a:t> </a:t>
            </a:r>
            <a:r>
              <a:rPr lang="zh-CN" altLang="en-US" sz="2400" dirty="0"/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组号，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组号，块内地址） 组号是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=j mod n   j=15 mod 4=</a:t>
            </a:r>
            <a:r>
              <a:rPr lang="en-US" altLang="zh-CN" sz="2400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501B93F-9EE6-4D2F-96DF-285A46FFA922}"/>
              </a:ext>
            </a:extLst>
          </p:cNvPr>
          <p:cNvSpPr/>
          <p:nvPr/>
        </p:nvSpPr>
        <p:spPr>
          <a:xfrm>
            <a:off x="368616" y="3290177"/>
            <a:ext cx="117690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主存分块：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1024/4=256=2</a:t>
            </a:r>
            <a:r>
              <a:rPr lang="en-US" altLang="zh-CN" sz="28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    分组：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256/4=64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/>
              <a:t>Cache</a:t>
            </a:r>
            <a:r>
              <a:rPr lang="zh-CN" altLang="en-US" sz="2800" dirty="0"/>
              <a:t>分组：</a:t>
            </a:r>
            <a:r>
              <a:rPr lang="en-US" altLang="zh-CN" sz="2800" dirty="0"/>
              <a:t>4</a:t>
            </a:r>
            <a:r>
              <a:rPr lang="zh-CN" altLang="en-US" sz="2800" dirty="0"/>
              <a:t>组，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2                </a:t>
            </a:r>
            <a:r>
              <a:rPr lang="en-US" altLang="zh-CN" sz="2800" dirty="0"/>
              <a:t>           	 		        s</a:t>
            </a:r>
            <a:r>
              <a:rPr lang="zh-CN" altLang="en-US" sz="2800" dirty="0"/>
              <a:t>：</a:t>
            </a:r>
            <a:r>
              <a:rPr lang="en-US" altLang="zh-CN" sz="2800" dirty="0"/>
              <a:t>2</a:t>
            </a:r>
            <a:r>
              <a:rPr lang="zh-CN" altLang="en-US" sz="2800" dirty="0"/>
              <a:t>位</a:t>
            </a:r>
            <a:endParaRPr lang="en-US" altLang="zh-CN" sz="2800" baseline="30000" dirty="0"/>
          </a:p>
          <a:p>
            <a:r>
              <a:rPr lang="zh-CN" altLang="en-US" sz="2800" dirty="0"/>
              <a:t>块内偏移：每块</a:t>
            </a:r>
            <a:r>
              <a:rPr lang="en-US" altLang="zh-CN" sz="2800" dirty="0"/>
              <a:t>4</a:t>
            </a:r>
            <a:r>
              <a:rPr lang="zh-CN" altLang="en-US" sz="2800" dirty="0"/>
              <a:t>个字，偏移</a:t>
            </a:r>
            <a:r>
              <a:rPr lang="en-US" altLang="zh-CN" sz="2800" dirty="0"/>
              <a:t>4=2</a:t>
            </a:r>
            <a:r>
              <a:rPr lang="en-US" altLang="zh-CN" sz="2800" baseline="30000" dirty="0"/>
              <a:t>2     </a:t>
            </a:r>
            <a:r>
              <a:rPr lang="en-US" altLang="zh-CN" sz="2800" dirty="0"/>
              <a:t> 			        b</a:t>
            </a:r>
            <a:r>
              <a:rPr lang="zh-CN" altLang="en-US" sz="2800" dirty="0"/>
              <a:t>：</a:t>
            </a:r>
            <a:r>
              <a:rPr lang="en-US" altLang="zh-CN" sz="2800" dirty="0"/>
              <a:t>2</a:t>
            </a:r>
            <a:r>
              <a:rPr lang="zh-CN" altLang="en-US" sz="2800" dirty="0"/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28976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组合 264"/>
          <p:cNvGrpSpPr/>
          <p:nvPr/>
        </p:nvGrpSpPr>
        <p:grpSpPr>
          <a:xfrm>
            <a:off x="2211721" y="5272720"/>
            <a:ext cx="2916902" cy="984013"/>
            <a:chOff x="1535571" y="4890788"/>
            <a:chExt cx="2710039" cy="890645"/>
          </a:xfrm>
        </p:grpSpPr>
        <p:cxnSp>
          <p:nvCxnSpPr>
            <p:cNvPr id="267" name="直接连接符 266"/>
            <p:cNvCxnSpPr/>
            <p:nvPr/>
          </p:nvCxnSpPr>
          <p:spPr>
            <a:xfrm>
              <a:off x="1576081" y="4890788"/>
              <a:ext cx="0" cy="571007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</p:cxnSp>
        <p:grpSp>
          <p:nvGrpSpPr>
            <p:cNvPr id="277" name="组合 276"/>
            <p:cNvGrpSpPr/>
            <p:nvPr/>
          </p:nvGrpSpPr>
          <p:grpSpPr>
            <a:xfrm>
              <a:off x="1535571" y="5227725"/>
              <a:ext cx="2710039" cy="553708"/>
              <a:chOff x="1535571" y="5227725"/>
              <a:chExt cx="2710039" cy="553708"/>
            </a:xfrm>
          </p:grpSpPr>
          <p:cxnSp>
            <p:nvCxnSpPr>
              <p:cNvPr id="372" name="直接连接符 371"/>
              <p:cNvCxnSpPr/>
              <p:nvPr/>
            </p:nvCxnSpPr>
            <p:spPr>
              <a:xfrm>
                <a:off x="4199236" y="5229570"/>
                <a:ext cx="0" cy="235099"/>
              </a:xfrm>
              <a:prstGeom prst="line">
                <a:avLst/>
              </a:prstGeom>
              <a:noFill/>
              <a:ln w="25400" cap="sq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1" name="直接连接符 370"/>
              <p:cNvCxnSpPr/>
              <p:nvPr/>
            </p:nvCxnSpPr>
            <p:spPr>
              <a:xfrm>
                <a:off x="1572393" y="5464598"/>
                <a:ext cx="2617993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373" name="文本框 372"/>
              <p:cNvSpPr txBox="1"/>
              <p:nvPr/>
            </p:nvSpPr>
            <p:spPr>
              <a:xfrm>
                <a:off x="2260609" y="5502859"/>
                <a:ext cx="1339196" cy="2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组索引译码输出</a:t>
                </a:r>
              </a:p>
            </p:txBody>
          </p:sp>
          <p:cxnSp>
            <p:nvCxnSpPr>
              <p:cNvPr id="374" name="直接连接符 373"/>
              <p:cNvCxnSpPr/>
              <p:nvPr/>
            </p:nvCxnSpPr>
            <p:spPr>
              <a:xfrm>
                <a:off x="1535571" y="5519387"/>
                <a:ext cx="2710039" cy="0"/>
              </a:xfrm>
              <a:prstGeom prst="line">
                <a:avLst/>
              </a:prstGeom>
              <a:noFill/>
              <a:ln w="9525" cap="sq" cmpd="sng" algn="ctr">
                <a:solidFill>
                  <a:srgbClr val="00CC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5" name="直接连接符 374"/>
              <p:cNvCxnSpPr/>
              <p:nvPr/>
            </p:nvCxnSpPr>
            <p:spPr>
              <a:xfrm flipV="1">
                <a:off x="4245610" y="5227725"/>
                <a:ext cx="0" cy="289507"/>
              </a:xfrm>
              <a:prstGeom prst="line">
                <a:avLst/>
              </a:prstGeom>
              <a:noFill/>
              <a:ln w="9525" cap="sq" cmpd="sng" algn="ctr">
                <a:solidFill>
                  <a:srgbClr val="00CC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278" name="直接连接符 277"/>
            <p:cNvCxnSpPr/>
            <p:nvPr/>
          </p:nvCxnSpPr>
          <p:spPr>
            <a:xfrm>
              <a:off x="1535571" y="4890788"/>
              <a:ext cx="0" cy="626444"/>
            </a:xfrm>
            <a:prstGeom prst="line">
              <a:avLst/>
            </a:prstGeom>
            <a:noFill/>
            <a:ln w="9525" cap="sq" cmpd="sng" algn="ctr">
              <a:solidFill>
                <a:srgbClr val="00CC00"/>
              </a:solidFill>
              <a:prstDash val="solid"/>
              <a:miter lim="800000"/>
            </a:ln>
            <a:effectLst/>
          </p:spPr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组相联映射逻辑实现 </a:t>
            </a:r>
            <a:r>
              <a:rPr lang="en-US" altLang="zh-CN" dirty="0"/>
              <a:t>(</a:t>
            </a:r>
            <a:r>
              <a:rPr lang="zh-CN" altLang="en-US" dirty="0"/>
              <a:t>工程观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902910" y="1618036"/>
            <a:ext cx="3189494" cy="898898"/>
            <a:chOff x="1902910" y="1408486"/>
            <a:chExt cx="3189494" cy="898898"/>
          </a:xfrm>
        </p:grpSpPr>
        <p:cxnSp>
          <p:nvCxnSpPr>
            <p:cNvPr id="434" name="直接连接符 433"/>
            <p:cNvCxnSpPr/>
            <p:nvPr/>
          </p:nvCxnSpPr>
          <p:spPr>
            <a:xfrm>
              <a:off x="5092404" y="1408486"/>
              <a:ext cx="0" cy="256244"/>
            </a:xfrm>
            <a:prstGeom prst="line">
              <a:avLst/>
            </a:prstGeom>
            <a:noFill/>
            <a:ln w="25400" cap="sq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miter lim="800000"/>
            </a:ln>
            <a:effectLst/>
          </p:spPr>
        </p:cxnSp>
        <p:grpSp>
          <p:nvGrpSpPr>
            <p:cNvPr id="435" name="组合 434"/>
            <p:cNvGrpSpPr/>
            <p:nvPr/>
          </p:nvGrpSpPr>
          <p:grpSpPr>
            <a:xfrm>
              <a:off x="1902910" y="1671673"/>
              <a:ext cx="3183669" cy="635711"/>
              <a:chOff x="1248661" y="1821095"/>
              <a:chExt cx="2957887" cy="575391"/>
            </a:xfrm>
          </p:grpSpPr>
          <p:cxnSp>
            <p:nvCxnSpPr>
              <p:cNvPr id="436" name="直接连接符 435"/>
              <p:cNvCxnSpPr/>
              <p:nvPr/>
            </p:nvCxnSpPr>
            <p:spPr>
              <a:xfrm>
                <a:off x="1248661" y="1828210"/>
                <a:ext cx="0" cy="568276"/>
              </a:xfrm>
              <a:prstGeom prst="line">
                <a:avLst/>
              </a:prstGeom>
              <a:noFill/>
              <a:ln w="25400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37" name="直接连接符 436"/>
              <p:cNvCxnSpPr/>
              <p:nvPr/>
            </p:nvCxnSpPr>
            <p:spPr>
              <a:xfrm>
                <a:off x="1259632" y="1821095"/>
                <a:ext cx="2946916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333333">
                    <a:shade val="95000"/>
                    <a:satMod val="105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34" name="矩形 233"/>
          <p:cNvSpPr/>
          <p:nvPr/>
        </p:nvSpPr>
        <p:spPr>
          <a:xfrm>
            <a:off x="6386258" y="1948889"/>
            <a:ext cx="2022110" cy="211599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数据块副本缓冲区</a:t>
            </a:r>
          </a:p>
        </p:txBody>
      </p:sp>
      <p:cxnSp>
        <p:nvCxnSpPr>
          <p:cNvPr id="515" name="直接连接符 514"/>
          <p:cNvCxnSpPr/>
          <p:nvPr/>
        </p:nvCxnSpPr>
        <p:spPr>
          <a:xfrm>
            <a:off x="6281331" y="1509658"/>
            <a:ext cx="4236245" cy="0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cxnSp>
        <p:nvCxnSpPr>
          <p:cNvPr id="516" name="直接连接符 515"/>
          <p:cNvCxnSpPr/>
          <p:nvPr/>
        </p:nvCxnSpPr>
        <p:spPr>
          <a:xfrm>
            <a:off x="10517576" y="1509658"/>
            <a:ext cx="0" cy="1669868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cxnSp>
        <p:nvCxnSpPr>
          <p:cNvPr id="687" name="直接连接符 686"/>
          <p:cNvCxnSpPr/>
          <p:nvPr/>
        </p:nvCxnSpPr>
        <p:spPr>
          <a:xfrm>
            <a:off x="10500501" y="4699093"/>
            <a:ext cx="0" cy="1424857"/>
          </a:xfrm>
          <a:prstGeom prst="line">
            <a:avLst/>
          </a:prstGeom>
          <a:noFill/>
          <a:ln w="1905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grpSp>
        <p:nvGrpSpPr>
          <p:cNvPr id="237" name="组合 236"/>
          <p:cNvGrpSpPr/>
          <p:nvPr/>
        </p:nvGrpSpPr>
        <p:grpSpPr>
          <a:xfrm>
            <a:off x="5625457" y="2225668"/>
            <a:ext cx="3410199" cy="373888"/>
            <a:chOff x="4355976" y="2130352"/>
            <a:chExt cx="3168352" cy="338412"/>
          </a:xfrm>
        </p:grpSpPr>
        <p:sp>
          <p:nvSpPr>
            <p:cNvPr id="510" name="矩形 509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11" name="矩形 510"/>
            <p:cNvSpPr/>
            <p:nvPr/>
          </p:nvSpPr>
          <p:spPr>
            <a:xfrm>
              <a:off x="4467615" y="2192613"/>
              <a:ext cx="720725" cy="23389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12" name="矩形 511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13" name="矩形 512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14" name="矩形 513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cxnSp>
        <p:nvCxnSpPr>
          <p:cNvPr id="239" name="直接连接符 238"/>
          <p:cNvCxnSpPr/>
          <p:nvPr/>
        </p:nvCxnSpPr>
        <p:spPr>
          <a:xfrm>
            <a:off x="4565610" y="6123949"/>
            <a:ext cx="5924697" cy="0"/>
          </a:xfrm>
          <a:prstGeom prst="line">
            <a:avLst/>
          </a:prstGeom>
          <a:noFill/>
          <a:ln w="1905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grpSp>
        <p:nvGrpSpPr>
          <p:cNvPr id="50" name="组合 49"/>
          <p:cNvGrpSpPr/>
          <p:nvPr/>
        </p:nvGrpSpPr>
        <p:grpSpPr>
          <a:xfrm>
            <a:off x="4565610" y="4612370"/>
            <a:ext cx="891648" cy="2079427"/>
            <a:chOff x="4565610" y="4402820"/>
            <a:chExt cx="891648" cy="2079427"/>
          </a:xfrm>
        </p:grpSpPr>
        <p:sp>
          <p:nvSpPr>
            <p:cNvPr id="238" name="文本框 237"/>
            <p:cNvSpPr txBox="1"/>
            <p:nvPr/>
          </p:nvSpPr>
          <p:spPr>
            <a:xfrm>
              <a:off x="4575284" y="6174470"/>
              <a:ext cx="881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Hit/miss</a:t>
              </a:r>
              <a:endParaRPr lang="zh-CN" altLang="en-US" sz="14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240" name="直接连接符 239"/>
            <p:cNvCxnSpPr/>
            <p:nvPr/>
          </p:nvCxnSpPr>
          <p:spPr>
            <a:xfrm>
              <a:off x="4565610" y="4402820"/>
              <a:ext cx="0" cy="1909362"/>
            </a:xfrm>
            <a:prstGeom prst="line">
              <a:avLst/>
            </a:prstGeom>
            <a:noFill/>
            <a:ln w="19050" cap="flat" cmpd="sng" algn="ctr">
              <a:solidFill>
                <a:srgbClr val="333333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241" name="组合 240"/>
          <p:cNvGrpSpPr/>
          <p:nvPr/>
        </p:nvGrpSpPr>
        <p:grpSpPr>
          <a:xfrm>
            <a:off x="5625457" y="2653631"/>
            <a:ext cx="3410199" cy="373888"/>
            <a:chOff x="4355976" y="2130352"/>
            <a:chExt cx="3168352" cy="338412"/>
          </a:xfrm>
        </p:grpSpPr>
        <p:sp>
          <p:nvSpPr>
            <p:cNvPr id="505" name="矩形 50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07" name="矩形 50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08" name="矩形 50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09" name="矩形 50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06" name="矩形 50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43" name="组合 242"/>
          <p:cNvGrpSpPr/>
          <p:nvPr/>
        </p:nvGrpSpPr>
        <p:grpSpPr>
          <a:xfrm>
            <a:off x="5625457" y="3081595"/>
            <a:ext cx="3410199" cy="373888"/>
            <a:chOff x="4355976" y="2130352"/>
            <a:chExt cx="3168352" cy="338412"/>
          </a:xfrm>
        </p:grpSpPr>
        <p:sp>
          <p:nvSpPr>
            <p:cNvPr id="495" name="矩形 49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6" name="矩形 49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7" name="矩形 49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8" name="矩形 49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9" name="矩形 49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5625457" y="3509558"/>
            <a:ext cx="3410199" cy="373888"/>
            <a:chOff x="4355976" y="2130352"/>
            <a:chExt cx="3168352" cy="338412"/>
          </a:xfrm>
        </p:grpSpPr>
        <p:sp>
          <p:nvSpPr>
            <p:cNvPr id="490" name="矩形 489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1" name="矩形 490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2" name="矩形 491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3" name="矩形 492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94" name="矩形 493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600" kern="0" dirty="0">
                <a:solidFill>
                  <a:srgbClr val="000000"/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5625457" y="3988830"/>
            <a:ext cx="3410199" cy="373888"/>
            <a:chOff x="4355976" y="2130352"/>
            <a:chExt cx="3168352" cy="338412"/>
          </a:xfrm>
        </p:grpSpPr>
        <p:sp>
          <p:nvSpPr>
            <p:cNvPr id="480" name="矩形 479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81" name="矩形 480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82" name="矩形 481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83" name="矩形 482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84" name="矩形 483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5625457" y="4416793"/>
            <a:ext cx="3410199" cy="373888"/>
            <a:chOff x="4355976" y="2130352"/>
            <a:chExt cx="3168352" cy="338412"/>
          </a:xfrm>
        </p:grpSpPr>
        <p:sp>
          <p:nvSpPr>
            <p:cNvPr id="475" name="矩形 47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76" name="矩形 47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77" name="矩形 47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78" name="矩形 47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79" name="矩形 47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5625457" y="4844756"/>
            <a:ext cx="3410199" cy="373888"/>
            <a:chOff x="4355976" y="2130352"/>
            <a:chExt cx="3168352" cy="338412"/>
          </a:xfrm>
        </p:grpSpPr>
        <p:sp>
          <p:nvSpPr>
            <p:cNvPr id="465" name="矩形 46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6" name="矩形 46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7" name="矩形 46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8" name="矩形 46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9" name="矩形 46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5625457" y="5272720"/>
            <a:ext cx="3410199" cy="373888"/>
            <a:chOff x="4355976" y="2130352"/>
            <a:chExt cx="3168352" cy="338412"/>
          </a:xfrm>
        </p:grpSpPr>
        <p:sp>
          <p:nvSpPr>
            <p:cNvPr id="460" name="矩形 459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1" name="矩形 460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2" name="矩形 461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3" name="矩形 462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464" name="矩形 463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3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4507921" y="1636753"/>
            <a:ext cx="328155" cy="1734854"/>
            <a:chOff x="3668928" y="1599820"/>
            <a:chExt cx="304883" cy="1570242"/>
          </a:xfrm>
        </p:grpSpPr>
        <p:sp>
          <p:nvSpPr>
            <p:cNvPr id="442" name="文本框 441"/>
            <p:cNvSpPr txBox="1"/>
            <p:nvPr/>
          </p:nvSpPr>
          <p:spPr>
            <a:xfrm>
              <a:off x="3704185" y="274127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1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43" name="直接连接符 442"/>
            <p:cNvCxnSpPr/>
            <p:nvPr/>
          </p:nvCxnSpPr>
          <p:spPr>
            <a:xfrm>
              <a:off x="3758063" y="2819125"/>
              <a:ext cx="0" cy="248013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444" name="直接连接符 443"/>
            <p:cNvCxnSpPr/>
            <p:nvPr/>
          </p:nvCxnSpPr>
          <p:spPr>
            <a:xfrm>
              <a:off x="3668928" y="1599820"/>
              <a:ext cx="0" cy="1570242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</a:ln>
            <a:effectLst/>
          </p:spPr>
        </p:cxnSp>
      </p:grpSp>
      <p:grpSp>
        <p:nvGrpSpPr>
          <p:cNvPr id="260" name="组合 259"/>
          <p:cNvGrpSpPr/>
          <p:nvPr/>
        </p:nvGrpSpPr>
        <p:grpSpPr>
          <a:xfrm>
            <a:off x="2055448" y="2338096"/>
            <a:ext cx="416676" cy="2934626"/>
            <a:chOff x="1390381" y="2234615"/>
            <a:chExt cx="387126" cy="2656173"/>
          </a:xfrm>
        </p:grpSpPr>
        <p:cxnSp>
          <p:nvCxnSpPr>
            <p:cNvPr id="425" name="直接连接符 424"/>
            <p:cNvCxnSpPr/>
            <p:nvPr/>
          </p:nvCxnSpPr>
          <p:spPr>
            <a:xfrm>
              <a:off x="1441461" y="2527441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426" name="直接连接符 425"/>
            <p:cNvCxnSpPr/>
            <p:nvPr/>
          </p:nvCxnSpPr>
          <p:spPr>
            <a:xfrm>
              <a:off x="1443803" y="3294924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00CC00"/>
              </a:solidFill>
              <a:prstDash val="solid"/>
            </a:ln>
            <a:effectLst/>
          </p:spPr>
        </p:cxnSp>
        <p:cxnSp>
          <p:nvCxnSpPr>
            <p:cNvPr id="427" name="直接连接符 426"/>
            <p:cNvCxnSpPr/>
            <p:nvPr/>
          </p:nvCxnSpPr>
          <p:spPr>
            <a:xfrm>
              <a:off x="1428451" y="4079791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428" name="直接连接符 427"/>
            <p:cNvCxnSpPr/>
            <p:nvPr/>
          </p:nvCxnSpPr>
          <p:spPr>
            <a:xfrm>
              <a:off x="1446563" y="4890788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grpSp>
          <p:nvGrpSpPr>
            <p:cNvPr id="429" name="组合 428"/>
            <p:cNvGrpSpPr/>
            <p:nvPr/>
          </p:nvGrpSpPr>
          <p:grpSpPr>
            <a:xfrm>
              <a:off x="1390381" y="2234615"/>
              <a:ext cx="387126" cy="2653572"/>
              <a:chOff x="947990" y="2357340"/>
              <a:chExt cx="387126" cy="2653572"/>
            </a:xfrm>
          </p:grpSpPr>
          <p:sp>
            <p:nvSpPr>
              <p:cNvPr id="430" name="文本框 429"/>
              <p:cNvSpPr txBox="1"/>
              <p:nvPr/>
            </p:nvSpPr>
            <p:spPr>
              <a:xfrm>
                <a:off x="947990" y="2357340"/>
                <a:ext cx="375607" cy="2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400" i="1" kern="0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S</a:t>
                </a:r>
                <a:r>
                  <a:rPr kumimoji="0" lang="en-US" altLang="zh-CN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0</a:t>
                </a:r>
                <a:endParaRPr kumimoji="0" lang="zh-CN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431" name="文本框 430"/>
              <p:cNvSpPr txBox="1"/>
              <p:nvPr/>
            </p:nvSpPr>
            <p:spPr>
              <a:xfrm>
                <a:off x="952064" y="3118931"/>
                <a:ext cx="375607" cy="2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S1</a:t>
                </a:r>
                <a:endParaRPr kumimoji="0" lang="zh-CN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432" name="文本框 431"/>
              <p:cNvSpPr txBox="1"/>
              <p:nvPr/>
            </p:nvSpPr>
            <p:spPr>
              <a:xfrm>
                <a:off x="959508" y="3921464"/>
                <a:ext cx="375608" cy="2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S2</a:t>
                </a:r>
                <a:endParaRPr kumimoji="0" lang="zh-CN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433" name="文本框 432"/>
              <p:cNvSpPr txBox="1"/>
              <p:nvPr/>
            </p:nvSpPr>
            <p:spPr>
              <a:xfrm>
                <a:off x="948416" y="4732338"/>
                <a:ext cx="375607" cy="278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400" i="1" kern="0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rPr>
                  <a:t>S</a:t>
                </a:r>
                <a:r>
                  <a:rPr kumimoji="0" lang="en-US" altLang="zh-CN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3</a:t>
                </a:r>
                <a:endParaRPr kumimoji="0" lang="zh-CN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</p:grpSp>
      </p:grpSp>
      <p:sp>
        <p:nvSpPr>
          <p:cNvPr id="263" name="矩形 262"/>
          <p:cNvSpPr/>
          <p:nvPr/>
        </p:nvSpPr>
        <p:spPr>
          <a:xfrm>
            <a:off x="4406928" y="3257893"/>
            <a:ext cx="297952" cy="135447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路并发比较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264" name="组合 263"/>
          <p:cNvGrpSpPr/>
          <p:nvPr/>
        </p:nvGrpSpPr>
        <p:grpSpPr>
          <a:xfrm>
            <a:off x="1010123" y="2649286"/>
            <a:ext cx="2218225" cy="2502589"/>
            <a:chOff x="419189" y="2516278"/>
            <a:chExt cx="2060911" cy="2265131"/>
          </a:xfrm>
        </p:grpSpPr>
        <p:sp>
          <p:nvSpPr>
            <p:cNvPr id="380" name="斜纹 379"/>
            <p:cNvSpPr/>
            <p:nvPr/>
          </p:nvSpPr>
          <p:spPr>
            <a:xfrm rot="19109983">
              <a:off x="419189" y="2516278"/>
              <a:ext cx="2060911" cy="2265131"/>
            </a:xfrm>
            <a:prstGeom prst="diagStripe">
              <a:avLst>
                <a:gd name="adj" fmla="val 78754"/>
              </a:avLst>
            </a:prstGeom>
            <a:solidFill>
              <a:srgbClr val="CCFFCC"/>
            </a:solidFill>
            <a:ln w="1270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8" name="文本框 387"/>
            <p:cNvSpPr txBox="1"/>
            <p:nvPr/>
          </p:nvSpPr>
          <p:spPr>
            <a:xfrm>
              <a:off x="1094627" y="2871235"/>
              <a:ext cx="295324" cy="1420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组索引译码器</a:t>
              </a: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9029104" y="2123278"/>
            <a:ext cx="2163152" cy="3418733"/>
            <a:chOff x="8485545" y="2434862"/>
            <a:chExt cx="1962650" cy="3101851"/>
          </a:xfrm>
        </p:grpSpPr>
        <p:grpSp>
          <p:nvGrpSpPr>
            <p:cNvPr id="518" name="组合 517"/>
            <p:cNvGrpSpPr/>
            <p:nvPr/>
          </p:nvGrpSpPr>
          <p:grpSpPr>
            <a:xfrm>
              <a:off x="8485545" y="2434862"/>
              <a:ext cx="607552" cy="378508"/>
              <a:chOff x="6944101" y="2283225"/>
              <a:chExt cx="607552" cy="378508"/>
            </a:xfrm>
          </p:grpSpPr>
          <p:sp>
            <p:nvSpPr>
              <p:cNvPr id="609" name="等腰三角形 608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610" name="直接连接符 609"/>
              <p:cNvCxnSpPr>
                <a:endCxn id="609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611" name="直接连接符 610"/>
              <p:cNvCxnSpPr>
                <a:stCxn id="609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612" name="直接连接符 611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613" name="文本框 612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L0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519" name="直接连接符 518"/>
            <p:cNvCxnSpPr/>
            <p:nvPr/>
          </p:nvCxnSpPr>
          <p:spPr>
            <a:xfrm rot="16200000">
              <a:off x="10054341" y="3966761"/>
              <a:ext cx="0" cy="265276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1" name="组合 520"/>
            <p:cNvGrpSpPr/>
            <p:nvPr/>
          </p:nvGrpSpPr>
          <p:grpSpPr>
            <a:xfrm>
              <a:off x="8485545" y="2760514"/>
              <a:ext cx="600861" cy="430135"/>
              <a:chOff x="6944101" y="2231598"/>
              <a:chExt cx="600861" cy="430135"/>
            </a:xfrm>
          </p:grpSpPr>
          <p:sp>
            <p:nvSpPr>
              <p:cNvPr id="604" name="等腰三角形 603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605" name="直接连接符 604"/>
              <p:cNvCxnSpPr>
                <a:endCxn id="604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606" name="直接连接符 605"/>
              <p:cNvCxnSpPr>
                <a:stCxn id="604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607" name="直接连接符 606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608" name="文本框 607"/>
              <p:cNvSpPr txBox="1"/>
              <p:nvPr/>
            </p:nvSpPr>
            <p:spPr>
              <a:xfrm>
                <a:off x="7204804" y="2231598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L1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522" name="组合 521"/>
            <p:cNvGrpSpPr/>
            <p:nvPr/>
          </p:nvGrpSpPr>
          <p:grpSpPr>
            <a:xfrm>
              <a:off x="8485545" y="3203033"/>
              <a:ext cx="607552" cy="378508"/>
              <a:chOff x="6944101" y="2283225"/>
              <a:chExt cx="607552" cy="378508"/>
            </a:xfrm>
          </p:grpSpPr>
          <p:sp>
            <p:nvSpPr>
              <p:cNvPr id="599" name="等腰三角形 598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600" name="直接连接符 599"/>
              <p:cNvCxnSpPr>
                <a:endCxn id="599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601" name="直接连接符 600"/>
              <p:cNvCxnSpPr>
                <a:stCxn id="599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602" name="直接连接符 601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603" name="文本框 602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L2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523" name="组合 522"/>
            <p:cNvGrpSpPr/>
            <p:nvPr/>
          </p:nvGrpSpPr>
          <p:grpSpPr>
            <a:xfrm>
              <a:off x="8485545" y="3598765"/>
              <a:ext cx="607552" cy="378508"/>
              <a:chOff x="6944101" y="2283225"/>
              <a:chExt cx="607552" cy="378508"/>
            </a:xfrm>
          </p:grpSpPr>
          <p:sp>
            <p:nvSpPr>
              <p:cNvPr id="594" name="等腰三角形 593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595" name="直接连接符 594"/>
              <p:cNvCxnSpPr>
                <a:endCxn id="594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96" name="直接连接符 595"/>
              <p:cNvCxnSpPr>
                <a:stCxn id="594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97" name="直接连接符 596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598" name="文本框 597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L3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524" name="组合 523"/>
            <p:cNvGrpSpPr/>
            <p:nvPr/>
          </p:nvGrpSpPr>
          <p:grpSpPr>
            <a:xfrm>
              <a:off x="8485545" y="3990599"/>
              <a:ext cx="607552" cy="378508"/>
              <a:chOff x="6944101" y="2283225"/>
              <a:chExt cx="607552" cy="378508"/>
            </a:xfrm>
          </p:grpSpPr>
          <p:sp>
            <p:nvSpPr>
              <p:cNvPr id="589" name="等腰三角形 588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590" name="直接连接符 589"/>
              <p:cNvCxnSpPr>
                <a:endCxn id="589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91" name="直接连接符 590"/>
              <p:cNvCxnSpPr>
                <a:stCxn id="589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92" name="直接连接符 591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593" name="文本框 592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L4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525" name="组合 524"/>
            <p:cNvGrpSpPr/>
            <p:nvPr/>
          </p:nvGrpSpPr>
          <p:grpSpPr>
            <a:xfrm>
              <a:off x="8485545" y="4366946"/>
              <a:ext cx="607552" cy="378508"/>
              <a:chOff x="6944101" y="2283225"/>
              <a:chExt cx="607552" cy="378508"/>
            </a:xfrm>
          </p:grpSpPr>
          <p:sp>
            <p:nvSpPr>
              <p:cNvPr id="584" name="等腰三角形 583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585" name="直接连接符 584"/>
              <p:cNvCxnSpPr>
                <a:endCxn id="584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86" name="直接连接符 585"/>
              <p:cNvCxnSpPr>
                <a:stCxn id="584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87" name="直接连接符 586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588" name="文本框 587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L5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8485545" y="4771925"/>
              <a:ext cx="607552" cy="378508"/>
              <a:chOff x="6944101" y="2283225"/>
              <a:chExt cx="607552" cy="378508"/>
            </a:xfrm>
          </p:grpSpPr>
          <p:sp>
            <p:nvSpPr>
              <p:cNvPr id="579" name="等腰三角形 578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580" name="直接连接符 579"/>
              <p:cNvCxnSpPr>
                <a:endCxn id="579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81" name="直接连接符 580"/>
              <p:cNvCxnSpPr>
                <a:stCxn id="579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82" name="直接连接符 581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583" name="文本框 582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L6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8485545" y="5158205"/>
              <a:ext cx="607552" cy="378508"/>
              <a:chOff x="6944101" y="2283225"/>
              <a:chExt cx="607552" cy="378508"/>
            </a:xfrm>
          </p:grpSpPr>
          <p:sp>
            <p:nvSpPr>
              <p:cNvPr id="574" name="等腰三角形 573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575" name="直接连接符 574"/>
              <p:cNvCxnSpPr>
                <a:endCxn id="574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76" name="直接连接符 575"/>
              <p:cNvCxnSpPr>
                <a:stCxn id="574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577" name="直接连接符 576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578" name="文本框 577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L7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528" name="直接连接符 527"/>
            <p:cNvCxnSpPr/>
            <p:nvPr/>
          </p:nvCxnSpPr>
          <p:spPr>
            <a:xfrm>
              <a:off x="9074121" y="2735997"/>
              <a:ext cx="0" cy="2723343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cxnSp>
          <p:nvCxnSpPr>
            <p:cNvPr id="529" name="直接连接符 528"/>
            <p:cNvCxnSpPr/>
            <p:nvPr/>
          </p:nvCxnSpPr>
          <p:spPr>
            <a:xfrm flipH="1">
              <a:off x="9082458" y="4097667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grpSp>
          <p:nvGrpSpPr>
            <p:cNvPr id="530" name="组合 529"/>
            <p:cNvGrpSpPr/>
            <p:nvPr/>
          </p:nvGrpSpPr>
          <p:grpSpPr>
            <a:xfrm>
              <a:off x="9369656" y="3633163"/>
              <a:ext cx="300016" cy="903269"/>
              <a:chOff x="7766536" y="3451012"/>
              <a:chExt cx="300016" cy="903269"/>
            </a:xfrm>
          </p:grpSpPr>
          <p:cxnSp>
            <p:nvCxnSpPr>
              <p:cNvPr id="569" name="直接连接符 568"/>
              <p:cNvCxnSpPr/>
              <p:nvPr/>
            </p:nvCxnSpPr>
            <p:spPr>
              <a:xfrm>
                <a:off x="7766536" y="3451012"/>
                <a:ext cx="0" cy="903269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570" name="直接连接符 569"/>
              <p:cNvCxnSpPr/>
              <p:nvPr/>
            </p:nvCxnSpPr>
            <p:spPr>
              <a:xfrm flipH="1">
                <a:off x="7774273" y="3451012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571" name="直接连接符 570"/>
              <p:cNvCxnSpPr/>
              <p:nvPr/>
            </p:nvCxnSpPr>
            <p:spPr>
              <a:xfrm flipH="1">
                <a:off x="7779354" y="3752884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572" name="直接连接符 571"/>
              <p:cNvCxnSpPr/>
              <p:nvPr/>
            </p:nvCxnSpPr>
            <p:spPr>
              <a:xfrm flipH="1">
                <a:off x="7766536" y="4052868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573" name="直接连接符 572"/>
              <p:cNvCxnSpPr/>
              <p:nvPr/>
            </p:nvCxnSpPr>
            <p:spPr>
              <a:xfrm flipH="1">
                <a:off x="7766536" y="4354281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</p:grpSp>
        <p:sp>
          <p:nvSpPr>
            <p:cNvPr id="535" name="文本框 534"/>
            <p:cNvSpPr txBox="1"/>
            <p:nvPr/>
          </p:nvSpPr>
          <p:spPr>
            <a:xfrm rot="16200000">
              <a:off x="9978050" y="4016082"/>
              <a:ext cx="738664" cy="2016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字输出</a:t>
              </a:r>
            </a:p>
          </p:txBody>
        </p:sp>
        <p:sp>
          <p:nvSpPr>
            <p:cNvPr id="536" name="矩形 535"/>
            <p:cNvSpPr/>
            <p:nvPr/>
          </p:nvSpPr>
          <p:spPr>
            <a:xfrm>
              <a:off x="8849421" y="4868910"/>
              <a:ext cx="986630" cy="1857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 err="1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SlotData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537" name="矩形 536"/>
            <p:cNvSpPr/>
            <p:nvPr/>
          </p:nvSpPr>
          <p:spPr>
            <a:xfrm>
              <a:off x="9312434" y="3421703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0</a:t>
              </a:r>
            </a:p>
          </p:txBody>
        </p:sp>
        <p:sp>
          <p:nvSpPr>
            <p:cNvPr id="538" name="矩形 537"/>
            <p:cNvSpPr/>
            <p:nvPr/>
          </p:nvSpPr>
          <p:spPr>
            <a:xfrm>
              <a:off x="9303648" y="3735272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1</a:t>
              </a:r>
            </a:p>
          </p:txBody>
        </p:sp>
        <p:sp>
          <p:nvSpPr>
            <p:cNvPr id="539" name="矩形 538"/>
            <p:cNvSpPr/>
            <p:nvPr/>
          </p:nvSpPr>
          <p:spPr>
            <a:xfrm>
              <a:off x="9304828" y="4031379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2</a:t>
              </a:r>
            </a:p>
          </p:txBody>
        </p:sp>
        <p:sp>
          <p:nvSpPr>
            <p:cNvPr id="540" name="矩形 539"/>
            <p:cNvSpPr/>
            <p:nvPr/>
          </p:nvSpPr>
          <p:spPr>
            <a:xfrm>
              <a:off x="9305426" y="4325636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3</a:t>
              </a:r>
            </a:p>
          </p:txBody>
        </p:sp>
        <p:grpSp>
          <p:nvGrpSpPr>
            <p:cNvPr id="545" name="组合 544"/>
            <p:cNvGrpSpPr/>
            <p:nvPr/>
          </p:nvGrpSpPr>
          <p:grpSpPr>
            <a:xfrm>
              <a:off x="9667895" y="3288505"/>
              <a:ext cx="369783" cy="1586339"/>
              <a:chOff x="8088601" y="3262692"/>
              <a:chExt cx="324657" cy="1288723"/>
            </a:xfrm>
          </p:grpSpPr>
          <p:sp>
            <p:nvSpPr>
              <p:cNvPr id="547" name="梯形 546"/>
              <p:cNvSpPr/>
              <p:nvPr/>
            </p:nvSpPr>
            <p:spPr>
              <a:xfrm rot="5400000">
                <a:off x="7570153" y="3781140"/>
                <a:ext cx="1288723" cy="251827"/>
              </a:xfrm>
              <a:prstGeom prst="trapezoid">
                <a:avLst>
                  <a:gd name="adj" fmla="val 72150"/>
                </a:avLst>
              </a:prstGeom>
              <a:solidFill>
                <a:srgbClr val="FFC000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548" name="文本框 547"/>
              <p:cNvSpPr txBox="1"/>
              <p:nvPr/>
            </p:nvSpPr>
            <p:spPr>
              <a:xfrm rot="16200000">
                <a:off x="7959329" y="3812431"/>
                <a:ext cx="600082" cy="307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字选择</a:t>
                </a:r>
              </a:p>
            </p:txBody>
          </p:sp>
        </p:grpSp>
        <p:sp>
          <p:nvSpPr>
            <p:cNvPr id="546" name="矩形 545"/>
            <p:cNvSpPr/>
            <p:nvPr/>
          </p:nvSpPr>
          <p:spPr>
            <a:xfrm>
              <a:off x="9532852" y="4503600"/>
              <a:ext cx="472760" cy="22701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OE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56718" y="2258834"/>
            <a:ext cx="598749" cy="3249903"/>
            <a:chOff x="5156718" y="2049284"/>
            <a:chExt cx="598749" cy="3249903"/>
          </a:xfrm>
        </p:grpSpPr>
        <p:sp>
          <p:nvSpPr>
            <p:cNvPr id="615" name="矩形 614"/>
            <p:cNvSpPr/>
            <p:nvPr/>
          </p:nvSpPr>
          <p:spPr>
            <a:xfrm>
              <a:off x="5156718" y="2458580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L1</a:t>
              </a:r>
            </a:p>
          </p:txBody>
        </p:sp>
        <p:grpSp>
          <p:nvGrpSpPr>
            <p:cNvPr id="252" name="组合 251"/>
            <p:cNvGrpSpPr/>
            <p:nvPr/>
          </p:nvGrpSpPr>
          <p:grpSpPr>
            <a:xfrm>
              <a:off x="5160381" y="2237726"/>
              <a:ext cx="595086" cy="3019671"/>
              <a:chOff x="3558329" y="2333436"/>
              <a:chExt cx="897415" cy="2733149"/>
            </a:xfrm>
          </p:grpSpPr>
          <p:cxnSp>
            <p:nvCxnSpPr>
              <p:cNvPr id="447" name="直接连接符 446"/>
              <p:cNvCxnSpPr/>
              <p:nvPr/>
            </p:nvCxnSpPr>
            <p:spPr>
              <a:xfrm>
                <a:off x="3593407" y="2333436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8" name="直接连接符 447"/>
              <p:cNvCxnSpPr/>
              <p:nvPr/>
            </p:nvCxnSpPr>
            <p:spPr>
              <a:xfrm>
                <a:off x="3570203" y="2700485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49" name="直接连接符 448"/>
              <p:cNvCxnSpPr/>
              <p:nvPr/>
            </p:nvCxnSpPr>
            <p:spPr>
              <a:xfrm>
                <a:off x="3579043" y="3084777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0" name="直接连接符 449"/>
              <p:cNvCxnSpPr/>
              <p:nvPr/>
            </p:nvCxnSpPr>
            <p:spPr>
              <a:xfrm>
                <a:off x="3584566" y="3469359"/>
                <a:ext cx="862336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1" name="直接连接符 450"/>
              <p:cNvCxnSpPr/>
              <p:nvPr/>
            </p:nvCxnSpPr>
            <p:spPr>
              <a:xfrm>
                <a:off x="3558329" y="3915169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2" name="直接连接符 451"/>
              <p:cNvCxnSpPr/>
              <p:nvPr/>
            </p:nvCxnSpPr>
            <p:spPr>
              <a:xfrm>
                <a:off x="3572693" y="4298001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3" name="直接连接符 452"/>
              <p:cNvCxnSpPr/>
              <p:nvPr/>
            </p:nvCxnSpPr>
            <p:spPr>
              <a:xfrm>
                <a:off x="3579043" y="4682293"/>
                <a:ext cx="862336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454" name="直接连接符 453"/>
              <p:cNvCxnSpPr/>
              <p:nvPr/>
            </p:nvCxnSpPr>
            <p:spPr>
              <a:xfrm>
                <a:off x="3572693" y="5066585"/>
                <a:ext cx="862336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sp>
          <p:nvSpPr>
            <p:cNvPr id="614" name="矩形 613"/>
            <p:cNvSpPr/>
            <p:nvPr/>
          </p:nvSpPr>
          <p:spPr>
            <a:xfrm>
              <a:off x="5156718" y="2049284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L0</a:t>
              </a:r>
            </a:p>
          </p:txBody>
        </p:sp>
        <p:sp>
          <p:nvSpPr>
            <p:cNvPr id="616" name="矩形 615"/>
            <p:cNvSpPr/>
            <p:nvPr/>
          </p:nvSpPr>
          <p:spPr>
            <a:xfrm>
              <a:off x="5156718" y="2870114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L2</a:t>
              </a:r>
            </a:p>
          </p:txBody>
        </p:sp>
        <p:sp>
          <p:nvSpPr>
            <p:cNvPr id="617" name="矩形 616"/>
            <p:cNvSpPr/>
            <p:nvPr/>
          </p:nvSpPr>
          <p:spPr>
            <a:xfrm>
              <a:off x="5156718" y="3280340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L3</a:t>
              </a:r>
            </a:p>
          </p:txBody>
        </p:sp>
        <p:sp>
          <p:nvSpPr>
            <p:cNvPr id="618" name="矩形 617"/>
            <p:cNvSpPr/>
            <p:nvPr/>
          </p:nvSpPr>
          <p:spPr>
            <a:xfrm>
              <a:off x="5156718" y="3761461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L4</a:t>
              </a:r>
            </a:p>
          </p:txBody>
        </p:sp>
        <p:sp>
          <p:nvSpPr>
            <p:cNvPr id="619" name="矩形 618"/>
            <p:cNvSpPr/>
            <p:nvPr/>
          </p:nvSpPr>
          <p:spPr>
            <a:xfrm>
              <a:off x="5156718" y="4165178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L5</a:t>
              </a:r>
            </a:p>
          </p:txBody>
        </p:sp>
        <p:sp>
          <p:nvSpPr>
            <p:cNvPr id="620" name="矩形 619"/>
            <p:cNvSpPr/>
            <p:nvPr/>
          </p:nvSpPr>
          <p:spPr>
            <a:xfrm>
              <a:off x="5156718" y="4606512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L6</a:t>
              </a:r>
            </a:p>
          </p:txBody>
        </p:sp>
        <p:sp>
          <p:nvSpPr>
            <p:cNvPr id="621" name="矩形 620"/>
            <p:cNvSpPr/>
            <p:nvPr/>
          </p:nvSpPr>
          <p:spPr>
            <a:xfrm>
              <a:off x="5156718" y="5049855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L7</a:t>
              </a:r>
            </a:p>
          </p:txBody>
        </p:sp>
      </p:grpSp>
      <p:grpSp>
        <p:nvGrpSpPr>
          <p:cNvPr id="622" name="组合 621"/>
          <p:cNvGrpSpPr/>
          <p:nvPr/>
        </p:nvGrpSpPr>
        <p:grpSpPr>
          <a:xfrm>
            <a:off x="4496340" y="3627705"/>
            <a:ext cx="131581" cy="707921"/>
            <a:chOff x="3491880" y="2228006"/>
            <a:chExt cx="144016" cy="618524"/>
          </a:xfrm>
        </p:grpSpPr>
        <p:sp>
          <p:nvSpPr>
            <p:cNvPr id="623" name="矩形 622"/>
            <p:cNvSpPr/>
            <p:nvPr/>
          </p:nvSpPr>
          <p:spPr>
            <a:xfrm>
              <a:off x="3491880" y="2228006"/>
              <a:ext cx="144016" cy="220759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2E4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  <p:sp>
          <p:nvSpPr>
            <p:cNvPr id="624" name="矩形 623"/>
            <p:cNvSpPr/>
            <p:nvPr/>
          </p:nvSpPr>
          <p:spPr>
            <a:xfrm>
              <a:off x="3491880" y="2625771"/>
              <a:ext cx="144016" cy="220759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2E4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i="0" dirty="0">
                  <a:solidFill>
                    <a:schemeClr val="tx1"/>
                  </a:solidFill>
                </a:rPr>
                <a:t>=</a:t>
              </a:r>
              <a:endParaRPr lang="zh-CN" altLang="en-US" sz="1200" b="1" i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24736" y="1936599"/>
            <a:ext cx="1435729" cy="3744103"/>
            <a:chOff x="2224736" y="1727049"/>
            <a:chExt cx="1435729" cy="3744103"/>
          </a:xfrm>
        </p:grpSpPr>
        <p:sp>
          <p:nvSpPr>
            <p:cNvPr id="233" name="矩形 232"/>
            <p:cNvSpPr/>
            <p:nvPr/>
          </p:nvSpPr>
          <p:spPr>
            <a:xfrm>
              <a:off x="2224736" y="1727049"/>
              <a:ext cx="1333673" cy="266223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有效位 </a:t>
              </a: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00446" y="2005715"/>
              <a:ext cx="1260019" cy="3465437"/>
              <a:chOff x="2400446" y="2005715"/>
              <a:chExt cx="1260019" cy="3465437"/>
            </a:xfrm>
          </p:grpSpPr>
          <p:grpSp>
            <p:nvGrpSpPr>
              <p:cNvPr id="242" name="组合 241"/>
              <p:cNvGrpSpPr/>
              <p:nvPr/>
            </p:nvGrpSpPr>
            <p:grpSpPr>
              <a:xfrm>
                <a:off x="2411167" y="2005715"/>
                <a:ext cx="1249297" cy="810671"/>
                <a:chOff x="932125" y="2130352"/>
                <a:chExt cx="1160698" cy="733750"/>
              </a:xfrm>
            </p:grpSpPr>
            <p:sp>
              <p:nvSpPr>
                <p:cNvPr id="500" name="矩形 499"/>
                <p:cNvSpPr/>
                <p:nvPr/>
              </p:nvSpPr>
              <p:spPr>
                <a:xfrm>
                  <a:off x="932125" y="2130352"/>
                  <a:ext cx="1160698" cy="733750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501" name="矩形 500"/>
                <p:cNvSpPr/>
                <p:nvPr/>
              </p:nvSpPr>
              <p:spPr>
                <a:xfrm>
                  <a:off x="1303233" y="2192613"/>
                  <a:ext cx="717585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502" name="矩形 501"/>
                <p:cNvSpPr/>
                <p:nvPr/>
              </p:nvSpPr>
              <p:spPr>
                <a:xfrm>
                  <a:off x="1004133" y="2194547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1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503" name="矩形 502"/>
                <p:cNvSpPr/>
                <p:nvPr/>
              </p:nvSpPr>
              <p:spPr>
                <a:xfrm>
                  <a:off x="1303234" y="2579969"/>
                  <a:ext cx="716586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504" name="矩形 503"/>
                <p:cNvSpPr/>
                <p:nvPr/>
              </p:nvSpPr>
              <p:spPr>
                <a:xfrm>
                  <a:off x="1004133" y="2581903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1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  <p:grpSp>
            <p:nvGrpSpPr>
              <p:cNvPr id="245" name="组合 244"/>
              <p:cNvGrpSpPr/>
              <p:nvPr/>
            </p:nvGrpSpPr>
            <p:grpSpPr>
              <a:xfrm>
                <a:off x="2400446" y="2869278"/>
                <a:ext cx="1253007" cy="831238"/>
                <a:chOff x="932125" y="2905064"/>
                <a:chExt cx="1187750" cy="752366"/>
              </a:xfrm>
            </p:grpSpPr>
            <p:sp>
              <p:nvSpPr>
                <p:cNvPr id="485" name="矩形 484"/>
                <p:cNvSpPr/>
                <p:nvPr/>
              </p:nvSpPr>
              <p:spPr>
                <a:xfrm>
                  <a:off x="932125" y="2905064"/>
                  <a:ext cx="1187750" cy="752366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600" kern="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86" name="矩形 485"/>
                <p:cNvSpPr/>
                <p:nvPr/>
              </p:nvSpPr>
              <p:spPr>
                <a:xfrm>
                  <a:off x="1303234" y="2967325"/>
                  <a:ext cx="726548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600" kern="0" dirty="0">
                      <a:solidFill>
                        <a:schemeClr val="bg1"/>
                      </a:solidFill>
                      <a:latin typeface="Arial" pitchFamily="34" charset="0"/>
                      <a:ea typeface="微软雅黑"/>
                      <a:cs typeface="Arial" pitchFamily="34" charset="0"/>
                    </a:rPr>
                    <a:t>666</a:t>
                  </a:r>
                  <a:endParaRPr lang="zh-CN" altLang="en-US" sz="1600" kern="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87" name="矩形 486"/>
                <p:cNvSpPr/>
                <p:nvPr/>
              </p:nvSpPr>
              <p:spPr>
                <a:xfrm>
                  <a:off x="1004133" y="2969259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600" kern="0" dirty="0">
                      <a:solidFill>
                        <a:srgbClr val="000000"/>
                      </a:solidFill>
                      <a:latin typeface="Arial" pitchFamily="34" charset="0"/>
                      <a:ea typeface="微软雅黑"/>
                      <a:cs typeface="Arial" pitchFamily="34" charset="0"/>
                    </a:rPr>
                    <a:t>1</a:t>
                  </a:r>
                  <a:endParaRPr lang="zh-CN" altLang="en-US" sz="1600" kern="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88" name="矩形 487"/>
                <p:cNvSpPr/>
                <p:nvPr/>
              </p:nvSpPr>
              <p:spPr>
                <a:xfrm>
                  <a:off x="1303234" y="3354681"/>
                  <a:ext cx="716586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600" kern="0" dirty="0">
                      <a:solidFill>
                        <a:schemeClr val="bg1"/>
                      </a:solidFill>
                      <a:latin typeface="Arial" pitchFamily="34" charset="0"/>
                      <a:ea typeface="微软雅黑"/>
                      <a:cs typeface="Arial" pitchFamily="34" charset="0"/>
                    </a:rPr>
                    <a:t>777</a:t>
                  </a:r>
                  <a:endParaRPr lang="zh-CN" altLang="en-US" sz="1600" kern="0" dirty="0">
                    <a:solidFill>
                      <a:schemeClr val="bg1"/>
                    </a:solidFill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89" name="矩形 488"/>
                <p:cNvSpPr/>
                <p:nvPr/>
              </p:nvSpPr>
              <p:spPr>
                <a:xfrm>
                  <a:off x="1004133" y="3356615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1600" kern="0" dirty="0">
                      <a:solidFill>
                        <a:srgbClr val="000000"/>
                      </a:solidFill>
                      <a:latin typeface="Arial" pitchFamily="34" charset="0"/>
                      <a:ea typeface="微软雅黑"/>
                      <a:cs typeface="Arial" pitchFamily="34" charset="0"/>
                    </a:rPr>
                    <a:t>1</a:t>
                  </a:r>
                  <a:endParaRPr lang="zh-CN" altLang="en-US" sz="1600" kern="0" dirty="0">
                    <a:solidFill>
                      <a:srgbClr val="000000"/>
                    </a:solidFill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  <p:grpSp>
            <p:nvGrpSpPr>
              <p:cNvPr id="248" name="组合 247"/>
              <p:cNvGrpSpPr/>
              <p:nvPr/>
            </p:nvGrpSpPr>
            <p:grpSpPr>
              <a:xfrm>
                <a:off x="2400446" y="3755946"/>
                <a:ext cx="1253007" cy="822420"/>
                <a:chOff x="932125" y="3707599"/>
                <a:chExt cx="1164145" cy="744385"/>
              </a:xfrm>
            </p:grpSpPr>
            <p:sp>
              <p:nvSpPr>
                <p:cNvPr id="470" name="矩形 469"/>
                <p:cNvSpPr/>
                <p:nvPr/>
              </p:nvSpPr>
              <p:spPr>
                <a:xfrm>
                  <a:off x="932125" y="3707599"/>
                  <a:ext cx="1164145" cy="744385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72" name="矩形 471"/>
                <p:cNvSpPr/>
                <p:nvPr/>
              </p:nvSpPr>
              <p:spPr>
                <a:xfrm>
                  <a:off x="1004133" y="3790411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0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74" name="矩形 473"/>
                <p:cNvSpPr/>
                <p:nvPr/>
              </p:nvSpPr>
              <p:spPr>
                <a:xfrm>
                  <a:off x="1004133" y="4177767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0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71" name="矩形 470"/>
                <p:cNvSpPr/>
                <p:nvPr/>
              </p:nvSpPr>
              <p:spPr>
                <a:xfrm>
                  <a:off x="1303234" y="3788477"/>
                  <a:ext cx="713476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73" name="矩形 472"/>
                <p:cNvSpPr/>
                <p:nvPr/>
              </p:nvSpPr>
              <p:spPr>
                <a:xfrm>
                  <a:off x="1303234" y="4175833"/>
                  <a:ext cx="713476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  <p:grpSp>
            <p:nvGrpSpPr>
              <p:cNvPr id="251" name="组合 250"/>
              <p:cNvGrpSpPr/>
              <p:nvPr/>
            </p:nvGrpSpPr>
            <p:grpSpPr>
              <a:xfrm>
                <a:off x="2400446" y="4632440"/>
                <a:ext cx="1260019" cy="838712"/>
                <a:chOff x="932126" y="4500927"/>
                <a:chExt cx="1170660" cy="759131"/>
              </a:xfrm>
            </p:grpSpPr>
            <p:sp>
              <p:nvSpPr>
                <p:cNvPr id="455" name="矩形 454"/>
                <p:cNvSpPr/>
                <p:nvPr/>
              </p:nvSpPr>
              <p:spPr>
                <a:xfrm>
                  <a:off x="932126" y="4500927"/>
                  <a:ext cx="1170660" cy="759131"/>
                </a:xfrm>
                <a:prstGeom prst="rect">
                  <a:avLst/>
                </a:prstGeom>
                <a:solidFill>
                  <a:srgbClr val="B2B2B2">
                    <a:lumMod val="40000"/>
                    <a:lumOff val="60000"/>
                  </a:srgbClr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56" name="矩形 455"/>
                <p:cNvSpPr/>
                <p:nvPr/>
              </p:nvSpPr>
              <p:spPr>
                <a:xfrm>
                  <a:off x="1303234" y="4563189"/>
                  <a:ext cx="713476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57" name="矩形 456"/>
                <p:cNvSpPr/>
                <p:nvPr/>
              </p:nvSpPr>
              <p:spPr>
                <a:xfrm>
                  <a:off x="1004133" y="4565123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0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58" name="矩形 457"/>
                <p:cNvSpPr/>
                <p:nvPr/>
              </p:nvSpPr>
              <p:spPr>
                <a:xfrm>
                  <a:off x="1303234" y="4950545"/>
                  <a:ext cx="713476" cy="228600"/>
                </a:xfrm>
                <a:prstGeom prst="rect">
                  <a:avLst/>
                </a:prstGeom>
                <a:solidFill>
                  <a:srgbClr val="00B0F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  <p:sp>
              <p:nvSpPr>
                <p:cNvPr id="459" name="矩形 458"/>
                <p:cNvSpPr/>
                <p:nvPr/>
              </p:nvSpPr>
              <p:spPr>
                <a:xfrm>
                  <a:off x="1004133" y="4952479"/>
                  <a:ext cx="227092" cy="228600"/>
                </a:xfrm>
                <a:prstGeom prst="rect">
                  <a:avLst/>
                </a:prstGeom>
                <a:solidFill>
                  <a:srgbClr val="FF6600"/>
                </a:solidFill>
                <a:ln w="3175" cap="flat" cmpd="sng" algn="ctr">
                  <a:solidFill>
                    <a:srgbClr val="333333"/>
                  </a:solidFill>
                  <a:prstDash val="sysDot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微软雅黑"/>
                      <a:cs typeface="Arial" pitchFamily="34" charset="0"/>
                    </a:rPr>
                    <a:t>0</a:t>
                  </a:r>
                  <a:endPara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3650430" y="2166790"/>
            <a:ext cx="756498" cy="3157883"/>
            <a:chOff x="3650430" y="1957240"/>
            <a:chExt cx="756498" cy="3157883"/>
          </a:xfrm>
        </p:grpSpPr>
        <p:grpSp>
          <p:nvGrpSpPr>
            <p:cNvPr id="262" name="组合 261"/>
            <p:cNvGrpSpPr/>
            <p:nvPr/>
          </p:nvGrpSpPr>
          <p:grpSpPr>
            <a:xfrm>
              <a:off x="3650430" y="2420575"/>
              <a:ext cx="756498" cy="2631221"/>
              <a:chOff x="2872250" y="2498935"/>
              <a:chExt cx="702848" cy="2381557"/>
            </a:xfrm>
          </p:grpSpPr>
          <p:grpSp>
            <p:nvGrpSpPr>
              <p:cNvPr id="401" name="组合 400"/>
              <p:cNvGrpSpPr/>
              <p:nvPr/>
            </p:nvGrpSpPr>
            <p:grpSpPr>
              <a:xfrm>
                <a:off x="2872250" y="2498935"/>
                <a:ext cx="418734" cy="2381557"/>
                <a:chOff x="2872250" y="2498935"/>
                <a:chExt cx="418734" cy="2381557"/>
              </a:xfrm>
            </p:grpSpPr>
            <p:grpSp>
              <p:nvGrpSpPr>
                <p:cNvPr id="403" name="组合 402"/>
                <p:cNvGrpSpPr/>
                <p:nvPr/>
              </p:nvGrpSpPr>
              <p:grpSpPr>
                <a:xfrm>
                  <a:off x="2872250" y="2507815"/>
                  <a:ext cx="418734" cy="2352440"/>
                  <a:chOff x="3739534" y="2492371"/>
                  <a:chExt cx="695496" cy="2352440"/>
                </a:xfrm>
              </p:grpSpPr>
              <p:cxnSp>
                <p:nvCxnSpPr>
                  <p:cNvPr id="410" name="直接连接符 409"/>
                  <p:cNvCxnSpPr/>
                  <p:nvPr/>
                </p:nvCxnSpPr>
                <p:spPr>
                  <a:xfrm>
                    <a:off x="3755019" y="4058410"/>
                    <a:ext cx="680011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5" name="直接连接符 404"/>
                  <p:cNvCxnSpPr/>
                  <p:nvPr/>
                </p:nvCxnSpPr>
                <p:spPr>
                  <a:xfrm>
                    <a:off x="3755019" y="2492371"/>
                    <a:ext cx="680011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8" name="直接连接符 407"/>
                  <p:cNvCxnSpPr/>
                  <p:nvPr/>
                </p:nvCxnSpPr>
                <p:spPr>
                  <a:xfrm>
                    <a:off x="3739534" y="3265802"/>
                    <a:ext cx="695496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A6A6A6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直接连接符 411"/>
                  <p:cNvCxnSpPr/>
                  <p:nvPr/>
                </p:nvCxnSpPr>
                <p:spPr>
                  <a:xfrm>
                    <a:off x="3755018" y="4844811"/>
                    <a:ext cx="680011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</p:cxnSp>
            </p:grpSp>
            <p:cxnSp>
              <p:nvCxnSpPr>
                <p:cNvPr id="404" name="直接连接符 403"/>
                <p:cNvCxnSpPr/>
                <p:nvPr/>
              </p:nvCxnSpPr>
              <p:spPr>
                <a:xfrm>
                  <a:off x="3290983" y="2498935"/>
                  <a:ext cx="0" cy="2381557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A6A6A6"/>
                  </a:solidFill>
                  <a:prstDash val="solid"/>
                </a:ln>
                <a:effectLst/>
              </p:spPr>
            </p:cxnSp>
          </p:grpSp>
          <p:cxnSp>
            <p:nvCxnSpPr>
              <p:cNvPr id="402" name="直接连接符 401"/>
              <p:cNvCxnSpPr/>
              <p:nvPr/>
            </p:nvCxnSpPr>
            <p:spPr>
              <a:xfrm flipH="1">
                <a:off x="3294355" y="3725559"/>
                <a:ext cx="28074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A6A6A6"/>
                </a:solidFill>
                <a:prstDash val="solid"/>
              </a:ln>
              <a:effectLst/>
            </p:spPr>
          </p:cxnSp>
        </p:grpSp>
        <p:grpSp>
          <p:nvGrpSpPr>
            <p:cNvPr id="14" name="组合 13"/>
            <p:cNvGrpSpPr/>
            <p:nvPr/>
          </p:nvGrpSpPr>
          <p:grpSpPr>
            <a:xfrm>
              <a:off x="3800610" y="2202011"/>
              <a:ext cx="155419" cy="311522"/>
              <a:chOff x="3800610" y="2202011"/>
              <a:chExt cx="155419" cy="311522"/>
            </a:xfrm>
          </p:grpSpPr>
          <p:sp>
            <p:nvSpPr>
              <p:cNvPr id="280" name="等腰三角形 279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290" name="直接连接符 289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grpSp>
          <p:nvGrpSpPr>
            <p:cNvPr id="293" name="组合 292"/>
            <p:cNvGrpSpPr/>
            <p:nvPr/>
          </p:nvGrpSpPr>
          <p:grpSpPr>
            <a:xfrm>
              <a:off x="3808580" y="3055432"/>
              <a:ext cx="155419" cy="311522"/>
              <a:chOff x="3800610" y="2202011"/>
              <a:chExt cx="155419" cy="311522"/>
            </a:xfrm>
          </p:grpSpPr>
          <p:sp>
            <p:nvSpPr>
              <p:cNvPr id="294" name="等腰三角形 293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295" name="直接连接符 294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grpSp>
          <p:nvGrpSpPr>
            <p:cNvPr id="296" name="组合 295"/>
            <p:cNvGrpSpPr/>
            <p:nvPr/>
          </p:nvGrpSpPr>
          <p:grpSpPr>
            <a:xfrm>
              <a:off x="3816550" y="3927903"/>
              <a:ext cx="155419" cy="311522"/>
              <a:chOff x="3800610" y="2202011"/>
              <a:chExt cx="155419" cy="311522"/>
            </a:xfrm>
          </p:grpSpPr>
          <p:sp>
            <p:nvSpPr>
              <p:cNvPr id="297" name="等腰三角形 296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298" name="直接连接符 297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grpSp>
          <p:nvGrpSpPr>
            <p:cNvPr id="300" name="组合 299"/>
            <p:cNvGrpSpPr/>
            <p:nvPr/>
          </p:nvGrpSpPr>
          <p:grpSpPr>
            <a:xfrm>
              <a:off x="3814373" y="4803601"/>
              <a:ext cx="155419" cy="311522"/>
              <a:chOff x="3800610" y="2202011"/>
              <a:chExt cx="155419" cy="311522"/>
            </a:xfrm>
          </p:grpSpPr>
          <p:sp>
            <p:nvSpPr>
              <p:cNvPr id="301" name="等腰三角形 300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02" name="直接连接符 301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sp>
          <p:nvSpPr>
            <p:cNvPr id="690" name="文本框 689"/>
            <p:cNvSpPr txBox="1"/>
            <p:nvPr/>
          </p:nvSpPr>
          <p:spPr>
            <a:xfrm>
              <a:off x="3673130" y="1957240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0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691" name="文本框 690"/>
            <p:cNvSpPr txBox="1"/>
            <p:nvPr/>
          </p:nvSpPr>
          <p:spPr>
            <a:xfrm>
              <a:off x="3663716" y="2805244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1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692" name="文本框 691"/>
            <p:cNvSpPr txBox="1"/>
            <p:nvPr/>
          </p:nvSpPr>
          <p:spPr>
            <a:xfrm>
              <a:off x="3674642" y="3681615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2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693" name="文本框 692"/>
            <p:cNvSpPr txBox="1"/>
            <p:nvPr/>
          </p:nvSpPr>
          <p:spPr>
            <a:xfrm>
              <a:off x="3685569" y="4567514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3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258" name="矩形 257"/>
          <p:cNvSpPr/>
          <p:nvPr/>
        </p:nvSpPr>
        <p:spPr>
          <a:xfrm>
            <a:off x="4937394" y="2222901"/>
            <a:ext cx="297952" cy="3420940"/>
          </a:xfrm>
          <a:prstGeom prst="rect">
            <a:avLst/>
          </a:prstGeom>
          <a:solidFill>
            <a:srgbClr val="FFCC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行译码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信号逻辑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929836" y="1084805"/>
            <a:ext cx="2348627" cy="551135"/>
            <a:chOff x="3929836" y="875255"/>
            <a:chExt cx="2348627" cy="551135"/>
          </a:xfrm>
        </p:grpSpPr>
        <p:sp>
          <p:nvSpPr>
            <p:cNvPr id="236" name="矩形 235"/>
            <p:cNvSpPr/>
            <p:nvPr/>
          </p:nvSpPr>
          <p:spPr>
            <a:xfrm>
              <a:off x="4460234" y="875255"/>
              <a:ext cx="1152068" cy="240288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主存地址</a:t>
              </a:r>
            </a:p>
          </p:txBody>
        </p:sp>
        <p:grpSp>
          <p:nvGrpSpPr>
            <p:cNvPr id="256" name="组合 255"/>
            <p:cNvGrpSpPr/>
            <p:nvPr/>
          </p:nvGrpSpPr>
          <p:grpSpPr>
            <a:xfrm>
              <a:off x="3929836" y="1173825"/>
              <a:ext cx="2348627" cy="252565"/>
              <a:chOff x="2861077" y="969828"/>
              <a:chExt cx="2182065" cy="228600"/>
            </a:xfrm>
          </p:grpSpPr>
          <p:sp>
            <p:nvSpPr>
              <p:cNvPr id="439" name="矩形 438"/>
              <p:cNvSpPr/>
              <p:nvPr/>
            </p:nvSpPr>
            <p:spPr>
              <a:xfrm>
                <a:off x="2861077" y="969828"/>
                <a:ext cx="720725" cy="228600"/>
              </a:xfrm>
              <a:prstGeom prst="rect">
                <a:avLst/>
              </a:prstGeom>
              <a:solidFill>
                <a:srgbClr val="00B0F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Tag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440" name="矩形 439"/>
              <p:cNvSpPr/>
              <p:nvPr/>
            </p:nvSpPr>
            <p:spPr>
              <a:xfrm>
                <a:off x="3581802" y="969828"/>
                <a:ext cx="730670" cy="228600"/>
              </a:xfrm>
              <a:prstGeom prst="rect">
                <a:avLst/>
              </a:prstGeom>
              <a:solidFill>
                <a:srgbClr val="CCFFCC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index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  <p:sp>
            <p:nvSpPr>
              <p:cNvPr id="441" name="矩形 440"/>
              <p:cNvSpPr/>
              <p:nvPr/>
            </p:nvSpPr>
            <p:spPr>
              <a:xfrm>
                <a:off x="4312472" y="969828"/>
                <a:ext cx="730670" cy="228600"/>
              </a:xfrm>
              <a:prstGeom prst="rect">
                <a:avLst/>
              </a:prstGeom>
              <a:solidFill>
                <a:srgbClr val="FFC000"/>
              </a:solidFill>
              <a:ln w="15875" cap="flat" cmpd="sng" algn="ctr">
                <a:solidFill>
                  <a:srgbClr val="333333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微软雅黑"/>
                    <a:cs typeface="Arial" pitchFamily="34" charset="0"/>
                  </a:rPr>
                  <a:t>offset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609854" y="3470973"/>
            <a:ext cx="410636" cy="757374"/>
            <a:chOff x="4609854" y="3261423"/>
            <a:chExt cx="410636" cy="757374"/>
          </a:xfrm>
        </p:grpSpPr>
        <p:grpSp>
          <p:nvGrpSpPr>
            <p:cNvPr id="254" name="组合 253"/>
            <p:cNvGrpSpPr/>
            <p:nvPr/>
          </p:nvGrpSpPr>
          <p:grpSpPr>
            <a:xfrm>
              <a:off x="4708287" y="3491378"/>
              <a:ext cx="229740" cy="474847"/>
              <a:chOff x="3564805" y="3119262"/>
              <a:chExt cx="862337" cy="429791"/>
            </a:xfrm>
          </p:grpSpPr>
          <p:cxnSp>
            <p:nvCxnSpPr>
              <p:cNvPr id="445" name="直接连接符 444"/>
              <p:cNvCxnSpPr/>
              <p:nvPr/>
            </p:nvCxnSpPr>
            <p:spPr>
              <a:xfrm>
                <a:off x="3564805" y="3119262"/>
                <a:ext cx="862337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CC00"/>
                </a:solidFill>
                <a:prstDash val="solid"/>
              </a:ln>
              <a:effectLst/>
            </p:spPr>
          </p:cxnSp>
          <p:cxnSp>
            <p:nvCxnSpPr>
              <p:cNvPr id="446" name="直接连接符 445"/>
              <p:cNvCxnSpPr/>
              <p:nvPr/>
            </p:nvCxnSpPr>
            <p:spPr>
              <a:xfrm>
                <a:off x="3564805" y="3549053"/>
                <a:ext cx="86233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</p:grpSp>
        <p:grpSp>
          <p:nvGrpSpPr>
            <p:cNvPr id="4" name="组合 3"/>
            <p:cNvGrpSpPr/>
            <p:nvPr/>
          </p:nvGrpSpPr>
          <p:grpSpPr>
            <a:xfrm>
              <a:off x="4609854" y="3261423"/>
              <a:ext cx="410636" cy="757374"/>
              <a:chOff x="4609854" y="3261423"/>
              <a:chExt cx="410636" cy="757374"/>
            </a:xfrm>
          </p:grpSpPr>
          <p:sp>
            <p:nvSpPr>
              <p:cNvPr id="257" name="矩形 256"/>
              <p:cNvSpPr/>
              <p:nvPr/>
            </p:nvSpPr>
            <p:spPr>
              <a:xfrm>
                <a:off x="4609854" y="3261423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K0</a:t>
                </a: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4609854" y="3769465"/>
                <a:ext cx="410636" cy="24933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K1</a:t>
                </a:r>
              </a:p>
            </p:txBody>
          </p:sp>
        </p:grpSp>
      </p:grpSp>
      <p:sp>
        <p:nvSpPr>
          <p:cNvPr id="261" name="矩形 260"/>
          <p:cNvSpPr/>
          <p:nvPr/>
        </p:nvSpPr>
        <p:spPr>
          <a:xfrm>
            <a:off x="2635121" y="5408102"/>
            <a:ext cx="1841552" cy="249105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查找表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571815" y="1813515"/>
            <a:ext cx="7635946" cy="4410435"/>
            <a:chOff x="1550401" y="1588485"/>
            <a:chExt cx="7635946" cy="4410435"/>
          </a:xfrm>
        </p:grpSpPr>
        <p:sp>
          <p:nvSpPr>
            <p:cNvPr id="253" name="矩形 252"/>
            <p:cNvSpPr/>
            <p:nvPr/>
          </p:nvSpPr>
          <p:spPr>
            <a:xfrm>
              <a:off x="5480894" y="1600959"/>
              <a:ext cx="3705453" cy="4397961"/>
            </a:xfrm>
            <a:prstGeom prst="rect">
              <a:avLst/>
            </a:prstGeom>
            <a:solidFill>
              <a:srgbClr val="7030A0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SRAM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66" name="矩形 265"/>
            <p:cNvSpPr/>
            <p:nvPr/>
          </p:nvSpPr>
          <p:spPr>
            <a:xfrm>
              <a:off x="1550401" y="1588485"/>
              <a:ext cx="3792114" cy="4397327"/>
            </a:xfrm>
            <a:prstGeom prst="rect">
              <a:avLst/>
            </a:prstGeom>
            <a:solidFill>
              <a:srgbClr val="33CC33">
                <a:alpha val="21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CAM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0632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/>
      <p:bldP spid="258" grpId="0" animBg="1"/>
      <p:bldP spid="2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组相联存储器硬件开销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SRAM</a:t>
            </a:r>
          </a:p>
          <a:p>
            <a:pPr lvl="1"/>
            <a:r>
              <a:rPr lang="zh-CN" altLang="en-US" dirty="0"/>
              <a:t>存放数据副本</a:t>
            </a:r>
            <a:endParaRPr lang="en-US" altLang="zh-CN" dirty="0"/>
          </a:p>
          <a:p>
            <a:r>
              <a:rPr lang="zh-CN" altLang="en-US" dirty="0"/>
              <a:t>多个相联存储器共享一个多路比较器</a:t>
            </a:r>
            <a:endParaRPr lang="en-US" altLang="zh-CN" dirty="0"/>
          </a:p>
          <a:p>
            <a:pPr lvl="1"/>
            <a:r>
              <a:rPr lang="zh-CN" altLang="en-US" dirty="0"/>
              <a:t>相对于全相联   多路比较器复杂度低</a:t>
            </a:r>
            <a:endParaRPr lang="en-US" altLang="zh-CN" dirty="0"/>
          </a:p>
          <a:p>
            <a:pPr lvl="1"/>
            <a:r>
              <a:rPr lang="zh-CN" altLang="en-US" dirty="0">
                <a:latin typeface="微软雅黑" charset="-122"/>
                <a:ea typeface="微软雅黑" charset="-122"/>
              </a:rPr>
              <a:t>查找表表项内容（</a:t>
            </a:r>
            <a:r>
              <a:rPr lang="en-US" altLang="zh-CN" dirty="0">
                <a:latin typeface="微软雅黑" charset="-122"/>
                <a:ea typeface="微软雅黑" charset="-122"/>
              </a:rPr>
              <a:t>valid</a:t>
            </a:r>
            <a:r>
              <a:rPr lang="zh-CN" altLang="en-US" dirty="0">
                <a:latin typeface="微软雅黑" charset="-122"/>
                <a:ea typeface="微软雅黑" charset="-122"/>
              </a:rPr>
              <a:t>位，标记，</a:t>
            </a:r>
            <a:r>
              <a:rPr lang="en-US" altLang="zh-CN" dirty="0">
                <a:latin typeface="微软雅黑" charset="-122"/>
                <a:ea typeface="微软雅黑" charset="-122"/>
              </a:rPr>
              <a:t>dirty</a:t>
            </a:r>
            <a:r>
              <a:rPr lang="zh-CN" altLang="en-US" dirty="0">
                <a:latin typeface="微软雅黑" charset="-122"/>
                <a:ea typeface="微软雅黑" charset="-122"/>
              </a:rPr>
              <a:t>位，置换标记位）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lvl="1"/>
            <a:r>
              <a:rPr lang="zh-CN" altLang="en-US" dirty="0">
                <a:latin typeface="微软雅黑" charset="-122"/>
                <a:ea typeface="微软雅黑" charset="-122"/>
              </a:rPr>
              <a:t>相联存储器总容量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pPr lvl="2"/>
            <a:r>
              <a:rPr lang="en-US" altLang="zh-CN" dirty="0">
                <a:latin typeface="微软雅黑" charset="-122"/>
                <a:ea typeface="微软雅黑" charset="-122"/>
              </a:rPr>
              <a:t>cache</a:t>
            </a:r>
            <a:r>
              <a:rPr lang="zh-CN" altLang="en-US" dirty="0">
                <a:latin typeface="微软雅黑" charset="-122"/>
                <a:ea typeface="微软雅黑" charset="-122"/>
              </a:rPr>
              <a:t>行数*（</a:t>
            </a:r>
            <a:r>
              <a:rPr lang="en-US" altLang="zh-CN" dirty="0">
                <a:latin typeface="微软雅黑" charset="-122"/>
                <a:ea typeface="微软雅黑" charset="-122"/>
              </a:rPr>
              <a:t>1+</a:t>
            </a:r>
            <a:r>
              <a:rPr lang="zh-CN" altLang="en-US" dirty="0">
                <a:latin typeface="微软雅黑" charset="-122"/>
                <a:ea typeface="微软雅黑" charset="-122"/>
              </a:rPr>
              <a:t>标记宽度</a:t>
            </a:r>
            <a:r>
              <a:rPr lang="en-US" altLang="zh-CN" dirty="0">
                <a:latin typeface="微软雅黑" charset="-122"/>
                <a:ea typeface="微软雅黑" charset="-122"/>
              </a:rPr>
              <a:t>+1+</a:t>
            </a:r>
            <a:r>
              <a:rPr lang="zh-CN" altLang="en-US" dirty="0">
                <a:latin typeface="微软雅黑" charset="-122"/>
                <a:ea typeface="微软雅黑" charset="-122"/>
              </a:rPr>
              <a:t>置换标记位）</a:t>
            </a:r>
            <a:endParaRPr lang="en-US" altLang="zh-CN" dirty="0">
              <a:latin typeface="微软雅黑" charset="-122"/>
              <a:ea typeface="微软雅黑" charset="-122"/>
            </a:endParaRPr>
          </a:p>
          <a:p>
            <a:r>
              <a:rPr lang="zh-CN" altLang="en-US" dirty="0"/>
              <a:t>片外缓存如果查找</a:t>
            </a:r>
            <a:r>
              <a:rPr lang="zh-CN" altLang="en-US"/>
              <a:t>表在</a:t>
            </a:r>
            <a:r>
              <a:rPr lang="en-US" altLang="zh-CN"/>
              <a:t>CPU</a:t>
            </a:r>
            <a:r>
              <a:rPr lang="zh-CN" altLang="en-US" dirty="0"/>
              <a:t>内部？</a:t>
            </a:r>
            <a:endParaRPr lang="en-US" altLang="zh-CN" dirty="0"/>
          </a:p>
          <a:p>
            <a:pPr lvl="1"/>
            <a:r>
              <a:rPr lang="zh-CN" altLang="en-US" dirty="0"/>
              <a:t>查找表中必须增加</a:t>
            </a:r>
            <a:r>
              <a:rPr lang="en-US" altLang="zh-CN" dirty="0"/>
              <a:t>cache</a:t>
            </a:r>
            <a:r>
              <a:rPr lang="zh-CN" altLang="en-US" dirty="0"/>
              <a:t>行地址？  </a:t>
            </a:r>
            <a:r>
              <a:rPr lang="en-US" altLang="zh-CN" dirty="0"/>
              <a:t>why</a:t>
            </a:r>
          </a:p>
          <a:p>
            <a:pPr lvl="2"/>
            <a:endParaRPr lang="zh-CN" altLang="en-US" baseline="30000" dirty="0">
              <a:latin typeface="微软雅黑" charset="-122"/>
              <a:ea typeface="微软雅黑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9230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7" name="直接连接符 1396"/>
          <p:cNvCxnSpPr/>
          <p:nvPr/>
        </p:nvCxnSpPr>
        <p:spPr>
          <a:xfrm>
            <a:off x="5752872" y="1914529"/>
            <a:ext cx="0" cy="282571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cxnSp>
        <p:nvCxnSpPr>
          <p:cNvPr id="379" name="直接连接符 378"/>
          <p:cNvCxnSpPr/>
          <p:nvPr/>
        </p:nvCxnSpPr>
        <p:spPr>
          <a:xfrm>
            <a:off x="2766496" y="2197966"/>
            <a:ext cx="0" cy="401378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miter lim="800000"/>
          </a:ln>
          <a:effectLst/>
        </p:spPr>
      </p:cxnSp>
      <p:cxnSp>
        <p:nvCxnSpPr>
          <p:cNvPr id="1646" name="直接连接符 1645"/>
          <p:cNvCxnSpPr/>
          <p:nvPr/>
        </p:nvCxnSpPr>
        <p:spPr>
          <a:xfrm>
            <a:off x="10686573" y="4692058"/>
            <a:ext cx="0" cy="1319866"/>
          </a:xfrm>
          <a:prstGeom prst="line">
            <a:avLst/>
          </a:prstGeom>
          <a:noFill/>
          <a:ln w="1905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4.5.4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组相联映射动态载入过程</a:t>
            </a:r>
          </a:p>
        </p:txBody>
      </p:sp>
      <p:sp>
        <p:nvSpPr>
          <p:cNvPr id="1312" name="矩形 1311"/>
          <p:cNvSpPr/>
          <p:nvPr/>
        </p:nvSpPr>
        <p:spPr>
          <a:xfrm>
            <a:off x="3095844" y="2245366"/>
            <a:ext cx="791369" cy="21748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有效位</a:t>
            </a:r>
          </a:p>
        </p:txBody>
      </p:sp>
      <p:sp>
        <p:nvSpPr>
          <p:cNvPr id="1313" name="矩形 1312"/>
          <p:cNvSpPr/>
          <p:nvPr/>
        </p:nvSpPr>
        <p:spPr>
          <a:xfrm>
            <a:off x="6962235" y="2233015"/>
            <a:ext cx="1678225" cy="22701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数据块副本缓冲区</a:t>
            </a:r>
          </a:p>
        </p:txBody>
      </p:sp>
      <p:sp>
        <p:nvSpPr>
          <p:cNvPr id="1317" name="文本框 1316"/>
          <p:cNvSpPr txBox="1"/>
          <p:nvPr/>
        </p:nvSpPr>
        <p:spPr>
          <a:xfrm>
            <a:off x="5199632" y="297839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1</a:t>
            </a:r>
            <a:endParaRPr lang="zh-CN" altLang="en-US" sz="1200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cxnSp>
        <p:nvCxnSpPr>
          <p:cNvPr id="1318" name="直接连接符 1317"/>
          <p:cNvCxnSpPr>
            <a:stCxn id="1394" idx="3"/>
          </p:cNvCxnSpPr>
          <p:nvPr/>
        </p:nvCxnSpPr>
        <p:spPr>
          <a:xfrm>
            <a:off x="6852141" y="1835460"/>
            <a:ext cx="3791623" cy="0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cxnSp>
        <p:nvCxnSpPr>
          <p:cNvPr id="1319" name="直接连接符 1318"/>
          <p:cNvCxnSpPr/>
          <p:nvPr/>
        </p:nvCxnSpPr>
        <p:spPr>
          <a:xfrm>
            <a:off x="10643764" y="1826013"/>
            <a:ext cx="0" cy="1583653"/>
          </a:xfrm>
          <a:prstGeom prst="line">
            <a:avLst/>
          </a:prstGeom>
          <a:noFill/>
          <a:ln w="2540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sp>
        <p:nvSpPr>
          <p:cNvPr id="1322" name="矩形 1321"/>
          <p:cNvSpPr/>
          <p:nvPr/>
        </p:nvSpPr>
        <p:spPr>
          <a:xfrm>
            <a:off x="3692306" y="1717269"/>
            <a:ext cx="1070365" cy="21748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主存地址</a:t>
            </a:r>
          </a:p>
        </p:txBody>
      </p:sp>
      <p:grpSp>
        <p:nvGrpSpPr>
          <p:cNvPr id="1323" name="组合 1322"/>
          <p:cNvGrpSpPr/>
          <p:nvPr/>
        </p:nvGrpSpPr>
        <p:grpSpPr>
          <a:xfrm>
            <a:off x="6255390" y="2483532"/>
            <a:ext cx="3168352" cy="338412"/>
            <a:chOff x="4355976" y="2130352"/>
            <a:chExt cx="3168352" cy="338412"/>
          </a:xfrm>
        </p:grpSpPr>
        <p:sp>
          <p:nvSpPr>
            <p:cNvPr id="1324" name="矩形 1323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25" name="矩形 1324"/>
            <p:cNvSpPr/>
            <p:nvPr/>
          </p:nvSpPr>
          <p:spPr>
            <a:xfrm>
              <a:off x="4467615" y="2192613"/>
              <a:ext cx="720725" cy="23389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26" name="矩形 1325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27" name="矩形 1326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28" name="矩形 1327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sp>
        <p:nvSpPr>
          <p:cNvPr id="1329" name="文本框 1328"/>
          <p:cNvSpPr txBox="1"/>
          <p:nvPr/>
        </p:nvSpPr>
        <p:spPr>
          <a:xfrm>
            <a:off x="4887362" y="6310989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Hit/miss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  <p:cxnSp>
        <p:nvCxnSpPr>
          <p:cNvPr id="1330" name="直接连接符 1329"/>
          <p:cNvCxnSpPr/>
          <p:nvPr/>
        </p:nvCxnSpPr>
        <p:spPr>
          <a:xfrm>
            <a:off x="5256084" y="6011924"/>
            <a:ext cx="5430489" cy="0"/>
          </a:xfrm>
          <a:prstGeom prst="line">
            <a:avLst/>
          </a:prstGeom>
          <a:noFill/>
          <a:ln w="19050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cxnSp>
        <p:nvCxnSpPr>
          <p:cNvPr id="1331" name="直接连接符 1330"/>
          <p:cNvCxnSpPr/>
          <p:nvPr/>
        </p:nvCxnSpPr>
        <p:spPr>
          <a:xfrm>
            <a:off x="5253007" y="4643772"/>
            <a:ext cx="0" cy="1728192"/>
          </a:xfrm>
          <a:prstGeom prst="line">
            <a:avLst/>
          </a:prstGeom>
          <a:noFill/>
          <a:ln w="127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332" name="组合 1331"/>
          <p:cNvGrpSpPr/>
          <p:nvPr/>
        </p:nvGrpSpPr>
        <p:grpSpPr>
          <a:xfrm>
            <a:off x="6255390" y="2870888"/>
            <a:ext cx="3168352" cy="338412"/>
            <a:chOff x="4355976" y="2130352"/>
            <a:chExt cx="3168352" cy="338412"/>
          </a:xfrm>
        </p:grpSpPr>
        <p:sp>
          <p:nvSpPr>
            <p:cNvPr id="1333" name="矩形 1332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34" name="矩形 1333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35" name="矩形 1334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36" name="矩形 1335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37" name="矩形 1336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38" name="组合 1337"/>
          <p:cNvGrpSpPr/>
          <p:nvPr/>
        </p:nvGrpSpPr>
        <p:grpSpPr>
          <a:xfrm>
            <a:off x="6255390" y="3258244"/>
            <a:ext cx="3168352" cy="338412"/>
            <a:chOff x="4355976" y="2130352"/>
            <a:chExt cx="3168352" cy="338412"/>
          </a:xfrm>
        </p:grpSpPr>
        <p:sp>
          <p:nvSpPr>
            <p:cNvPr id="1339" name="矩形 1338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0" name="矩形 1339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1" name="矩形 1340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2" name="矩形 1341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3" name="矩形 1342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44" name="组合 1343"/>
          <p:cNvGrpSpPr/>
          <p:nvPr/>
        </p:nvGrpSpPr>
        <p:grpSpPr>
          <a:xfrm>
            <a:off x="6255390" y="3645600"/>
            <a:ext cx="3168352" cy="338412"/>
            <a:chOff x="4355976" y="2130352"/>
            <a:chExt cx="3168352" cy="338412"/>
          </a:xfrm>
        </p:grpSpPr>
        <p:sp>
          <p:nvSpPr>
            <p:cNvPr id="1345" name="矩形 1344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6" name="矩形 1345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7" name="矩形 1346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8" name="矩形 1347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49" name="矩形 1348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50" name="组合 1349"/>
          <p:cNvGrpSpPr/>
          <p:nvPr/>
        </p:nvGrpSpPr>
        <p:grpSpPr>
          <a:xfrm>
            <a:off x="6255390" y="4079396"/>
            <a:ext cx="3168352" cy="338412"/>
            <a:chOff x="4355976" y="2130352"/>
            <a:chExt cx="3168352" cy="338412"/>
          </a:xfrm>
        </p:grpSpPr>
        <p:sp>
          <p:nvSpPr>
            <p:cNvPr id="1351" name="矩形 1350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52" name="矩形 1351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53" name="矩形 1352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54" name="矩形 1353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55" name="矩形 1354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56" name="组合 1355"/>
          <p:cNvGrpSpPr/>
          <p:nvPr/>
        </p:nvGrpSpPr>
        <p:grpSpPr>
          <a:xfrm>
            <a:off x="6255390" y="4466752"/>
            <a:ext cx="3168352" cy="338412"/>
            <a:chOff x="4355976" y="2130352"/>
            <a:chExt cx="3168352" cy="338412"/>
          </a:xfrm>
        </p:grpSpPr>
        <p:sp>
          <p:nvSpPr>
            <p:cNvPr id="1357" name="矩形 1356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58" name="矩形 1357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59" name="矩形 1358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60" name="矩形 1359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61" name="矩形 1360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62" name="组合 1361"/>
          <p:cNvGrpSpPr/>
          <p:nvPr/>
        </p:nvGrpSpPr>
        <p:grpSpPr>
          <a:xfrm>
            <a:off x="6255390" y="4854108"/>
            <a:ext cx="3168352" cy="338412"/>
            <a:chOff x="4355976" y="2130352"/>
            <a:chExt cx="3168352" cy="338412"/>
          </a:xfrm>
        </p:grpSpPr>
        <p:sp>
          <p:nvSpPr>
            <p:cNvPr id="1363" name="矩形 1362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64" name="矩形 1363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65" name="矩形 1364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66" name="矩形 1365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67" name="矩形 1366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68" name="组合 1367"/>
          <p:cNvGrpSpPr/>
          <p:nvPr/>
        </p:nvGrpSpPr>
        <p:grpSpPr>
          <a:xfrm>
            <a:off x="6255390" y="5241464"/>
            <a:ext cx="3168352" cy="338412"/>
            <a:chOff x="4355976" y="2130352"/>
            <a:chExt cx="3168352" cy="338412"/>
          </a:xfrm>
        </p:grpSpPr>
        <p:sp>
          <p:nvSpPr>
            <p:cNvPr id="1369" name="矩形 1368"/>
            <p:cNvSpPr/>
            <p:nvPr/>
          </p:nvSpPr>
          <p:spPr>
            <a:xfrm>
              <a:off x="4355976" y="2130352"/>
              <a:ext cx="3168352" cy="338412"/>
            </a:xfrm>
            <a:prstGeom prst="rect">
              <a:avLst/>
            </a:prstGeom>
            <a:solidFill>
              <a:srgbClr val="B2B2B2">
                <a:lumMod val="40000"/>
                <a:lumOff val="60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70" name="矩形 1369"/>
            <p:cNvSpPr/>
            <p:nvPr/>
          </p:nvSpPr>
          <p:spPr>
            <a:xfrm>
              <a:off x="446761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71" name="矩形 1370"/>
            <p:cNvSpPr/>
            <p:nvPr/>
          </p:nvSpPr>
          <p:spPr>
            <a:xfrm>
              <a:off x="522227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72" name="矩形 1371"/>
            <p:cNvSpPr/>
            <p:nvPr/>
          </p:nvSpPr>
          <p:spPr>
            <a:xfrm>
              <a:off x="597693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73" name="矩形 1372"/>
            <p:cNvSpPr/>
            <p:nvPr/>
          </p:nvSpPr>
          <p:spPr>
            <a:xfrm>
              <a:off x="6731595" y="2192613"/>
              <a:ext cx="720725" cy="2286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374" name="组合 1373"/>
          <p:cNvGrpSpPr/>
          <p:nvPr/>
        </p:nvGrpSpPr>
        <p:grpSpPr>
          <a:xfrm>
            <a:off x="5832148" y="2684112"/>
            <a:ext cx="544034" cy="2750391"/>
            <a:chOff x="3572693" y="2333436"/>
            <a:chExt cx="883051" cy="2750391"/>
          </a:xfrm>
        </p:grpSpPr>
        <p:cxnSp>
          <p:nvCxnSpPr>
            <p:cNvPr id="1375" name="直接连接符 1374"/>
            <p:cNvCxnSpPr/>
            <p:nvPr/>
          </p:nvCxnSpPr>
          <p:spPr>
            <a:xfrm>
              <a:off x="3593407" y="2333436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76" name="直接连接符 1375"/>
            <p:cNvCxnSpPr/>
            <p:nvPr/>
          </p:nvCxnSpPr>
          <p:spPr>
            <a:xfrm>
              <a:off x="3572693" y="2713854"/>
              <a:ext cx="862336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77" name="直接连接符 1376"/>
            <p:cNvCxnSpPr/>
            <p:nvPr/>
          </p:nvCxnSpPr>
          <p:spPr>
            <a:xfrm>
              <a:off x="3584566" y="3088559"/>
              <a:ext cx="862336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78" name="直接连接符 1377"/>
            <p:cNvCxnSpPr/>
            <p:nvPr/>
          </p:nvCxnSpPr>
          <p:spPr>
            <a:xfrm>
              <a:off x="3584566" y="3473301"/>
              <a:ext cx="862336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79" name="直接连接符 1378"/>
            <p:cNvCxnSpPr/>
            <p:nvPr/>
          </p:nvCxnSpPr>
          <p:spPr>
            <a:xfrm>
              <a:off x="3572693" y="3905088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80" name="直接连接符 1379"/>
            <p:cNvCxnSpPr/>
            <p:nvPr/>
          </p:nvCxnSpPr>
          <p:spPr>
            <a:xfrm>
              <a:off x="3572693" y="4298001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81" name="直接连接符 1380"/>
            <p:cNvCxnSpPr/>
            <p:nvPr/>
          </p:nvCxnSpPr>
          <p:spPr>
            <a:xfrm>
              <a:off x="3593407" y="4690914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82" name="直接连接符 1381"/>
            <p:cNvCxnSpPr/>
            <p:nvPr/>
          </p:nvCxnSpPr>
          <p:spPr>
            <a:xfrm>
              <a:off x="3572693" y="5083827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</p:grpSp>
      <p:cxnSp>
        <p:nvCxnSpPr>
          <p:cNvPr id="1385" name="直接连接符 1384"/>
          <p:cNvCxnSpPr/>
          <p:nvPr/>
        </p:nvCxnSpPr>
        <p:spPr>
          <a:xfrm>
            <a:off x="5303881" y="3182154"/>
            <a:ext cx="0" cy="248013"/>
          </a:xfrm>
          <a:prstGeom prst="line">
            <a:avLst/>
          </a:prstGeom>
          <a:noFill/>
          <a:ln w="9525" cap="flat" cmpd="sng" algn="ctr">
            <a:solidFill>
              <a:srgbClr val="FF6600"/>
            </a:solidFill>
            <a:prstDash val="solid"/>
          </a:ln>
          <a:effectLst/>
        </p:spPr>
      </p:cxnSp>
      <p:grpSp>
        <p:nvGrpSpPr>
          <p:cNvPr id="1386" name="组合 1385"/>
          <p:cNvGrpSpPr/>
          <p:nvPr/>
        </p:nvGrpSpPr>
        <p:grpSpPr>
          <a:xfrm>
            <a:off x="5410343" y="3818811"/>
            <a:ext cx="213447" cy="392913"/>
            <a:chOff x="3593407" y="3119262"/>
            <a:chExt cx="862337" cy="392913"/>
          </a:xfrm>
        </p:grpSpPr>
        <p:cxnSp>
          <p:nvCxnSpPr>
            <p:cNvPr id="1387" name="直接连接符 1386"/>
            <p:cNvCxnSpPr/>
            <p:nvPr/>
          </p:nvCxnSpPr>
          <p:spPr>
            <a:xfrm>
              <a:off x="3593407" y="3119262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388" name="直接连接符 1387"/>
            <p:cNvCxnSpPr/>
            <p:nvPr/>
          </p:nvCxnSpPr>
          <p:spPr>
            <a:xfrm>
              <a:off x="3593407" y="3512175"/>
              <a:ext cx="862337" cy="0"/>
            </a:xfrm>
            <a:prstGeom prst="lin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</a:ln>
            <a:effectLst/>
          </p:spPr>
        </p:cxnSp>
      </p:grpSp>
      <p:cxnSp>
        <p:nvCxnSpPr>
          <p:cNvPr id="1389" name="直接连接符 1388"/>
          <p:cNvCxnSpPr/>
          <p:nvPr/>
        </p:nvCxnSpPr>
        <p:spPr>
          <a:xfrm>
            <a:off x="5199632" y="1911698"/>
            <a:ext cx="0" cy="1570242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</p:cxnSp>
      <p:grpSp>
        <p:nvGrpSpPr>
          <p:cNvPr id="1391" name="组合 1390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392" name="矩形 1391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93" name="矩形 1392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index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394" name="矩形 1393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offset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cxnSp>
        <p:nvCxnSpPr>
          <p:cNvPr id="1395" name="直接连接符 1394"/>
          <p:cNvCxnSpPr/>
          <p:nvPr/>
        </p:nvCxnSpPr>
        <p:spPr>
          <a:xfrm>
            <a:off x="2776332" y="2196018"/>
            <a:ext cx="2971206" cy="0"/>
          </a:xfrm>
          <a:prstGeom prst="line">
            <a:avLst/>
          </a:prstGeom>
          <a:noFill/>
          <a:ln w="28575" cap="sq" cmpd="sng" algn="ctr">
            <a:solidFill>
              <a:srgbClr val="333333">
                <a:shade val="95000"/>
                <a:satMod val="105000"/>
              </a:srgbClr>
            </a:solidFill>
            <a:prstDash val="solid"/>
            <a:miter lim="800000"/>
          </a:ln>
          <a:effectLst/>
        </p:spPr>
      </p:cxnSp>
      <p:cxnSp>
        <p:nvCxnSpPr>
          <p:cNvPr id="1396" name="直接连接符 1395"/>
          <p:cNvCxnSpPr/>
          <p:nvPr/>
        </p:nvCxnSpPr>
        <p:spPr>
          <a:xfrm>
            <a:off x="4670076" y="1721160"/>
            <a:ext cx="0" cy="107582"/>
          </a:xfrm>
          <a:prstGeom prst="line">
            <a:avLst/>
          </a:prstGeom>
          <a:noFill/>
          <a:ln w="25400" cap="flat" cmpd="sng" algn="ctr">
            <a:noFill/>
            <a:prstDash val="solid"/>
          </a:ln>
          <a:effectLst/>
        </p:spPr>
      </p:cxnSp>
      <p:sp>
        <p:nvSpPr>
          <p:cNvPr id="1398" name="矩形 1397"/>
          <p:cNvSpPr/>
          <p:nvPr/>
        </p:nvSpPr>
        <p:spPr>
          <a:xfrm>
            <a:off x="3783957" y="2233015"/>
            <a:ext cx="558910" cy="227012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TAG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399" name="矩形 1398"/>
          <p:cNvSpPr/>
          <p:nvPr/>
        </p:nvSpPr>
        <p:spPr>
          <a:xfrm>
            <a:off x="914409" y="4093751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1F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0" name="矩形 1399"/>
          <p:cNvSpPr/>
          <p:nvPr/>
        </p:nvSpPr>
        <p:spPr>
          <a:xfrm>
            <a:off x="914409" y="4359552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20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1" name="矩形 1400"/>
          <p:cNvSpPr/>
          <p:nvPr/>
        </p:nvSpPr>
        <p:spPr>
          <a:xfrm>
            <a:off x="914409" y="4625353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24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2" name="矩形 1401"/>
          <p:cNvSpPr/>
          <p:nvPr/>
        </p:nvSpPr>
        <p:spPr>
          <a:xfrm>
            <a:off x="914409" y="4850928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1E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3" name="矩形 1402"/>
          <p:cNvSpPr/>
          <p:nvPr/>
        </p:nvSpPr>
        <p:spPr>
          <a:xfrm>
            <a:off x="914409" y="5116729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48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4" name="矩形 1403"/>
          <p:cNvSpPr/>
          <p:nvPr/>
        </p:nvSpPr>
        <p:spPr>
          <a:xfrm>
            <a:off x="914409" y="5354984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54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5" name="矩形 1404"/>
          <p:cNvSpPr/>
          <p:nvPr/>
        </p:nvSpPr>
        <p:spPr>
          <a:xfrm>
            <a:off x="914409" y="5620785"/>
            <a:ext cx="819785" cy="26580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107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微软雅黑"/>
              <a:cs typeface="Arial" pitchFamily="34" charset="0"/>
            </a:endParaRPr>
          </a:p>
        </p:txBody>
      </p:sp>
      <p:sp>
        <p:nvSpPr>
          <p:cNvPr id="1406" name="矩形 1405"/>
          <p:cNvSpPr/>
          <p:nvPr/>
        </p:nvSpPr>
        <p:spPr>
          <a:xfrm>
            <a:off x="772587" y="3805808"/>
            <a:ext cx="1070365" cy="217488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rPr>
              <a:t>访问序列</a:t>
            </a:r>
          </a:p>
        </p:txBody>
      </p:sp>
      <p:cxnSp>
        <p:nvCxnSpPr>
          <p:cNvPr id="1407" name="直接连接符 1406"/>
          <p:cNvCxnSpPr/>
          <p:nvPr/>
        </p:nvCxnSpPr>
        <p:spPr>
          <a:xfrm>
            <a:off x="772587" y="4116555"/>
            <a:ext cx="0" cy="1803193"/>
          </a:xfrm>
          <a:prstGeom prst="line">
            <a:avLst/>
          </a:prstGeom>
          <a:noFill/>
          <a:ln w="12700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408" name="组合 1407"/>
          <p:cNvGrpSpPr/>
          <p:nvPr/>
        </p:nvGrpSpPr>
        <p:grpSpPr>
          <a:xfrm>
            <a:off x="3256112" y="2474439"/>
            <a:ext cx="1160698" cy="733750"/>
            <a:chOff x="919183" y="2130675"/>
            <a:chExt cx="1160698" cy="733750"/>
          </a:xfrm>
          <a:solidFill>
            <a:srgbClr val="FFFFFF"/>
          </a:solidFill>
        </p:grpSpPr>
        <p:sp>
          <p:nvSpPr>
            <p:cNvPr id="1409" name="矩形 1408"/>
            <p:cNvSpPr/>
            <p:nvPr/>
          </p:nvSpPr>
          <p:spPr>
            <a:xfrm>
              <a:off x="919183" y="2130675"/>
              <a:ext cx="1160698" cy="73375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0" name="矩形 1409"/>
            <p:cNvSpPr/>
            <p:nvPr/>
          </p:nvSpPr>
          <p:spPr>
            <a:xfrm>
              <a:off x="1303233" y="2192613"/>
              <a:ext cx="71758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1" name="矩形 1410"/>
            <p:cNvSpPr/>
            <p:nvPr/>
          </p:nvSpPr>
          <p:spPr>
            <a:xfrm>
              <a:off x="1004133" y="2194547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2" name="矩形 1411"/>
            <p:cNvSpPr/>
            <p:nvPr/>
          </p:nvSpPr>
          <p:spPr>
            <a:xfrm>
              <a:off x="1303234" y="2579969"/>
              <a:ext cx="716586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3" name="矩形 1412"/>
            <p:cNvSpPr/>
            <p:nvPr/>
          </p:nvSpPr>
          <p:spPr>
            <a:xfrm>
              <a:off x="1004133" y="2581903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14" name="组合 1413"/>
          <p:cNvGrpSpPr/>
          <p:nvPr/>
        </p:nvGrpSpPr>
        <p:grpSpPr>
          <a:xfrm>
            <a:off x="3259092" y="3255740"/>
            <a:ext cx="1164145" cy="752366"/>
            <a:chOff x="932125" y="2905064"/>
            <a:chExt cx="1187750" cy="752366"/>
          </a:xfrm>
          <a:solidFill>
            <a:srgbClr val="FFFFFF"/>
          </a:solidFill>
        </p:grpSpPr>
        <p:sp>
          <p:nvSpPr>
            <p:cNvPr id="1415" name="矩形 1414"/>
            <p:cNvSpPr/>
            <p:nvPr/>
          </p:nvSpPr>
          <p:spPr>
            <a:xfrm>
              <a:off x="932125" y="2905064"/>
              <a:ext cx="1187750" cy="752366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6" name="矩形 1415"/>
            <p:cNvSpPr/>
            <p:nvPr/>
          </p:nvSpPr>
          <p:spPr>
            <a:xfrm>
              <a:off x="1303234" y="2967325"/>
              <a:ext cx="726548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7" name="矩形 1416"/>
            <p:cNvSpPr/>
            <p:nvPr/>
          </p:nvSpPr>
          <p:spPr>
            <a:xfrm>
              <a:off x="1004133" y="2969259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8" name="矩形 1417"/>
            <p:cNvSpPr/>
            <p:nvPr/>
          </p:nvSpPr>
          <p:spPr>
            <a:xfrm>
              <a:off x="1303234" y="3354681"/>
              <a:ext cx="716586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19" name="矩形 1418"/>
            <p:cNvSpPr/>
            <p:nvPr/>
          </p:nvSpPr>
          <p:spPr>
            <a:xfrm>
              <a:off x="1004133" y="3356615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20" name="组合 1419"/>
          <p:cNvGrpSpPr/>
          <p:nvPr/>
        </p:nvGrpSpPr>
        <p:grpSpPr>
          <a:xfrm>
            <a:off x="3259092" y="4058275"/>
            <a:ext cx="1164145" cy="744385"/>
            <a:chOff x="932125" y="3707599"/>
            <a:chExt cx="1164145" cy="744385"/>
          </a:xfrm>
          <a:solidFill>
            <a:srgbClr val="FFFFFF"/>
          </a:solidFill>
        </p:grpSpPr>
        <p:sp>
          <p:nvSpPr>
            <p:cNvPr id="1421" name="矩形 1420"/>
            <p:cNvSpPr/>
            <p:nvPr/>
          </p:nvSpPr>
          <p:spPr>
            <a:xfrm>
              <a:off x="932125" y="3707599"/>
              <a:ext cx="1164145" cy="744385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22" name="矩形 1421"/>
            <p:cNvSpPr/>
            <p:nvPr/>
          </p:nvSpPr>
          <p:spPr>
            <a:xfrm>
              <a:off x="1303234" y="3788477"/>
              <a:ext cx="713476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23" name="矩形 1422"/>
            <p:cNvSpPr/>
            <p:nvPr/>
          </p:nvSpPr>
          <p:spPr>
            <a:xfrm>
              <a:off x="1004133" y="3790411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24" name="矩形 1423"/>
            <p:cNvSpPr/>
            <p:nvPr/>
          </p:nvSpPr>
          <p:spPr>
            <a:xfrm>
              <a:off x="1303234" y="4175833"/>
              <a:ext cx="713476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25" name="矩形 1424"/>
            <p:cNvSpPr/>
            <p:nvPr/>
          </p:nvSpPr>
          <p:spPr>
            <a:xfrm>
              <a:off x="1004133" y="4177767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26" name="组合 1425"/>
          <p:cNvGrpSpPr/>
          <p:nvPr/>
        </p:nvGrpSpPr>
        <p:grpSpPr>
          <a:xfrm>
            <a:off x="3259093" y="4851603"/>
            <a:ext cx="1170660" cy="759131"/>
            <a:chOff x="932126" y="4500927"/>
            <a:chExt cx="1170660" cy="759131"/>
          </a:xfrm>
          <a:solidFill>
            <a:srgbClr val="FFFFFF"/>
          </a:solidFill>
        </p:grpSpPr>
        <p:sp>
          <p:nvSpPr>
            <p:cNvPr id="1427" name="矩形 1426"/>
            <p:cNvSpPr/>
            <p:nvPr/>
          </p:nvSpPr>
          <p:spPr>
            <a:xfrm>
              <a:off x="932126" y="4500927"/>
              <a:ext cx="1170660" cy="75913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28" name="矩形 1427"/>
            <p:cNvSpPr/>
            <p:nvPr/>
          </p:nvSpPr>
          <p:spPr>
            <a:xfrm>
              <a:off x="1303234" y="4563189"/>
              <a:ext cx="713476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29" name="矩形 1428"/>
            <p:cNvSpPr/>
            <p:nvPr/>
          </p:nvSpPr>
          <p:spPr>
            <a:xfrm>
              <a:off x="1004133" y="4565123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30" name="矩形 1429"/>
            <p:cNvSpPr/>
            <p:nvPr/>
          </p:nvSpPr>
          <p:spPr>
            <a:xfrm>
              <a:off x="1303234" y="4950545"/>
              <a:ext cx="713476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31" name="矩形 1430"/>
            <p:cNvSpPr/>
            <p:nvPr/>
          </p:nvSpPr>
          <p:spPr>
            <a:xfrm>
              <a:off x="1004133" y="4952479"/>
              <a:ext cx="227092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32" name="组合 1431"/>
          <p:cNvGrpSpPr/>
          <p:nvPr/>
        </p:nvGrpSpPr>
        <p:grpSpPr>
          <a:xfrm>
            <a:off x="4578876" y="1455172"/>
            <a:ext cx="2182065" cy="228600"/>
            <a:chOff x="2861077" y="969828"/>
            <a:chExt cx="2182065" cy="228600"/>
          </a:xfrm>
          <a:noFill/>
        </p:grpSpPr>
        <p:sp>
          <p:nvSpPr>
            <p:cNvPr id="1433" name="矩形 1432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tag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34" name="矩形 1433"/>
            <p:cNvSpPr/>
            <p:nvPr/>
          </p:nvSpPr>
          <p:spPr>
            <a:xfrm>
              <a:off x="3628615" y="969828"/>
              <a:ext cx="730670" cy="228600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index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35" name="矩形 1434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offset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36" name="组合 1435"/>
          <p:cNvGrpSpPr/>
          <p:nvPr/>
        </p:nvGrpSpPr>
        <p:grpSpPr>
          <a:xfrm>
            <a:off x="3345634" y="2534443"/>
            <a:ext cx="1016685" cy="230534"/>
            <a:chOff x="-1392948" y="-90301"/>
            <a:chExt cx="1016685" cy="230534"/>
          </a:xfrm>
        </p:grpSpPr>
        <p:sp>
          <p:nvSpPr>
            <p:cNvPr id="1437" name="矩形 1436"/>
            <p:cNvSpPr/>
            <p:nvPr/>
          </p:nvSpPr>
          <p:spPr>
            <a:xfrm>
              <a:off x="-1093848" y="-90301"/>
              <a:ext cx="717585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38" name="矩形 1437"/>
            <p:cNvSpPr/>
            <p:nvPr/>
          </p:nvSpPr>
          <p:spPr>
            <a:xfrm>
              <a:off x="-1392948" y="-88367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39" name="组合 1438"/>
          <p:cNvGrpSpPr/>
          <p:nvPr/>
        </p:nvGrpSpPr>
        <p:grpSpPr>
          <a:xfrm>
            <a:off x="3334241" y="3316067"/>
            <a:ext cx="1005266" cy="230534"/>
            <a:chOff x="-1404341" y="691323"/>
            <a:chExt cx="1005266" cy="230534"/>
          </a:xfrm>
        </p:grpSpPr>
        <p:sp>
          <p:nvSpPr>
            <p:cNvPr id="1440" name="矩形 1439"/>
            <p:cNvSpPr/>
            <p:nvPr/>
          </p:nvSpPr>
          <p:spPr>
            <a:xfrm>
              <a:off x="-1111184" y="691323"/>
              <a:ext cx="712109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41" name="矩形 1440"/>
            <p:cNvSpPr/>
            <p:nvPr/>
          </p:nvSpPr>
          <p:spPr>
            <a:xfrm>
              <a:off x="-1404341" y="693257"/>
              <a:ext cx="222579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42" name="组合 1441"/>
          <p:cNvGrpSpPr/>
          <p:nvPr/>
        </p:nvGrpSpPr>
        <p:grpSpPr>
          <a:xfrm>
            <a:off x="3334241" y="3703423"/>
            <a:ext cx="995502" cy="230534"/>
            <a:chOff x="-1404341" y="1078679"/>
            <a:chExt cx="995502" cy="230534"/>
          </a:xfrm>
        </p:grpSpPr>
        <p:sp>
          <p:nvSpPr>
            <p:cNvPr id="1443" name="矩形 1442"/>
            <p:cNvSpPr/>
            <p:nvPr/>
          </p:nvSpPr>
          <p:spPr>
            <a:xfrm>
              <a:off x="-1111184" y="1078679"/>
              <a:ext cx="702345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44" name="矩形 1443"/>
            <p:cNvSpPr/>
            <p:nvPr/>
          </p:nvSpPr>
          <p:spPr>
            <a:xfrm>
              <a:off x="-1404341" y="1080613"/>
              <a:ext cx="222579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45" name="组合 1444"/>
          <p:cNvGrpSpPr/>
          <p:nvPr/>
        </p:nvGrpSpPr>
        <p:grpSpPr>
          <a:xfrm>
            <a:off x="3335672" y="4137219"/>
            <a:ext cx="1012577" cy="230534"/>
            <a:chOff x="-1402910" y="1512475"/>
            <a:chExt cx="1012577" cy="230534"/>
          </a:xfrm>
        </p:grpSpPr>
        <p:sp>
          <p:nvSpPr>
            <p:cNvPr id="1446" name="矩形 1445"/>
            <p:cNvSpPr/>
            <p:nvPr/>
          </p:nvSpPr>
          <p:spPr>
            <a:xfrm>
              <a:off x="-1103809" y="1512475"/>
              <a:ext cx="713476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47" name="矩形 1446"/>
            <p:cNvSpPr/>
            <p:nvPr/>
          </p:nvSpPr>
          <p:spPr>
            <a:xfrm>
              <a:off x="-1402910" y="1514409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48" name="组合 1447"/>
          <p:cNvGrpSpPr/>
          <p:nvPr/>
        </p:nvGrpSpPr>
        <p:grpSpPr>
          <a:xfrm>
            <a:off x="3335672" y="4911931"/>
            <a:ext cx="1012577" cy="230534"/>
            <a:chOff x="-1402910" y="2287187"/>
            <a:chExt cx="1012577" cy="230534"/>
          </a:xfrm>
        </p:grpSpPr>
        <p:sp>
          <p:nvSpPr>
            <p:cNvPr id="1449" name="矩形 1448"/>
            <p:cNvSpPr/>
            <p:nvPr/>
          </p:nvSpPr>
          <p:spPr>
            <a:xfrm>
              <a:off x="-1103809" y="2287187"/>
              <a:ext cx="713476" cy="2286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50" name="矩形 1449"/>
            <p:cNvSpPr/>
            <p:nvPr/>
          </p:nvSpPr>
          <p:spPr>
            <a:xfrm>
              <a:off x="-1402910" y="2289121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51" name="组合 1450"/>
          <p:cNvGrpSpPr/>
          <p:nvPr/>
        </p:nvGrpSpPr>
        <p:grpSpPr>
          <a:xfrm>
            <a:off x="3328640" y="3313890"/>
            <a:ext cx="1001148" cy="228625"/>
            <a:chOff x="-1390641" y="3405728"/>
            <a:chExt cx="1001148" cy="228625"/>
          </a:xfrm>
        </p:grpSpPr>
        <p:sp>
          <p:nvSpPr>
            <p:cNvPr id="1452" name="矩形 1451"/>
            <p:cNvSpPr/>
            <p:nvPr/>
          </p:nvSpPr>
          <p:spPr>
            <a:xfrm>
              <a:off x="-1102969" y="3405753"/>
              <a:ext cx="713476" cy="228600"/>
            </a:xfrm>
            <a:prstGeom prst="rect">
              <a:avLst/>
            </a:prstGeom>
            <a:solidFill>
              <a:srgbClr val="FF00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10000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53" name="矩形 1452"/>
            <p:cNvSpPr/>
            <p:nvPr/>
          </p:nvSpPr>
          <p:spPr>
            <a:xfrm>
              <a:off x="-1390641" y="3405728"/>
              <a:ext cx="227092" cy="228600"/>
            </a:xfrm>
            <a:prstGeom prst="rect">
              <a:avLst/>
            </a:prstGeom>
            <a:solidFill>
              <a:srgbClr val="FF6600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54" name="组合 1453"/>
          <p:cNvGrpSpPr/>
          <p:nvPr/>
        </p:nvGrpSpPr>
        <p:grpSpPr>
          <a:xfrm>
            <a:off x="6363420" y="2553296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455" name="矩形 1454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56" name="矩形 1455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57" name="矩形 1456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22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58" name="矩形 1457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23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59" name="组合 1458"/>
          <p:cNvGrpSpPr/>
          <p:nvPr/>
        </p:nvGrpSpPr>
        <p:grpSpPr>
          <a:xfrm>
            <a:off x="6367010" y="3319179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460" name="矩形 1459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61" name="矩形 1460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25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62" name="矩形 1461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63" name="矩形 1462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27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64" name="组合 1463"/>
          <p:cNvGrpSpPr/>
          <p:nvPr/>
        </p:nvGrpSpPr>
        <p:grpSpPr>
          <a:xfrm>
            <a:off x="6367010" y="4147710"/>
            <a:ext cx="2984705" cy="228600"/>
            <a:chOff x="5112580" y="1043086"/>
            <a:chExt cx="2984705" cy="228600"/>
          </a:xfrm>
        </p:grpSpPr>
        <p:sp>
          <p:nvSpPr>
            <p:cNvPr id="1465" name="矩形 1464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48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66" name="矩形 1465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49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67" name="矩形 1466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4A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68" name="矩形 1467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solidFill>
              <a:srgbClr val="99FF66"/>
            </a:solidFill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4B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69" name="组合 1468"/>
          <p:cNvGrpSpPr/>
          <p:nvPr/>
        </p:nvGrpSpPr>
        <p:grpSpPr>
          <a:xfrm>
            <a:off x="6367010" y="3317853"/>
            <a:ext cx="2984705" cy="228829"/>
            <a:chOff x="5112580" y="1042857"/>
            <a:chExt cx="2984705" cy="228829"/>
          </a:xfrm>
          <a:solidFill>
            <a:srgbClr val="FF0000"/>
          </a:solidFill>
        </p:grpSpPr>
        <p:sp>
          <p:nvSpPr>
            <p:cNvPr id="1470" name="矩形 1469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71" name="矩形 1470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105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72" name="矩形 1471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73" name="矩形 1472"/>
            <p:cNvSpPr/>
            <p:nvPr/>
          </p:nvSpPr>
          <p:spPr>
            <a:xfrm>
              <a:off x="7376560" y="1042857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74" name="组合 1473"/>
          <p:cNvGrpSpPr/>
          <p:nvPr/>
        </p:nvGrpSpPr>
        <p:grpSpPr>
          <a:xfrm>
            <a:off x="6370209" y="3700728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475" name="矩形 1474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54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76" name="矩形 1475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55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77" name="矩形 1476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56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78" name="矩形 1477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57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79" name="组合 1478"/>
          <p:cNvGrpSpPr/>
          <p:nvPr/>
        </p:nvGrpSpPr>
        <p:grpSpPr>
          <a:xfrm>
            <a:off x="6367010" y="4917017"/>
            <a:ext cx="2984705" cy="228600"/>
            <a:chOff x="5112580" y="1043086"/>
            <a:chExt cx="2984705" cy="228600"/>
          </a:xfrm>
          <a:solidFill>
            <a:srgbClr val="99FF66"/>
          </a:solidFill>
        </p:grpSpPr>
        <p:sp>
          <p:nvSpPr>
            <p:cNvPr id="1480" name="矩形 1479"/>
            <p:cNvSpPr/>
            <p:nvPr/>
          </p:nvSpPr>
          <p:spPr>
            <a:xfrm>
              <a:off x="511258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1C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81" name="矩形 1480"/>
            <p:cNvSpPr/>
            <p:nvPr/>
          </p:nvSpPr>
          <p:spPr>
            <a:xfrm>
              <a:off x="586724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82" name="矩形 1481"/>
            <p:cNvSpPr/>
            <p:nvPr/>
          </p:nvSpPr>
          <p:spPr>
            <a:xfrm>
              <a:off x="662190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1E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83" name="矩形 1482"/>
            <p:cNvSpPr/>
            <p:nvPr/>
          </p:nvSpPr>
          <p:spPr>
            <a:xfrm>
              <a:off x="7376560" y="1043086"/>
              <a:ext cx="720725" cy="228600"/>
            </a:xfrm>
            <a:prstGeom prst="rect">
              <a:avLst/>
            </a:prstGeom>
            <a:grpFill/>
            <a:ln w="3175" cap="flat" cmpd="sng" algn="ctr">
              <a:solidFill>
                <a:srgbClr val="333333"/>
              </a:solidFill>
              <a:prstDash val="sysDot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1F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84" name="组合 1483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485" name="矩形 1484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86" name="矩形 1485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87" name="矩形 1486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88" name="组合 1487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489" name="矩形 1488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90" name="矩形 1489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91" name="矩形 149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92" name="组合 1491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493" name="矩形 1492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94" name="矩形 1493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95" name="矩形 1494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496" name="组合 1495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497" name="矩形 1496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00001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98" name="矩形 1497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499" name="矩形 1498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500" name="组合 1499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501" name="矩形 1500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02" name="矩形 1501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03" name="矩形 1502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504" name="组合 1503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505" name="矩形 1504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00101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06" name="矩形 1505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07" name="矩形 1506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508" name="组合 1507"/>
          <p:cNvGrpSpPr/>
          <p:nvPr/>
        </p:nvGrpSpPr>
        <p:grpSpPr>
          <a:xfrm>
            <a:off x="4670076" y="1721160"/>
            <a:ext cx="2182065" cy="228600"/>
            <a:chOff x="2861077" y="969828"/>
            <a:chExt cx="2182065" cy="228600"/>
          </a:xfrm>
        </p:grpSpPr>
        <p:sp>
          <p:nvSpPr>
            <p:cNvPr id="1509" name="矩形 1508"/>
            <p:cNvSpPr/>
            <p:nvPr/>
          </p:nvSpPr>
          <p:spPr>
            <a:xfrm>
              <a:off x="2861077" y="969828"/>
              <a:ext cx="720725" cy="228600"/>
            </a:xfrm>
            <a:prstGeom prst="rect">
              <a:avLst/>
            </a:prstGeom>
            <a:solidFill>
              <a:srgbClr val="00B0F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10000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10" name="矩形 1509"/>
            <p:cNvSpPr/>
            <p:nvPr/>
          </p:nvSpPr>
          <p:spPr>
            <a:xfrm>
              <a:off x="3581802" y="969828"/>
              <a:ext cx="730670" cy="228600"/>
            </a:xfrm>
            <a:prstGeom prst="rect">
              <a:avLst/>
            </a:prstGeom>
            <a:solidFill>
              <a:srgbClr val="CCFFCC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01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11" name="矩形 1510"/>
            <p:cNvSpPr/>
            <p:nvPr/>
          </p:nvSpPr>
          <p:spPr>
            <a:xfrm>
              <a:off x="4312472" y="969828"/>
              <a:ext cx="730670" cy="228600"/>
            </a:xfrm>
            <a:prstGeom prst="rect">
              <a:avLst/>
            </a:prstGeom>
            <a:solidFill>
              <a:srgbClr val="FFC000"/>
            </a:solidFill>
            <a:ln w="15875" cap="flat" cmpd="sng" algn="ctr">
              <a:solidFill>
                <a:srgbClr val="333333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微软雅黑"/>
                  <a:cs typeface="Arial" pitchFamily="34" charset="0"/>
                </a:rPr>
                <a:t>11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1512" name="组合 1511"/>
          <p:cNvGrpSpPr/>
          <p:nvPr/>
        </p:nvGrpSpPr>
        <p:grpSpPr>
          <a:xfrm>
            <a:off x="2914413" y="2573021"/>
            <a:ext cx="376103" cy="2634552"/>
            <a:chOff x="1381038" y="2271289"/>
            <a:chExt cx="376103" cy="2634552"/>
          </a:xfrm>
        </p:grpSpPr>
        <p:cxnSp>
          <p:nvCxnSpPr>
            <p:cNvPr id="1513" name="直接连接符 1512"/>
            <p:cNvCxnSpPr/>
            <p:nvPr/>
          </p:nvCxnSpPr>
          <p:spPr>
            <a:xfrm>
              <a:off x="1441461" y="2527441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514" name="直接连接符 1513"/>
            <p:cNvCxnSpPr/>
            <p:nvPr/>
          </p:nvCxnSpPr>
          <p:spPr>
            <a:xfrm>
              <a:off x="1443803" y="3294924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515" name="直接连接符 1514"/>
            <p:cNvCxnSpPr/>
            <p:nvPr/>
          </p:nvCxnSpPr>
          <p:spPr>
            <a:xfrm>
              <a:off x="1428451" y="4079791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cxnSp>
          <p:nvCxnSpPr>
            <p:cNvPr id="1516" name="直接连接符 1515"/>
            <p:cNvCxnSpPr/>
            <p:nvPr/>
          </p:nvCxnSpPr>
          <p:spPr>
            <a:xfrm>
              <a:off x="1446563" y="4890788"/>
              <a:ext cx="274311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</a:ln>
            <a:effectLst/>
          </p:spPr>
        </p:cxnSp>
        <p:grpSp>
          <p:nvGrpSpPr>
            <p:cNvPr id="1517" name="组合 1516"/>
            <p:cNvGrpSpPr/>
            <p:nvPr/>
          </p:nvGrpSpPr>
          <p:grpSpPr>
            <a:xfrm>
              <a:off x="1381038" y="2271289"/>
              <a:ext cx="376103" cy="2634552"/>
              <a:chOff x="938647" y="2394014"/>
              <a:chExt cx="376103" cy="2634552"/>
            </a:xfrm>
          </p:grpSpPr>
          <p:sp>
            <p:nvSpPr>
              <p:cNvPr id="1518" name="文本框 1517"/>
              <p:cNvSpPr txBox="1"/>
              <p:nvPr/>
            </p:nvSpPr>
            <p:spPr>
              <a:xfrm>
                <a:off x="938647" y="2394014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S0</a:t>
                </a:r>
                <a:endParaRPr kumimoji="0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1519" name="文本框 1518"/>
              <p:cNvSpPr txBox="1"/>
              <p:nvPr/>
            </p:nvSpPr>
            <p:spPr>
              <a:xfrm>
                <a:off x="942532" y="3181217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S1</a:t>
                </a:r>
                <a:endParaRPr kumimoji="0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1520" name="文本框 1519"/>
              <p:cNvSpPr txBox="1"/>
              <p:nvPr/>
            </p:nvSpPr>
            <p:spPr>
              <a:xfrm>
                <a:off x="938647" y="3948700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S2</a:t>
                </a:r>
                <a:endParaRPr kumimoji="0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1521" name="文本框 1520"/>
              <p:cNvSpPr txBox="1"/>
              <p:nvPr/>
            </p:nvSpPr>
            <p:spPr>
              <a:xfrm>
                <a:off x="938647" y="4751567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华文细黑" pitchFamily="2" charset="-122"/>
                  </a:rPr>
                  <a:t>S3</a:t>
                </a:r>
                <a:endParaRPr kumimoji="0" lang="zh-CN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endParaRPr>
              </a:p>
            </p:txBody>
          </p:sp>
        </p:grpSp>
      </p:grpSp>
      <p:grpSp>
        <p:nvGrpSpPr>
          <p:cNvPr id="1522" name="组合 1521"/>
          <p:cNvGrpSpPr/>
          <p:nvPr/>
        </p:nvGrpSpPr>
        <p:grpSpPr>
          <a:xfrm>
            <a:off x="1953232" y="2787200"/>
            <a:ext cx="2060911" cy="2265131"/>
            <a:chOff x="419189" y="2516278"/>
            <a:chExt cx="2060911" cy="2265131"/>
          </a:xfrm>
        </p:grpSpPr>
        <p:sp>
          <p:nvSpPr>
            <p:cNvPr id="1523" name="斜纹 1522"/>
            <p:cNvSpPr/>
            <p:nvPr/>
          </p:nvSpPr>
          <p:spPr>
            <a:xfrm rot="19064014">
              <a:off x="419189" y="2516278"/>
              <a:ext cx="2060911" cy="2265131"/>
            </a:xfrm>
            <a:prstGeom prst="diagStripe">
              <a:avLst>
                <a:gd name="adj" fmla="val 78754"/>
              </a:avLst>
            </a:prstGeom>
            <a:solidFill>
              <a:srgbClr val="CCFFCC"/>
            </a:solidFill>
            <a:ln w="12700" cap="flat" cmpd="sng" algn="ctr">
              <a:solidFill>
                <a:srgbClr val="33333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524" name="文本框 1523"/>
            <p:cNvSpPr txBox="1"/>
            <p:nvPr/>
          </p:nvSpPr>
          <p:spPr>
            <a:xfrm>
              <a:off x="1094627" y="2871235"/>
              <a:ext cx="2953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组索引译码器</a:t>
              </a:r>
            </a:p>
          </p:txBody>
        </p:sp>
      </p:grpSp>
      <p:grpSp>
        <p:nvGrpSpPr>
          <p:cNvPr id="1526" name="组合 1525"/>
          <p:cNvGrpSpPr/>
          <p:nvPr/>
        </p:nvGrpSpPr>
        <p:grpSpPr>
          <a:xfrm>
            <a:off x="3079519" y="5204407"/>
            <a:ext cx="2724787" cy="889070"/>
            <a:chOff x="1535571" y="4890788"/>
            <a:chExt cx="2724787" cy="889070"/>
          </a:xfrm>
        </p:grpSpPr>
        <p:cxnSp>
          <p:nvCxnSpPr>
            <p:cNvPr id="1527" name="直接连接符 1526"/>
            <p:cNvCxnSpPr/>
            <p:nvPr/>
          </p:nvCxnSpPr>
          <p:spPr>
            <a:xfrm>
              <a:off x="1578293" y="4890788"/>
              <a:ext cx="0" cy="561661"/>
            </a:xfrm>
            <a:prstGeom prst="line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</p:cxnSp>
        <p:grpSp>
          <p:nvGrpSpPr>
            <p:cNvPr id="1528" name="组合 1527"/>
            <p:cNvGrpSpPr/>
            <p:nvPr/>
          </p:nvGrpSpPr>
          <p:grpSpPr>
            <a:xfrm>
              <a:off x="1535571" y="5226696"/>
              <a:ext cx="2724787" cy="553162"/>
              <a:chOff x="1535571" y="5226696"/>
              <a:chExt cx="2724787" cy="553162"/>
            </a:xfrm>
          </p:grpSpPr>
          <p:cxnSp>
            <p:nvCxnSpPr>
              <p:cNvPr id="1530" name="直接连接符 1529"/>
              <p:cNvCxnSpPr/>
              <p:nvPr/>
            </p:nvCxnSpPr>
            <p:spPr>
              <a:xfrm>
                <a:off x="1570673" y="5456973"/>
                <a:ext cx="2646099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cxnSp>
            <p:nvCxnSpPr>
              <p:cNvPr id="1531" name="直接连接符 1530"/>
              <p:cNvCxnSpPr/>
              <p:nvPr/>
            </p:nvCxnSpPr>
            <p:spPr>
              <a:xfrm>
                <a:off x="4201310" y="5226696"/>
                <a:ext cx="0" cy="237897"/>
              </a:xfrm>
              <a:prstGeom prst="line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</a:ln>
              <a:effectLst/>
            </p:spPr>
          </p:cxnSp>
          <p:sp>
            <p:nvSpPr>
              <p:cNvPr id="1532" name="文本框 1531"/>
              <p:cNvSpPr txBox="1"/>
              <p:nvPr/>
            </p:nvSpPr>
            <p:spPr>
              <a:xfrm>
                <a:off x="2260609" y="5502859"/>
                <a:ext cx="12618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/>
                    <a:ea typeface="微软雅黑"/>
                  </a:rPr>
                  <a:t>组索引译码输出</a:t>
                </a:r>
              </a:p>
            </p:txBody>
          </p:sp>
          <p:cxnSp>
            <p:nvCxnSpPr>
              <p:cNvPr id="1533" name="直接连接符 1532"/>
              <p:cNvCxnSpPr/>
              <p:nvPr/>
            </p:nvCxnSpPr>
            <p:spPr>
              <a:xfrm>
                <a:off x="1535571" y="5517232"/>
                <a:ext cx="272478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CC00"/>
                </a:solidFill>
                <a:prstDash val="solid"/>
              </a:ln>
              <a:effectLst/>
            </p:spPr>
          </p:cxnSp>
          <p:cxnSp>
            <p:nvCxnSpPr>
              <p:cNvPr id="1534" name="直接连接符 1533"/>
              <p:cNvCxnSpPr/>
              <p:nvPr/>
            </p:nvCxnSpPr>
            <p:spPr>
              <a:xfrm flipV="1">
                <a:off x="4260358" y="5227725"/>
                <a:ext cx="0" cy="289507"/>
              </a:xfrm>
              <a:prstGeom prst="line">
                <a:avLst/>
              </a:prstGeom>
              <a:noFill/>
              <a:ln w="9525" cap="flat" cmpd="sng" algn="ctr">
                <a:solidFill>
                  <a:srgbClr val="00CC00"/>
                </a:solidFill>
                <a:prstDash val="solid"/>
              </a:ln>
              <a:effectLst/>
            </p:spPr>
          </p:cxnSp>
        </p:grpSp>
        <p:cxnSp>
          <p:nvCxnSpPr>
            <p:cNvPr id="1529" name="直接连接符 1528"/>
            <p:cNvCxnSpPr/>
            <p:nvPr/>
          </p:nvCxnSpPr>
          <p:spPr>
            <a:xfrm>
              <a:off x="1535571" y="4890788"/>
              <a:ext cx="0" cy="626444"/>
            </a:xfrm>
            <a:prstGeom prst="line">
              <a:avLst/>
            </a:prstGeom>
            <a:noFill/>
            <a:ln w="9525" cap="flat" cmpd="sng" algn="ctr">
              <a:solidFill>
                <a:srgbClr val="00CC00"/>
              </a:solidFill>
              <a:prstDash val="solid"/>
            </a:ln>
            <a:effectLst/>
          </p:spPr>
        </p:cxnSp>
      </p:grpSp>
      <p:sp>
        <p:nvSpPr>
          <p:cNvPr id="1535" name="矩形 1534"/>
          <p:cNvSpPr/>
          <p:nvPr/>
        </p:nvSpPr>
        <p:spPr>
          <a:xfrm>
            <a:off x="5614461" y="2377204"/>
            <a:ext cx="276822" cy="3233530"/>
          </a:xfrm>
          <a:prstGeom prst="rect">
            <a:avLst/>
          </a:prstGeom>
          <a:solidFill>
            <a:srgbClr val="FFCCFF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行译码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信号逻辑</a:t>
            </a:r>
          </a:p>
        </p:txBody>
      </p:sp>
      <p:cxnSp>
        <p:nvCxnSpPr>
          <p:cNvPr id="1536" name="直接连接符 1535"/>
          <p:cNvCxnSpPr/>
          <p:nvPr/>
        </p:nvCxnSpPr>
        <p:spPr>
          <a:xfrm>
            <a:off x="5401014" y="3821591"/>
            <a:ext cx="213447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537" name="直接连接符 1536"/>
          <p:cNvCxnSpPr/>
          <p:nvPr/>
        </p:nvCxnSpPr>
        <p:spPr>
          <a:xfrm>
            <a:off x="2981801" y="5192520"/>
            <a:ext cx="274311" cy="0"/>
          </a:xfrm>
          <a:prstGeom prst="line">
            <a:avLst/>
          </a:prstGeom>
          <a:noFill/>
          <a:ln w="38100" cap="sq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1538" name="直接连接符 1537"/>
          <p:cNvCxnSpPr/>
          <p:nvPr/>
        </p:nvCxnSpPr>
        <p:spPr>
          <a:xfrm>
            <a:off x="5891283" y="5041590"/>
            <a:ext cx="484177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grpSp>
        <p:nvGrpSpPr>
          <p:cNvPr id="1539" name="组合 1538"/>
          <p:cNvGrpSpPr/>
          <p:nvPr/>
        </p:nvGrpSpPr>
        <p:grpSpPr>
          <a:xfrm>
            <a:off x="2760581" y="1979982"/>
            <a:ext cx="2992291" cy="597168"/>
            <a:chOff x="1733023" y="1831476"/>
            <a:chExt cx="2993461" cy="597403"/>
          </a:xfrm>
        </p:grpSpPr>
        <p:grpSp>
          <p:nvGrpSpPr>
            <p:cNvPr id="1540" name="组合 1539"/>
            <p:cNvGrpSpPr/>
            <p:nvPr/>
          </p:nvGrpSpPr>
          <p:grpSpPr>
            <a:xfrm>
              <a:off x="1733023" y="2055530"/>
              <a:ext cx="2986069" cy="373349"/>
              <a:chOff x="1880089" y="2208718"/>
              <a:chExt cx="2986069" cy="373349"/>
            </a:xfrm>
          </p:grpSpPr>
          <p:cxnSp>
            <p:nvCxnSpPr>
              <p:cNvPr id="1542" name="直接连接符 1541"/>
              <p:cNvCxnSpPr/>
              <p:nvPr/>
            </p:nvCxnSpPr>
            <p:spPr>
              <a:xfrm>
                <a:off x="1889618" y="2208718"/>
                <a:ext cx="2976540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43" name="直接连接符 1542"/>
              <p:cNvCxnSpPr/>
              <p:nvPr/>
            </p:nvCxnSpPr>
            <p:spPr>
              <a:xfrm>
                <a:off x="1880089" y="2220367"/>
                <a:ext cx="0" cy="361700"/>
              </a:xfrm>
              <a:prstGeom prst="line">
                <a:avLst/>
              </a:prstGeom>
              <a:noFill/>
              <a:ln w="25400" cap="sq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541" name="直接连接符 1540"/>
            <p:cNvCxnSpPr/>
            <p:nvPr/>
          </p:nvCxnSpPr>
          <p:spPr>
            <a:xfrm>
              <a:off x="4726484" y="1831476"/>
              <a:ext cx="0" cy="220659"/>
            </a:xfrm>
            <a:prstGeom prst="line">
              <a:avLst/>
            </a:prstGeom>
            <a:noFill/>
            <a:ln w="25400" cap="sq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</p:grpSp>
      <p:grpSp>
        <p:nvGrpSpPr>
          <p:cNvPr id="1544" name="组合 1543"/>
          <p:cNvGrpSpPr/>
          <p:nvPr/>
        </p:nvGrpSpPr>
        <p:grpSpPr>
          <a:xfrm>
            <a:off x="9355779" y="2378473"/>
            <a:ext cx="1968341" cy="3105410"/>
            <a:chOff x="8481894" y="2434521"/>
            <a:chExt cx="1966301" cy="3102192"/>
          </a:xfrm>
        </p:grpSpPr>
        <p:grpSp>
          <p:nvGrpSpPr>
            <p:cNvPr id="1545" name="组合 1544"/>
            <p:cNvGrpSpPr/>
            <p:nvPr/>
          </p:nvGrpSpPr>
          <p:grpSpPr>
            <a:xfrm>
              <a:off x="8485545" y="2434521"/>
              <a:ext cx="784196" cy="378849"/>
              <a:chOff x="6944101" y="2282884"/>
              <a:chExt cx="784196" cy="378849"/>
            </a:xfrm>
          </p:grpSpPr>
          <p:sp>
            <p:nvSpPr>
              <p:cNvPr id="1636" name="等腰三角形 163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37" name="直接连接符 1636"/>
              <p:cNvCxnSpPr>
                <a:endCxn id="163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38" name="直接连接符 1637"/>
              <p:cNvCxnSpPr>
                <a:stCxn id="163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39" name="直接连接符 163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40" name="文本框 1639"/>
              <p:cNvSpPr txBox="1"/>
              <p:nvPr/>
            </p:nvSpPr>
            <p:spPr>
              <a:xfrm>
                <a:off x="7388139" y="2282884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L0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1546" name="直接连接符 1545"/>
            <p:cNvCxnSpPr/>
            <p:nvPr/>
          </p:nvCxnSpPr>
          <p:spPr>
            <a:xfrm rot="16200000">
              <a:off x="10054341" y="3966761"/>
              <a:ext cx="0" cy="265276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8" name="组合 1547"/>
            <p:cNvGrpSpPr/>
            <p:nvPr/>
          </p:nvGrpSpPr>
          <p:grpSpPr>
            <a:xfrm>
              <a:off x="8485545" y="2812141"/>
              <a:ext cx="607552" cy="378508"/>
              <a:chOff x="6944101" y="2283225"/>
              <a:chExt cx="607552" cy="378508"/>
            </a:xfrm>
          </p:grpSpPr>
          <p:sp>
            <p:nvSpPr>
              <p:cNvPr id="1631" name="等腰三角形 163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32" name="直接连接符 1631"/>
              <p:cNvCxnSpPr>
                <a:endCxn id="163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33" name="直接连接符 1632"/>
              <p:cNvCxnSpPr>
                <a:stCxn id="163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34" name="直接连接符 163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35" name="文本框 163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L1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49" name="组合 1548"/>
            <p:cNvGrpSpPr/>
            <p:nvPr/>
          </p:nvGrpSpPr>
          <p:grpSpPr>
            <a:xfrm>
              <a:off x="8485545" y="3203033"/>
              <a:ext cx="607552" cy="378508"/>
              <a:chOff x="6944101" y="2283225"/>
              <a:chExt cx="607552" cy="378508"/>
            </a:xfrm>
          </p:grpSpPr>
          <p:sp>
            <p:nvSpPr>
              <p:cNvPr id="1626" name="等腰三角形 162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27" name="直接连接符 1626"/>
              <p:cNvCxnSpPr>
                <a:endCxn id="162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28" name="直接连接符 1627"/>
              <p:cNvCxnSpPr>
                <a:stCxn id="162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29" name="直接连接符 162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30" name="文本框 1629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L2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50" name="组合 1549"/>
            <p:cNvGrpSpPr/>
            <p:nvPr/>
          </p:nvGrpSpPr>
          <p:grpSpPr>
            <a:xfrm>
              <a:off x="8485545" y="3598765"/>
              <a:ext cx="607552" cy="378508"/>
              <a:chOff x="6944101" y="2283225"/>
              <a:chExt cx="607552" cy="378508"/>
            </a:xfrm>
          </p:grpSpPr>
          <p:sp>
            <p:nvSpPr>
              <p:cNvPr id="1621" name="等腰三角形 162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22" name="直接连接符 1621"/>
              <p:cNvCxnSpPr>
                <a:endCxn id="162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23" name="直接连接符 1622"/>
              <p:cNvCxnSpPr>
                <a:stCxn id="162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24" name="直接连接符 162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25" name="文本框 162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L3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51" name="组合 1550"/>
            <p:cNvGrpSpPr/>
            <p:nvPr/>
          </p:nvGrpSpPr>
          <p:grpSpPr>
            <a:xfrm>
              <a:off x="8485545" y="3990599"/>
              <a:ext cx="607552" cy="378508"/>
              <a:chOff x="6944101" y="2283225"/>
              <a:chExt cx="607552" cy="378508"/>
            </a:xfrm>
          </p:grpSpPr>
          <p:sp>
            <p:nvSpPr>
              <p:cNvPr id="1616" name="等腰三角形 161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17" name="直接连接符 1616"/>
              <p:cNvCxnSpPr>
                <a:endCxn id="161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18" name="直接连接符 1617"/>
              <p:cNvCxnSpPr>
                <a:stCxn id="161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19" name="直接连接符 161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20" name="文本框 1619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L4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52" name="组合 1551"/>
            <p:cNvGrpSpPr/>
            <p:nvPr/>
          </p:nvGrpSpPr>
          <p:grpSpPr>
            <a:xfrm>
              <a:off x="8485545" y="4366946"/>
              <a:ext cx="607552" cy="378508"/>
              <a:chOff x="6944101" y="2283225"/>
              <a:chExt cx="607552" cy="378508"/>
            </a:xfrm>
          </p:grpSpPr>
          <p:sp>
            <p:nvSpPr>
              <p:cNvPr id="1611" name="等腰三角形 161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12" name="直接连接符 1611"/>
              <p:cNvCxnSpPr>
                <a:endCxn id="161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13" name="直接连接符 1612"/>
              <p:cNvCxnSpPr>
                <a:stCxn id="161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14" name="直接连接符 161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15" name="文本框 161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L5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53" name="组合 1552"/>
            <p:cNvGrpSpPr/>
            <p:nvPr/>
          </p:nvGrpSpPr>
          <p:grpSpPr>
            <a:xfrm>
              <a:off x="8485545" y="4771925"/>
              <a:ext cx="607552" cy="378508"/>
              <a:chOff x="6944101" y="2283225"/>
              <a:chExt cx="607552" cy="378508"/>
            </a:xfrm>
          </p:grpSpPr>
          <p:sp>
            <p:nvSpPr>
              <p:cNvPr id="1606" name="等腰三角形 1605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07" name="直接连接符 1606"/>
              <p:cNvCxnSpPr>
                <a:endCxn id="1606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08" name="直接连接符 1607"/>
              <p:cNvCxnSpPr>
                <a:stCxn id="1606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09" name="直接连接符 1608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10" name="文本框 1609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L6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grpSp>
          <p:nvGrpSpPr>
            <p:cNvPr id="1554" name="组合 1553"/>
            <p:cNvGrpSpPr/>
            <p:nvPr/>
          </p:nvGrpSpPr>
          <p:grpSpPr>
            <a:xfrm>
              <a:off x="8485545" y="5158205"/>
              <a:ext cx="607552" cy="378508"/>
              <a:chOff x="6944101" y="2283225"/>
              <a:chExt cx="607552" cy="378508"/>
            </a:xfrm>
          </p:grpSpPr>
          <p:sp>
            <p:nvSpPr>
              <p:cNvPr id="1601" name="等腰三角形 1600"/>
              <p:cNvSpPr/>
              <p:nvPr/>
            </p:nvSpPr>
            <p:spPr>
              <a:xfrm rot="5400000" flipH="1">
                <a:off x="7160855" y="2515786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1602" name="直接连接符 1601"/>
              <p:cNvCxnSpPr>
                <a:endCxn id="1601" idx="3"/>
              </p:cNvCxnSpPr>
              <p:nvPr/>
            </p:nvCxnSpPr>
            <p:spPr>
              <a:xfrm>
                <a:off x="6944101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03" name="直接连接符 1602"/>
              <p:cNvCxnSpPr>
                <a:stCxn id="1601" idx="5"/>
              </p:cNvCxnSpPr>
              <p:nvPr/>
            </p:nvCxnSpPr>
            <p:spPr>
              <a:xfrm flipV="1">
                <a:off x="7236295" y="2386797"/>
                <a:ext cx="0" cy="161776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1604" name="直接连接符 1603"/>
              <p:cNvCxnSpPr/>
              <p:nvPr/>
            </p:nvCxnSpPr>
            <p:spPr>
              <a:xfrm>
                <a:off x="7302642" y="2584359"/>
                <a:ext cx="221688" cy="1934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1605" name="文本框 1604"/>
              <p:cNvSpPr txBox="1"/>
              <p:nvPr/>
            </p:nvSpPr>
            <p:spPr>
              <a:xfrm>
                <a:off x="7211495" y="2283225"/>
                <a:ext cx="34015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L7</a:t>
                </a:r>
                <a:endPara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1555" name="直接连接符 1554"/>
            <p:cNvCxnSpPr/>
            <p:nvPr/>
          </p:nvCxnSpPr>
          <p:spPr>
            <a:xfrm>
              <a:off x="9074121" y="2735997"/>
              <a:ext cx="0" cy="2723343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cxnSp>
          <p:nvCxnSpPr>
            <p:cNvPr id="1556" name="直接连接符 1555"/>
            <p:cNvCxnSpPr/>
            <p:nvPr/>
          </p:nvCxnSpPr>
          <p:spPr>
            <a:xfrm flipH="1">
              <a:off x="9082458" y="4097667"/>
              <a:ext cx="287198" cy="0"/>
            </a:xfrm>
            <a:prstGeom prst="line">
              <a:avLst/>
            </a:prstGeom>
            <a:solidFill>
              <a:schemeClr val="bg1"/>
            </a:solidFill>
            <a:ln w="19050" cap="sq">
              <a:solidFill>
                <a:schemeClr val="accent1"/>
              </a:solidFill>
              <a:miter lim="800000"/>
              <a:headEnd/>
              <a:tailEnd type="none" w="lg" len="lg"/>
            </a:ln>
          </p:spPr>
        </p:cxnSp>
        <p:grpSp>
          <p:nvGrpSpPr>
            <p:cNvPr id="1557" name="组合 1556"/>
            <p:cNvGrpSpPr/>
            <p:nvPr/>
          </p:nvGrpSpPr>
          <p:grpSpPr>
            <a:xfrm>
              <a:off x="9369656" y="3633163"/>
              <a:ext cx="300016" cy="903269"/>
              <a:chOff x="7766536" y="3451012"/>
              <a:chExt cx="300016" cy="903269"/>
            </a:xfrm>
          </p:grpSpPr>
          <p:cxnSp>
            <p:nvCxnSpPr>
              <p:cNvPr id="1596" name="直接连接符 1595"/>
              <p:cNvCxnSpPr/>
              <p:nvPr/>
            </p:nvCxnSpPr>
            <p:spPr>
              <a:xfrm>
                <a:off x="7766536" y="3451012"/>
                <a:ext cx="0" cy="903269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1597" name="直接连接符 1596"/>
              <p:cNvCxnSpPr/>
              <p:nvPr/>
            </p:nvCxnSpPr>
            <p:spPr>
              <a:xfrm flipH="1">
                <a:off x="7774273" y="3451012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1598" name="直接连接符 1597"/>
              <p:cNvCxnSpPr/>
              <p:nvPr/>
            </p:nvCxnSpPr>
            <p:spPr>
              <a:xfrm flipH="1">
                <a:off x="7779354" y="3752884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1599" name="直接连接符 1598"/>
              <p:cNvCxnSpPr/>
              <p:nvPr/>
            </p:nvCxnSpPr>
            <p:spPr>
              <a:xfrm flipH="1">
                <a:off x="7766536" y="4052868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  <p:cxnSp>
            <p:nvCxnSpPr>
              <p:cNvPr id="1600" name="直接连接符 1599"/>
              <p:cNvCxnSpPr/>
              <p:nvPr/>
            </p:nvCxnSpPr>
            <p:spPr>
              <a:xfrm flipH="1">
                <a:off x="7766536" y="4354281"/>
                <a:ext cx="287198" cy="0"/>
              </a:xfrm>
              <a:prstGeom prst="line">
                <a:avLst/>
              </a:prstGeom>
              <a:solidFill>
                <a:schemeClr val="bg1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</p:cxnSp>
        </p:grpSp>
        <p:cxnSp>
          <p:nvCxnSpPr>
            <p:cNvPr id="1592" name="直接连接符 1591"/>
            <p:cNvCxnSpPr/>
            <p:nvPr/>
          </p:nvCxnSpPr>
          <p:spPr>
            <a:xfrm>
              <a:off x="8481894" y="2734027"/>
              <a:ext cx="221688" cy="1934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  <a:headEnd/>
              <a:tailEnd type="none" w="lg" len="lg"/>
            </a:ln>
          </p:spPr>
        </p:cxnSp>
        <p:sp>
          <p:nvSpPr>
            <p:cNvPr id="1562" name="文本框 1561"/>
            <p:cNvSpPr txBox="1"/>
            <p:nvPr/>
          </p:nvSpPr>
          <p:spPr>
            <a:xfrm rot="16200000">
              <a:off x="9978050" y="4016082"/>
              <a:ext cx="738664" cy="20162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字输出</a:t>
              </a:r>
            </a:p>
          </p:txBody>
        </p:sp>
        <p:sp>
          <p:nvSpPr>
            <p:cNvPr id="1563" name="矩形 1562"/>
            <p:cNvSpPr/>
            <p:nvPr/>
          </p:nvSpPr>
          <p:spPr>
            <a:xfrm>
              <a:off x="8849421" y="4868910"/>
              <a:ext cx="986630" cy="18579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 err="1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SlotData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  <p:sp>
          <p:nvSpPr>
            <p:cNvPr id="1564" name="矩形 1563"/>
            <p:cNvSpPr/>
            <p:nvPr/>
          </p:nvSpPr>
          <p:spPr>
            <a:xfrm>
              <a:off x="9294976" y="3422192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0</a:t>
              </a:r>
            </a:p>
          </p:txBody>
        </p:sp>
        <p:sp>
          <p:nvSpPr>
            <p:cNvPr id="1565" name="矩形 1564"/>
            <p:cNvSpPr/>
            <p:nvPr/>
          </p:nvSpPr>
          <p:spPr>
            <a:xfrm>
              <a:off x="9303648" y="3735272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1</a:t>
              </a:r>
            </a:p>
          </p:txBody>
        </p:sp>
        <p:sp>
          <p:nvSpPr>
            <p:cNvPr id="1566" name="矩形 1565"/>
            <p:cNvSpPr/>
            <p:nvPr/>
          </p:nvSpPr>
          <p:spPr>
            <a:xfrm>
              <a:off x="9304828" y="4031379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2</a:t>
              </a:r>
            </a:p>
          </p:txBody>
        </p:sp>
        <p:sp>
          <p:nvSpPr>
            <p:cNvPr id="1567" name="矩形 1566"/>
            <p:cNvSpPr/>
            <p:nvPr/>
          </p:nvSpPr>
          <p:spPr>
            <a:xfrm>
              <a:off x="9305426" y="4325636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000000"/>
                  </a:solidFill>
                  <a:latin typeface="微软雅黑"/>
                  <a:ea typeface="微软雅黑"/>
                </a:rPr>
                <a:t>3</a:t>
              </a:r>
            </a:p>
          </p:txBody>
        </p:sp>
        <p:grpSp>
          <p:nvGrpSpPr>
            <p:cNvPr id="1572" name="组合 1571"/>
            <p:cNvGrpSpPr/>
            <p:nvPr/>
          </p:nvGrpSpPr>
          <p:grpSpPr>
            <a:xfrm>
              <a:off x="9667895" y="3288505"/>
              <a:ext cx="369783" cy="1586339"/>
              <a:chOff x="8088601" y="3262692"/>
              <a:chExt cx="324657" cy="1288723"/>
            </a:xfrm>
          </p:grpSpPr>
          <p:sp>
            <p:nvSpPr>
              <p:cNvPr id="1574" name="梯形 1573"/>
              <p:cNvSpPr/>
              <p:nvPr/>
            </p:nvSpPr>
            <p:spPr>
              <a:xfrm rot="5400000">
                <a:off x="7570153" y="3781140"/>
                <a:ext cx="1288723" cy="251827"/>
              </a:xfrm>
              <a:prstGeom prst="trapezoid">
                <a:avLst>
                  <a:gd name="adj" fmla="val 72150"/>
                </a:avLst>
              </a:prstGeom>
              <a:solidFill>
                <a:srgbClr val="FFC000"/>
              </a:solidFill>
              <a:ln w="19050" cap="sq">
                <a:solidFill>
                  <a:schemeClr val="accent1"/>
                </a:solidFill>
                <a:miter lim="800000"/>
                <a:headEnd/>
                <a:tailEnd type="none" w="lg" len="lg"/>
              </a:ln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1575" name="文本框 1574"/>
              <p:cNvSpPr txBox="1"/>
              <p:nvPr/>
            </p:nvSpPr>
            <p:spPr>
              <a:xfrm rot="16200000">
                <a:off x="7959329" y="3812431"/>
                <a:ext cx="600082" cy="30777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字选择</a:t>
                </a:r>
              </a:p>
            </p:txBody>
          </p:sp>
        </p:grpSp>
        <p:sp>
          <p:nvSpPr>
            <p:cNvPr id="1573" name="矩形 1572"/>
            <p:cNvSpPr/>
            <p:nvPr/>
          </p:nvSpPr>
          <p:spPr>
            <a:xfrm>
              <a:off x="9532852" y="4503600"/>
              <a:ext cx="472760" cy="22701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rPr>
                <a:t>OE</a:t>
              </a:r>
              <a:endParaRPr lang="zh-CN" altLang="en-US" sz="1200" b="1" dirty="0">
                <a:solidFill>
                  <a:srgbClr val="000000">
                    <a:lumMod val="95000"/>
                    <a:lumOff val="5000"/>
                  </a:srgbClr>
                </a:solidFill>
                <a:latin typeface="Arial" pitchFamily="34" charset="0"/>
                <a:ea typeface="微软雅黑"/>
                <a:cs typeface="Arial" pitchFamily="34" charset="0"/>
              </a:endParaRPr>
            </a:p>
          </p:txBody>
        </p:sp>
      </p:grpSp>
      <p:grpSp>
        <p:nvGrpSpPr>
          <p:cNvPr id="352" name="组合 351"/>
          <p:cNvGrpSpPr/>
          <p:nvPr/>
        </p:nvGrpSpPr>
        <p:grpSpPr>
          <a:xfrm>
            <a:off x="4427282" y="2451151"/>
            <a:ext cx="681585" cy="2845172"/>
            <a:chOff x="3650430" y="1957240"/>
            <a:chExt cx="756498" cy="3157883"/>
          </a:xfrm>
        </p:grpSpPr>
        <p:sp>
          <p:nvSpPr>
            <p:cNvPr id="361" name="文本框 360"/>
            <p:cNvSpPr txBox="1"/>
            <p:nvPr/>
          </p:nvSpPr>
          <p:spPr>
            <a:xfrm>
              <a:off x="3685569" y="4567514"/>
              <a:ext cx="448712" cy="341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3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grpSp>
          <p:nvGrpSpPr>
            <p:cNvPr id="353" name="组合 352"/>
            <p:cNvGrpSpPr/>
            <p:nvPr/>
          </p:nvGrpSpPr>
          <p:grpSpPr>
            <a:xfrm>
              <a:off x="3650430" y="2416062"/>
              <a:ext cx="756498" cy="2619695"/>
              <a:chOff x="2872250" y="2494851"/>
              <a:chExt cx="702848" cy="2371125"/>
            </a:xfrm>
          </p:grpSpPr>
          <p:grpSp>
            <p:nvGrpSpPr>
              <p:cNvPr id="370" name="组合 369"/>
              <p:cNvGrpSpPr/>
              <p:nvPr/>
            </p:nvGrpSpPr>
            <p:grpSpPr>
              <a:xfrm>
                <a:off x="2872250" y="2494851"/>
                <a:ext cx="418734" cy="2371125"/>
                <a:chOff x="2872250" y="2494851"/>
                <a:chExt cx="418734" cy="2371125"/>
              </a:xfrm>
            </p:grpSpPr>
            <p:grpSp>
              <p:nvGrpSpPr>
                <p:cNvPr id="372" name="组合 371"/>
                <p:cNvGrpSpPr/>
                <p:nvPr/>
              </p:nvGrpSpPr>
              <p:grpSpPr>
                <a:xfrm>
                  <a:off x="2872250" y="2507815"/>
                  <a:ext cx="418734" cy="2352440"/>
                  <a:chOff x="3739534" y="2492371"/>
                  <a:chExt cx="695496" cy="2352440"/>
                </a:xfrm>
              </p:grpSpPr>
              <p:cxnSp>
                <p:nvCxnSpPr>
                  <p:cNvPr id="374" name="直接连接符 373"/>
                  <p:cNvCxnSpPr/>
                  <p:nvPr/>
                </p:nvCxnSpPr>
                <p:spPr>
                  <a:xfrm>
                    <a:off x="3755019" y="4058410"/>
                    <a:ext cx="680011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5" name="直接连接符 374"/>
                  <p:cNvCxnSpPr/>
                  <p:nvPr/>
                </p:nvCxnSpPr>
                <p:spPr>
                  <a:xfrm>
                    <a:off x="3755019" y="2492371"/>
                    <a:ext cx="680011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6" name="直接连接符 375"/>
                  <p:cNvCxnSpPr/>
                  <p:nvPr/>
                </p:nvCxnSpPr>
                <p:spPr>
                  <a:xfrm>
                    <a:off x="3739534" y="3265802"/>
                    <a:ext cx="695496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A6A6A6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7" name="直接连接符 376"/>
                  <p:cNvCxnSpPr/>
                  <p:nvPr/>
                </p:nvCxnSpPr>
                <p:spPr>
                  <a:xfrm>
                    <a:off x="3755018" y="4844811"/>
                    <a:ext cx="680011" cy="0"/>
                  </a:xfrm>
                  <a:prstGeom prst="line">
                    <a:avLst/>
                  </a:prstGeom>
                  <a:noFill/>
                  <a:ln w="254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</p:cxnSp>
            </p:grpSp>
            <p:cxnSp>
              <p:nvCxnSpPr>
                <p:cNvPr id="373" name="直接连接符 372"/>
                <p:cNvCxnSpPr/>
                <p:nvPr/>
              </p:nvCxnSpPr>
              <p:spPr>
                <a:xfrm>
                  <a:off x="3290983" y="2494851"/>
                  <a:ext cx="0" cy="237112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A6A6A6"/>
                  </a:solidFill>
                  <a:prstDash val="solid"/>
                </a:ln>
                <a:effectLst/>
              </p:spPr>
            </p:cxnSp>
          </p:grpSp>
          <p:cxnSp>
            <p:nvCxnSpPr>
              <p:cNvPr id="371" name="直接连接符 370"/>
              <p:cNvCxnSpPr/>
              <p:nvPr/>
            </p:nvCxnSpPr>
            <p:spPr>
              <a:xfrm flipH="1">
                <a:off x="3294355" y="3670221"/>
                <a:ext cx="280743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A6A6A6"/>
                </a:solidFill>
                <a:prstDash val="solid"/>
              </a:ln>
              <a:effectLst/>
            </p:spPr>
          </p:cxnSp>
        </p:grpSp>
        <p:grpSp>
          <p:nvGrpSpPr>
            <p:cNvPr id="354" name="组合 353"/>
            <p:cNvGrpSpPr/>
            <p:nvPr/>
          </p:nvGrpSpPr>
          <p:grpSpPr>
            <a:xfrm>
              <a:off x="3800610" y="2202011"/>
              <a:ext cx="155419" cy="311522"/>
              <a:chOff x="3800610" y="2202011"/>
              <a:chExt cx="155419" cy="311522"/>
            </a:xfrm>
          </p:grpSpPr>
          <p:sp>
            <p:nvSpPr>
              <p:cNvPr id="368" name="等腰三角形 367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69" name="直接连接符 368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grpSp>
          <p:nvGrpSpPr>
            <p:cNvPr id="355" name="组合 354"/>
            <p:cNvGrpSpPr/>
            <p:nvPr/>
          </p:nvGrpSpPr>
          <p:grpSpPr>
            <a:xfrm>
              <a:off x="3808580" y="3055432"/>
              <a:ext cx="155419" cy="311522"/>
              <a:chOff x="3800610" y="2202011"/>
              <a:chExt cx="155419" cy="311522"/>
            </a:xfrm>
          </p:grpSpPr>
          <p:sp>
            <p:nvSpPr>
              <p:cNvPr id="366" name="等腰三角形 365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67" name="直接连接符 366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grpSp>
          <p:nvGrpSpPr>
            <p:cNvPr id="356" name="组合 355"/>
            <p:cNvGrpSpPr/>
            <p:nvPr/>
          </p:nvGrpSpPr>
          <p:grpSpPr>
            <a:xfrm>
              <a:off x="3816550" y="3927903"/>
              <a:ext cx="155419" cy="311522"/>
              <a:chOff x="3800610" y="2202011"/>
              <a:chExt cx="155419" cy="311522"/>
            </a:xfrm>
          </p:grpSpPr>
          <p:sp>
            <p:nvSpPr>
              <p:cNvPr id="364" name="等腰三角形 363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65" name="直接连接符 364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grpSp>
          <p:nvGrpSpPr>
            <p:cNvPr id="357" name="组合 356"/>
            <p:cNvGrpSpPr/>
            <p:nvPr/>
          </p:nvGrpSpPr>
          <p:grpSpPr>
            <a:xfrm>
              <a:off x="3814373" y="4803601"/>
              <a:ext cx="155419" cy="311522"/>
              <a:chOff x="3800610" y="2202011"/>
              <a:chExt cx="155419" cy="311522"/>
            </a:xfrm>
          </p:grpSpPr>
          <p:sp>
            <p:nvSpPr>
              <p:cNvPr id="362" name="等腰三角形 361"/>
              <p:cNvSpPr/>
              <p:nvPr/>
            </p:nvSpPr>
            <p:spPr>
              <a:xfrm rot="5400000" flipH="1">
                <a:off x="3795173" y="2352676"/>
                <a:ext cx="166294" cy="155419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rgbClr val="A6A6A6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363" name="直接连接符 362"/>
              <p:cNvCxnSpPr/>
              <p:nvPr/>
            </p:nvCxnSpPr>
            <p:spPr>
              <a:xfrm flipV="1">
                <a:off x="3875778" y="2202011"/>
                <a:ext cx="0" cy="17830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A6A6A6"/>
                </a:solidFill>
                <a:round/>
                <a:headEnd/>
                <a:tailEnd type="none" w="lg" len="lg"/>
              </a:ln>
            </p:spPr>
          </p:cxnSp>
        </p:grpSp>
        <p:sp>
          <p:nvSpPr>
            <p:cNvPr id="358" name="文本框 357"/>
            <p:cNvSpPr txBox="1"/>
            <p:nvPr/>
          </p:nvSpPr>
          <p:spPr>
            <a:xfrm>
              <a:off x="3673130" y="1957240"/>
              <a:ext cx="448712" cy="341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noProof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0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359" name="文本框 358"/>
            <p:cNvSpPr txBox="1"/>
            <p:nvPr/>
          </p:nvSpPr>
          <p:spPr>
            <a:xfrm>
              <a:off x="3663716" y="2805244"/>
              <a:ext cx="448712" cy="341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1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sp>
          <p:nvSpPr>
            <p:cNvPr id="360" name="文本框 359"/>
            <p:cNvSpPr txBox="1"/>
            <p:nvPr/>
          </p:nvSpPr>
          <p:spPr>
            <a:xfrm>
              <a:off x="3674642" y="3681615"/>
              <a:ext cx="448712" cy="341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2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378" name="Text Box 51"/>
          <p:cNvSpPr txBox="1">
            <a:spLocks noChangeArrowheads="1"/>
          </p:cNvSpPr>
          <p:nvPr/>
        </p:nvSpPr>
        <p:spPr bwMode="auto">
          <a:xfrm>
            <a:off x="0" y="1005413"/>
            <a:ext cx="12192000" cy="350865"/>
          </a:xfrm>
          <a:prstGeom prst="rect">
            <a:avLst/>
          </a:prstGeom>
          <a:solidFill>
            <a:srgbClr val="FFFFFF">
              <a:lumMod val="85000"/>
            </a:srgb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Cache 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行，分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4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组，块大小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4W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，主存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2</a:t>
            </a:r>
            <a:r>
              <a:rPr kumimoji="0" lang="en-US" altLang="zh-CN" sz="1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9 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W    Cache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总容量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=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（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valid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</a:rPr>
              <a:t>标记位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标志位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+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9933"/>
                </a:solidFill>
                <a:effectLst/>
                <a:uLnTx/>
                <a:uFillTx/>
                <a:latin typeface="微软雅黑"/>
                <a:ea typeface="微软雅黑"/>
              </a:rPr>
              <a:t>副本容量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）*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rPr>
              <a:t>总行数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380" name="组合 379"/>
          <p:cNvGrpSpPr/>
          <p:nvPr/>
        </p:nvGrpSpPr>
        <p:grpSpPr>
          <a:xfrm>
            <a:off x="5817852" y="2481483"/>
            <a:ext cx="415399" cy="2978426"/>
            <a:chOff x="5151955" y="2082625"/>
            <a:chExt cx="415399" cy="2978426"/>
          </a:xfrm>
        </p:grpSpPr>
        <p:sp>
          <p:nvSpPr>
            <p:cNvPr id="381" name="矩形 380"/>
            <p:cNvSpPr/>
            <p:nvPr/>
          </p:nvSpPr>
          <p:spPr>
            <a:xfrm>
              <a:off x="5156718" y="2449054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L1</a:t>
              </a:r>
            </a:p>
          </p:txBody>
        </p:sp>
        <p:sp>
          <p:nvSpPr>
            <p:cNvPr id="383" name="矩形 382"/>
            <p:cNvSpPr/>
            <p:nvPr/>
          </p:nvSpPr>
          <p:spPr>
            <a:xfrm>
              <a:off x="5151955" y="2082625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L0</a:t>
              </a:r>
            </a:p>
          </p:txBody>
        </p:sp>
        <p:sp>
          <p:nvSpPr>
            <p:cNvPr id="384" name="矩形 383"/>
            <p:cNvSpPr/>
            <p:nvPr/>
          </p:nvSpPr>
          <p:spPr>
            <a:xfrm>
              <a:off x="5156718" y="2822484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L2</a:t>
              </a:r>
            </a:p>
          </p:txBody>
        </p:sp>
        <p:sp>
          <p:nvSpPr>
            <p:cNvPr id="385" name="矩形 384"/>
            <p:cNvSpPr/>
            <p:nvPr/>
          </p:nvSpPr>
          <p:spPr>
            <a:xfrm>
              <a:off x="5156718" y="3204132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L3</a:t>
              </a:r>
            </a:p>
          </p:txBody>
        </p:sp>
        <p:sp>
          <p:nvSpPr>
            <p:cNvPr id="386" name="矩形 385"/>
            <p:cNvSpPr/>
            <p:nvPr/>
          </p:nvSpPr>
          <p:spPr>
            <a:xfrm>
              <a:off x="5156718" y="3642390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L4</a:t>
              </a:r>
            </a:p>
          </p:txBody>
        </p:sp>
        <p:sp>
          <p:nvSpPr>
            <p:cNvPr id="387" name="矩形 386"/>
            <p:cNvSpPr/>
            <p:nvPr/>
          </p:nvSpPr>
          <p:spPr>
            <a:xfrm>
              <a:off x="5156718" y="4027053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L5</a:t>
              </a:r>
            </a:p>
          </p:txBody>
        </p:sp>
        <p:sp>
          <p:nvSpPr>
            <p:cNvPr id="388" name="矩形 387"/>
            <p:cNvSpPr/>
            <p:nvPr/>
          </p:nvSpPr>
          <p:spPr>
            <a:xfrm>
              <a:off x="5156718" y="4416001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L6</a:t>
              </a:r>
            </a:p>
          </p:txBody>
        </p:sp>
        <p:sp>
          <p:nvSpPr>
            <p:cNvPr id="389" name="矩形 388"/>
            <p:cNvSpPr/>
            <p:nvPr/>
          </p:nvSpPr>
          <p:spPr>
            <a:xfrm>
              <a:off x="5156718" y="4811719"/>
              <a:ext cx="410636" cy="24933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L7</a:t>
              </a:r>
            </a:p>
          </p:txBody>
        </p:sp>
      </p:grpSp>
      <p:sp>
        <p:nvSpPr>
          <p:cNvPr id="398" name="矩形 397"/>
          <p:cNvSpPr/>
          <p:nvPr/>
        </p:nvSpPr>
        <p:spPr>
          <a:xfrm>
            <a:off x="5290707" y="3616761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K0</a:t>
            </a:r>
          </a:p>
        </p:txBody>
      </p:sp>
      <p:sp>
        <p:nvSpPr>
          <p:cNvPr id="399" name="矩形 398"/>
          <p:cNvSpPr/>
          <p:nvPr/>
        </p:nvSpPr>
        <p:spPr>
          <a:xfrm>
            <a:off x="5290747" y="4010471"/>
            <a:ext cx="410636" cy="24933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K1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4437874" y="4801820"/>
            <a:ext cx="426897" cy="493381"/>
            <a:chOff x="4588722" y="4955341"/>
            <a:chExt cx="426897" cy="493381"/>
          </a:xfrm>
        </p:grpSpPr>
        <p:sp>
          <p:nvSpPr>
            <p:cNvPr id="400" name="文本框 399"/>
            <p:cNvSpPr txBox="1"/>
            <p:nvPr/>
          </p:nvSpPr>
          <p:spPr>
            <a:xfrm>
              <a:off x="4611341" y="4955341"/>
              <a:ext cx="4042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i="1" kern="0" dirty="0">
                  <a:solidFill>
                    <a:srgbClr val="1FB965"/>
                  </a:solidFill>
                  <a:latin typeface="Arial" charset="0"/>
                  <a:ea typeface="华文细黑" pitchFamily="2" charset="-122"/>
                </a:rPr>
                <a:t>S</a:t>
              </a:r>
              <a:r>
                <a:rPr kumimoji="0" lang="en-US" altLang="zh-CN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1FB965"/>
                  </a:solidFill>
                  <a:effectLst/>
                  <a:uLnTx/>
                  <a:uFillTx/>
                  <a:latin typeface="Arial" charset="0"/>
                  <a:ea typeface="华文细黑" pitchFamily="2" charset="-122"/>
                </a:rPr>
                <a:t>3</a:t>
              </a:r>
              <a:endParaRPr kumimoji="0" lang="zh-CN" alt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1FB965"/>
                </a:solidFill>
                <a:effectLst/>
                <a:uLnTx/>
                <a:uFillTx/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01" name="直接连接符 400"/>
            <p:cNvCxnSpPr/>
            <p:nvPr/>
          </p:nvCxnSpPr>
          <p:spPr>
            <a:xfrm>
              <a:off x="4588722" y="5371522"/>
              <a:ext cx="397025" cy="0"/>
            </a:xfrm>
            <a:prstGeom prst="line">
              <a:avLst/>
            </a:prstGeom>
            <a:noFill/>
            <a:ln w="25400" cap="flat" cmpd="sng" algn="ctr">
              <a:solidFill>
                <a:srgbClr val="1FB965"/>
              </a:solidFill>
              <a:prstDash val="solid"/>
            </a:ln>
            <a:effectLst/>
          </p:spPr>
        </p:cxnSp>
        <p:sp>
          <p:nvSpPr>
            <p:cNvPr id="402" name="等腰三角形 401"/>
            <p:cNvSpPr/>
            <p:nvPr/>
          </p:nvSpPr>
          <p:spPr>
            <a:xfrm rot="5400000" flipH="1">
              <a:off x="4722491" y="5303795"/>
              <a:ext cx="149826" cy="140028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1FB965"/>
              </a:solidFill>
              <a:round/>
              <a:headEnd/>
              <a:tailEnd type="triangle" w="lg" len="lg"/>
            </a:ln>
          </p:spPr>
          <p:txBody>
            <a:bodyPr vert="horz" wrap="square" lIns="86699" tIns="43349" rIns="86699" bIns="43349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3792" i="1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03" name="直接连接符 402"/>
            <p:cNvCxnSpPr/>
            <p:nvPr/>
          </p:nvCxnSpPr>
          <p:spPr>
            <a:xfrm flipV="1">
              <a:off x="4795114" y="5168050"/>
              <a:ext cx="0" cy="160646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1FB965"/>
              </a:solidFill>
              <a:round/>
              <a:headEnd/>
              <a:tailEnd type="none" w="lg" len="lg"/>
            </a:ln>
          </p:spPr>
        </p:cxnSp>
      </p:grpSp>
      <p:cxnSp>
        <p:nvCxnSpPr>
          <p:cNvPr id="404" name="直接连接符 403"/>
          <p:cNvCxnSpPr/>
          <p:nvPr/>
        </p:nvCxnSpPr>
        <p:spPr>
          <a:xfrm>
            <a:off x="4833347" y="4039988"/>
            <a:ext cx="0" cy="1164419"/>
          </a:xfrm>
          <a:prstGeom prst="line">
            <a:avLst/>
          </a:prstGeom>
          <a:noFill/>
          <a:ln w="57150" cap="sq" cmpd="sng" algn="ctr">
            <a:solidFill>
              <a:srgbClr val="1FB965"/>
            </a:solidFill>
            <a:prstDash val="solid"/>
            <a:miter lim="800000"/>
          </a:ln>
          <a:effectLst/>
        </p:spPr>
      </p:cxnSp>
      <p:cxnSp>
        <p:nvCxnSpPr>
          <p:cNvPr id="405" name="直接连接符 404"/>
          <p:cNvCxnSpPr/>
          <p:nvPr/>
        </p:nvCxnSpPr>
        <p:spPr>
          <a:xfrm flipH="1">
            <a:off x="4833347" y="4034761"/>
            <a:ext cx="278060" cy="0"/>
          </a:xfrm>
          <a:prstGeom prst="line">
            <a:avLst/>
          </a:prstGeom>
          <a:noFill/>
          <a:ln w="57150" cap="sq" cmpd="sng" algn="ctr">
            <a:solidFill>
              <a:srgbClr val="1FB965"/>
            </a:solidFill>
            <a:prstDash val="solid"/>
            <a:miter lim="800000"/>
          </a:ln>
          <a:effectLst/>
        </p:spPr>
      </p:cxnSp>
      <p:grpSp>
        <p:nvGrpSpPr>
          <p:cNvPr id="27" name="组合 26"/>
          <p:cNvGrpSpPr/>
          <p:nvPr/>
        </p:nvGrpSpPr>
        <p:grpSpPr>
          <a:xfrm>
            <a:off x="9366615" y="4716350"/>
            <a:ext cx="598657" cy="378901"/>
            <a:chOff x="11043173" y="2544832"/>
            <a:chExt cx="598657" cy="378901"/>
          </a:xfrm>
        </p:grpSpPr>
        <p:grpSp>
          <p:nvGrpSpPr>
            <p:cNvPr id="26" name="组合 25"/>
            <p:cNvGrpSpPr/>
            <p:nvPr/>
          </p:nvGrpSpPr>
          <p:grpSpPr>
            <a:xfrm>
              <a:off x="11043173" y="2544832"/>
              <a:ext cx="598657" cy="378901"/>
              <a:chOff x="9511834" y="4870703"/>
              <a:chExt cx="598657" cy="378901"/>
            </a:xfrm>
          </p:grpSpPr>
          <p:sp>
            <p:nvSpPr>
              <p:cNvPr id="406" name="等腰三角形 405"/>
              <p:cNvSpPr/>
              <p:nvPr/>
            </p:nvSpPr>
            <p:spPr>
              <a:xfrm rot="5400000" flipH="1">
                <a:off x="9728813" y="5103506"/>
                <a:ext cx="151037" cy="141159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rgbClr val="1FB965"/>
                </a:solidFill>
                <a:round/>
                <a:headE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3792" i="1">
                  <a:solidFill>
                    <a:srgbClr val="000000"/>
                  </a:solidFill>
                  <a:latin typeface="Arial" charset="0"/>
                  <a:ea typeface="华文细黑" pitchFamily="2" charset="-122"/>
                </a:endParaRPr>
              </a:p>
            </p:txBody>
          </p:sp>
          <p:cxnSp>
            <p:nvCxnSpPr>
              <p:cNvPr id="407" name="直接连接符 406"/>
              <p:cNvCxnSpPr>
                <a:endCxn id="406" idx="3"/>
              </p:cNvCxnSpPr>
              <p:nvPr/>
            </p:nvCxnSpPr>
            <p:spPr>
              <a:xfrm>
                <a:off x="9511834" y="5172150"/>
                <a:ext cx="221918" cy="1936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1FB965"/>
                </a:solidFill>
                <a:round/>
                <a:headEnd/>
                <a:tailEnd type="none" w="lg" len="lg"/>
              </a:ln>
            </p:spPr>
          </p:cxnSp>
          <p:cxnSp>
            <p:nvCxnSpPr>
              <p:cNvPr id="408" name="直接连接符 407"/>
              <p:cNvCxnSpPr/>
              <p:nvPr/>
            </p:nvCxnSpPr>
            <p:spPr>
              <a:xfrm>
                <a:off x="9870747" y="5172150"/>
                <a:ext cx="221918" cy="1936"/>
              </a:xfrm>
              <a:prstGeom prst="line">
                <a:avLst/>
              </a:prstGeom>
              <a:solidFill>
                <a:schemeClr val="bg1"/>
              </a:solidFill>
              <a:ln w="38100" cap="sq">
                <a:solidFill>
                  <a:srgbClr val="1FB965"/>
                </a:solidFill>
                <a:miter lim="800000"/>
                <a:headEnd/>
                <a:tailEnd type="none" w="lg" len="lg"/>
              </a:ln>
            </p:spPr>
          </p:cxnSp>
          <p:sp>
            <p:nvSpPr>
              <p:cNvPr id="409" name="文本框 408"/>
              <p:cNvSpPr txBox="1"/>
              <p:nvPr/>
            </p:nvSpPr>
            <p:spPr>
              <a:xfrm>
                <a:off x="9769980" y="4870703"/>
                <a:ext cx="340511" cy="2618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1FB965"/>
                    </a:solidFill>
                    <a:latin typeface="微软雅黑"/>
                    <a:ea typeface="微软雅黑"/>
                  </a:rPr>
                  <a:t>L6</a:t>
                </a:r>
                <a:endParaRPr lang="zh-CN" altLang="en-US" sz="1100" dirty="0">
                  <a:solidFill>
                    <a:srgbClr val="1FB965"/>
                  </a:solidFill>
                  <a:latin typeface="微软雅黑"/>
                  <a:ea typeface="微软雅黑"/>
                </a:endParaRPr>
              </a:p>
            </p:txBody>
          </p:sp>
        </p:grpSp>
        <p:cxnSp>
          <p:nvCxnSpPr>
            <p:cNvPr id="410" name="直接连接符 409"/>
            <p:cNvCxnSpPr/>
            <p:nvPr/>
          </p:nvCxnSpPr>
          <p:spPr>
            <a:xfrm flipV="1">
              <a:off x="11324373" y="2634894"/>
              <a:ext cx="0" cy="161944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rgbClr val="1FB965"/>
              </a:solidFill>
              <a:round/>
              <a:headEnd/>
              <a:tailEnd type="none" w="lg" len="lg"/>
            </a:ln>
          </p:spPr>
        </p:cxnSp>
      </p:grpSp>
      <p:cxnSp>
        <p:nvCxnSpPr>
          <p:cNvPr id="413" name="直接连接符 412"/>
          <p:cNvCxnSpPr/>
          <p:nvPr/>
        </p:nvCxnSpPr>
        <p:spPr>
          <a:xfrm>
            <a:off x="9948314" y="4062375"/>
            <a:ext cx="0" cy="960939"/>
          </a:xfrm>
          <a:prstGeom prst="line">
            <a:avLst/>
          </a:prstGeom>
          <a:solidFill>
            <a:schemeClr val="bg1"/>
          </a:solidFill>
          <a:ln w="38100" cap="sq">
            <a:solidFill>
              <a:srgbClr val="1FB965"/>
            </a:solidFill>
            <a:miter lim="800000"/>
            <a:headEnd/>
            <a:tailEnd type="none" w="lg" len="lg"/>
          </a:ln>
        </p:spPr>
      </p:cxnSp>
      <p:cxnSp>
        <p:nvCxnSpPr>
          <p:cNvPr id="417" name="直接连接符 416"/>
          <p:cNvCxnSpPr/>
          <p:nvPr/>
        </p:nvCxnSpPr>
        <p:spPr>
          <a:xfrm flipH="1">
            <a:off x="9955934" y="4047320"/>
            <a:ext cx="261487" cy="0"/>
          </a:xfrm>
          <a:prstGeom prst="line">
            <a:avLst/>
          </a:prstGeom>
          <a:solidFill>
            <a:schemeClr val="bg1"/>
          </a:solidFill>
          <a:ln w="38100" cap="sq">
            <a:solidFill>
              <a:srgbClr val="1FB965"/>
            </a:solidFill>
            <a:miter lim="800000"/>
            <a:headEnd/>
            <a:tailEnd type="none" w="lg" len="lg"/>
          </a:ln>
        </p:spPr>
      </p:cxnSp>
      <p:grpSp>
        <p:nvGrpSpPr>
          <p:cNvPr id="423" name="组合 422"/>
          <p:cNvGrpSpPr/>
          <p:nvPr/>
        </p:nvGrpSpPr>
        <p:grpSpPr>
          <a:xfrm>
            <a:off x="10169705" y="3233343"/>
            <a:ext cx="1154415" cy="1587985"/>
            <a:chOff x="10169705" y="3233343"/>
            <a:chExt cx="1154415" cy="1587985"/>
          </a:xfrm>
        </p:grpSpPr>
        <p:grpSp>
          <p:nvGrpSpPr>
            <p:cNvPr id="424" name="组合 423"/>
            <p:cNvGrpSpPr/>
            <p:nvPr/>
          </p:nvGrpSpPr>
          <p:grpSpPr>
            <a:xfrm>
              <a:off x="10169705" y="3233343"/>
              <a:ext cx="1154415" cy="1587985"/>
              <a:chOff x="10169705" y="3233343"/>
              <a:chExt cx="1154415" cy="1587985"/>
            </a:xfrm>
          </p:grpSpPr>
          <p:cxnSp>
            <p:nvCxnSpPr>
              <p:cNvPr id="426" name="直接连接符 425"/>
              <p:cNvCxnSpPr/>
              <p:nvPr/>
            </p:nvCxnSpPr>
            <p:spPr>
              <a:xfrm rot="16200000">
                <a:off x="10929857" y="3912302"/>
                <a:ext cx="0" cy="265551"/>
              </a:xfrm>
              <a:prstGeom prst="line">
                <a:avLst/>
              </a:prstGeom>
              <a:ln w="38100">
                <a:solidFill>
                  <a:srgbClr val="1FB96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7" name="组合 426"/>
              <p:cNvGrpSpPr/>
              <p:nvPr/>
            </p:nvGrpSpPr>
            <p:grpSpPr>
              <a:xfrm>
                <a:off x="10244462" y="3578358"/>
                <a:ext cx="300327" cy="904206"/>
                <a:chOff x="7766536" y="3451012"/>
                <a:chExt cx="300016" cy="903269"/>
              </a:xfrm>
            </p:grpSpPr>
            <p:cxnSp>
              <p:nvCxnSpPr>
                <p:cNvPr id="436" name="直接连接符 435"/>
                <p:cNvCxnSpPr/>
                <p:nvPr/>
              </p:nvCxnSpPr>
              <p:spPr>
                <a:xfrm>
                  <a:off x="7766536" y="3451012"/>
                  <a:ext cx="0" cy="903269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437" name="直接连接符 436"/>
                <p:cNvCxnSpPr/>
                <p:nvPr/>
              </p:nvCxnSpPr>
              <p:spPr>
                <a:xfrm flipH="1">
                  <a:off x="7774273" y="3451012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438" name="直接连接符 437"/>
                <p:cNvCxnSpPr/>
                <p:nvPr/>
              </p:nvCxnSpPr>
              <p:spPr>
                <a:xfrm flipH="1">
                  <a:off x="7779354" y="3752884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439" name="直接连接符 438"/>
                <p:cNvCxnSpPr/>
                <p:nvPr/>
              </p:nvCxnSpPr>
              <p:spPr>
                <a:xfrm flipH="1">
                  <a:off x="7776051" y="4052868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38100" cap="sq">
                  <a:solidFill>
                    <a:srgbClr val="1FB965"/>
                  </a:solidFill>
                  <a:miter lim="800000"/>
                  <a:headEnd/>
                  <a:tailEnd type="none" w="lg" len="lg"/>
                </a:ln>
              </p:spPr>
            </p:cxnSp>
            <p:cxnSp>
              <p:nvCxnSpPr>
                <p:cNvPr id="440" name="直接连接符 439"/>
                <p:cNvCxnSpPr/>
                <p:nvPr/>
              </p:nvCxnSpPr>
              <p:spPr>
                <a:xfrm flipH="1">
                  <a:off x="7766536" y="4354281"/>
                  <a:ext cx="287198" cy="0"/>
                </a:xfrm>
                <a:prstGeom prst="line">
                  <a:avLst/>
                </a:prstGeom>
                <a:solidFill>
                  <a:schemeClr val="bg1"/>
                </a:solidFill>
                <a:ln w="19050" cap="sq">
                  <a:solidFill>
                    <a:schemeClr val="accent1"/>
                  </a:solidFill>
                  <a:miter lim="800000"/>
                  <a:headEnd/>
                  <a:tailEnd type="none" w="lg" len="lg"/>
                </a:ln>
              </p:spPr>
            </p:cxnSp>
          </p:grpSp>
          <p:sp>
            <p:nvSpPr>
              <p:cNvPr id="428" name="文本框 427"/>
              <p:cNvSpPr txBox="1"/>
              <p:nvPr/>
            </p:nvSpPr>
            <p:spPr>
              <a:xfrm rot="16200000">
                <a:off x="10853487" y="3961675"/>
                <a:ext cx="739430" cy="201836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字输出</a:t>
                </a:r>
              </a:p>
            </p:txBody>
          </p:sp>
          <p:sp>
            <p:nvSpPr>
              <p:cNvPr id="429" name="矩形 428"/>
              <p:cNvSpPr/>
              <p:nvPr/>
            </p:nvSpPr>
            <p:spPr>
              <a:xfrm>
                <a:off x="10169705" y="3367169"/>
                <a:ext cx="411062" cy="249591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10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0</a:t>
                </a:r>
              </a:p>
            </p:txBody>
          </p:sp>
          <p:sp>
            <p:nvSpPr>
              <p:cNvPr id="430" name="矩形 429"/>
              <p:cNvSpPr/>
              <p:nvPr/>
            </p:nvSpPr>
            <p:spPr>
              <a:xfrm>
                <a:off x="10178386" y="3680573"/>
                <a:ext cx="411062" cy="249591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10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1</a:t>
                </a:r>
              </a:p>
            </p:txBody>
          </p:sp>
          <p:sp>
            <p:nvSpPr>
              <p:cNvPr id="431" name="矩形 430"/>
              <p:cNvSpPr/>
              <p:nvPr/>
            </p:nvSpPr>
            <p:spPr>
              <a:xfrm>
                <a:off x="10180165" y="4271550"/>
                <a:ext cx="411062" cy="249591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1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W</a:t>
                </a:r>
                <a:r>
                  <a:rPr lang="en-US" altLang="zh-CN" sz="1100" baseline="-2500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3</a:t>
                </a:r>
              </a:p>
            </p:txBody>
          </p:sp>
          <p:grpSp>
            <p:nvGrpSpPr>
              <p:cNvPr id="432" name="组合 431"/>
              <p:cNvGrpSpPr/>
              <p:nvPr/>
            </p:nvGrpSpPr>
            <p:grpSpPr>
              <a:xfrm>
                <a:off x="10543010" y="3233343"/>
                <a:ext cx="370167" cy="1587985"/>
                <a:chOff x="8088601" y="3262692"/>
                <a:chExt cx="324657" cy="1288723"/>
              </a:xfrm>
            </p:grpSpPr>
            <p:sp>
              <p:nvSpPr>
                <p:cNvPr id="434" name="梯形 433"/>
                <p:cNvSpPr/>
                <p:nvPr/>
              </p:nvSpPr>
              <p:spPr>
                <a:xfrm rot="5400000">
                  <a:off x="7570153" y="3781140"/>
                  <a:ext cx="1288723" cy="251827"/>
                </a:xfrm>
                <a:prstGeom prst="trapezoid">
                  <a:avLst>
                    <a:gd name="adj" fmla="val 72150"/>
                  </a:avLst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 cap="sq">
                  <a:solidFill>
                    <a:srgbClr val="1FB965"/>
                  </a:solidFill>
                  <a:miter lim="800000"/>
                  <a:headEnd/>
                  <a:tailEnd type="none" w="lg" len="lg"/>
                </a:ln>
              </p:spPr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dirty="0">
                    <a:solidFill>
                      <a:srgbClr val="000000"/>
                    </a:solidFill>
                    <a:latin typeface="Arial" charset="0"/>
                    <a:ea typeface="华文细黑" pitchFamily="2" charset="-122"/>
                  </a:endParaRPr>
                </a:p>
              </p:txBody>
            </p:sp>
            <p:sp>
              <p:nvSpPr>
                <p:cNvPr id="435" name="文本框 434"/>
                <p:cNvSpPr txBox="1"/>
                <p:nvPr/>
              </p:nvSpPr>
              <p:spPr>
                <a:xfrm rot="16200000">
                  <a:off x="7959329" y="3812431"/>
                  <a:ext cx="600082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eaVert"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zh-CN" altLang="en-US" sz="1200" dirty="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字选择</a:t>
                  </a:r>
                </a:p>
              </p:txBody>
            </p:sp>
          </p:grpSp>
          <p:sp>
            <p:nvSpPr>
              <p:cNvPr id="433" name="矩形 432"/>
              <p:cNvSpPr/>
              <p:nvPr/>
            </p:nvSpPr>
            <p:spPr>
              <a:xfrm>
                <a:off x="10407827" y="4449698"/>
                <a:ext cx="473250" cy="22724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2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Arial" pitchFamily="34" charset="0"/>
                    <a:ea typeface="微软雅黑"/>
                    <a:cs typeface="Arial" pitchFamily="34" charset="0"/>
                  </a:rPr>
                  <a:t>OE</a:t>
                </a:r>
                <a:endParaRPr lang="zh-CN" altLang="en-US" sz="12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Arial" pitchFamily="34" charset="0"/>
                  <a:ea typeface="微软雅黑"/>
                  <a:cs typeface="Arial" pitchFamily="34" charset="0"/>
                </a:endParaRPr>
              </a:p>
            </p:txBody>
          </p:sp>
        </p:grpSp>
        <p:sp>
          <p:nvSpPr>
            <p:cNvPr id="425" name="矩形 424"/>
            <p:cNvSpPr/>
            <p:nvPr/>
          </p:nvSpPr>
          <p:spPr>
            <a:xfrm>
              <a:off x="10179567" y="3976987"/>
              <a:ext cx="411062" cy="249591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100" dirty="0">
                  <a:solidFill>
                    <a:srgbClr val="1FB965"/>
                  </a:solidFill>
                  <a:latin typeface="微软雅黑"/>
                  <a:ea typeface="微软雅黑"/>
                </a:rPr>
                <a:t>W</a:t>
              </a:r>
              <a:r>
                <a:rPr lang="en-US" altLang="zh-CN" sz="1100" baseline="-25000" dirty="0">
                  <a:solidFill>
                    <a:srgbClr val="1FB965"/>
                  </a:solidFill>
                  <a:latin typeface="微软雅黑"/>
                  <a:ea typeface="微软雅黑"/>
                </a:rPr>
                <a:t>2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944257" y="4503148"/>
            <a:ext cx="646918" cy="2143045"/>
            <a:chOff x="5087387" y="4625918"/>
            <a:chExt cx="646918" cy="2143045"/>
          </a:xfrm>
        </p:grpSpPr>
        <p:sp>
          <p:nvSpPr>
            <p:cNvPr id="442" name="文本框 441"/>
            <p:cNvSpPr txBox="1"/>
            <p:nvPr/>
          </p:nvSpPr>
          <p:spPr>
            <a:xfrm>
              <a:off x="5087387" y="6491964"/>
              <a:ext cx="64691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i="1" dirty="0">
                  <a:solidFill>
                    <a:srgbClr val="000000"/>
                  </a:solidFill>
                  <a:latin typeface="Arial" charset="0"/>
                  <a:ea typeface="华文细黑" pitchFamily="2" charset="-122"/>
                </a:rPr>
                <a:t>Hit</a:t>
              </a:r>
              <a:endParaRPr lang="zh-CN" altLang="en-US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endParaRPr>
            </a:p>
          </p:txBody>
        </p:sp>
        <p:cxnSp>
          <p:nvCxnSpPr>
            <p:cNvPr id="443" name="直接连接符 442"/>
            <p:cNvCxnSpPr/>
            <p:nvPr/>
          </p:nvCxnSpPr>
          <p:spPr>
            <a:xfrm>
              <a:off x="5396137" y="4625918"/>
              <a:ext cx="0" cy="1876565"/>
            </a:xfrm>
            <a:prstGeom prst="line">
              <a:avLst/>
            </a:prstGeom>
            <a:noFill/>
            <a:ln w="2857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tailEnd type="triangle"/>
            </a:ln>
            <a:effectLst/>
          </p:spPr>
        </p:cxnSp>
      </p:grpSp>
      <p:sp>
        <p:nvSpPr>
          <p:cNvPr id="1390" name="矩形 1389"/>
          <p:cNvSpPr/>
          <p:nvPr/>
        </p:nvSpPr>
        <p:spPr>
          <a:xfrm>
            <a:off x="5123278" y="3417814"/>
            <a:ext cx="276822" cy="1225958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333333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0" dirty="0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路并发比较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0" name="文本框 389"/>
          <p:cNvSpPr txBox="1"/>
          <p:nvPr/>
        </p:nvSpPr>
        <p:spPr>
          <a:xfrm>
            <a:off x="4944257" y="6370461"/>
            <a:ext cx="646918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i="1" dirty="0">
                <a:solidFill>
                  <a:srgbClr val="000000"/>
                </a:solidFill>
                <a:latin typeface="Arial" charset="0"/>
                <a:ea typeface="华文细黑" pitchFamily="2" charset="-122"/>
              </a:rPr>
              <a:t>Miss</a:t>
            </a:r>
            <a:endParaRPr lang="zh-CN" altLang="en-US" sz="1200" b="1" i="1" dirty="0">
              <a:solidFill>
                <a:srgbClr val="000000"/>
              </a:solidFill>
              <a:latin typeface="Arial" charset="0"/>
              <a:ea typeface="华文细黑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6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66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5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5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10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10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10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8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1000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1000" fill="hold"/>
                                        <p:tgtEl>
                                          <p:spTgt spid="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1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1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0" uiExpand="1" build="allAtOnce" animBg="1"/>
      <p:bldP spid="39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4.5.1 Cache</a:t>
            </a:r>
            <a:r>
              <a:rPr lang="zh-CN" altLang="en-US" dirty="0"/>
              <a:t>的工作原理</a:t>
            </a:r>
            <a:r>
              <a:rPr lang="en-US" altLang="zh-CN" dirty="0"/>
              <a:t>——</a:t>
            </a:r>
            <a:r>
              <a:rPr lang="zh-CN" altLang="en-US" dirty="0"/>
              <a:t>层次性存储系统对读写性能的改善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写性能优化：</a:t>
            </a:r>
            <a:r>
              <a:rPr lang="zh-CN" altLang="en-US" dirty="0"/>
              <a:t>上层给下层作写缓冲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读性能如何优化</a:t>
            </a:r>
            <a:r>
              <a:rPr lang="zh-CN" altLang="en-US" dirty="0"/>
              <a:t>？</a:t>
            </a:r>
          </a:p>
          <a:p>
            <a:pPr marL="742950" lvl="1" indent="-285750">
              <a:lnSpc>
                <a:spcPct val="150000"/>
              </a:lnSpc>
            </a:pPr>
            <a:r>
              <a:rPr lang="zh-CN" altLang="en-US" sz="2400" dirty="0"/>
              <a:t>利用数据访问</a:t>
            </a:r>
            <a:r>
              <a:rPr lang="zh-CN" altLang="en-US" sz="2400" b="1" dirty="0">
                <a:solidFill>
                  <a:srgbClr val="7030A0"/>
                </a:solidFill>
              </a:rPr>
              <a:t>局部性</a:t>
            </a:r>
            <a:r>
              <a:rPr lang="zh-CN" altLang="en-US" sz="2400" dirty="0"/>
              <a:t>进行读优化</a:t>
            </a:r>
          </a:p>
          <a:p>
            <a:pPr marL="742950" lvl="1" indent="-285750">
              <a:lnSpc>
                <a:spcPct val="150000"/>
              </a:lnSpc>
            </a:pPr>
            <a:r>
              <a:rPr lang="zh-CN" altLang="en-US" sz="2400" dirty="0"/>
              <a:t>将</a:t>
            </a:r>
            <a:r>
              <a:rPr lang="zh-CN" altLang="en-US" sz="2400" b="1" dirty="0">
                <a:solidFill>
                  <a:srgbClr val="7030A0"/>
                </a:solidFill>
              </a:rPr>
              <a:t>热数据</a:t>
            </a:r>
            <a:r>
              <a:rPr lang="zh-CN" altLang="en-US" sz="2400" dirty="0"/>
              <a:t>或即将访问数据的</a:t>
            </a:r>
            <a:r>
              <a:rPr lang="zh-CN" altLang="en-US" sz="2400" b="1" dirty="0">
                <a:solidFill>
                  <a:srgbClr val="00B050"/>
                </a:solidFill>
              </a:rPr>
              <a:t>副本</a:t>
            </a:r>
            <a:r>
              <a:rPr lang="zh-CN" altLang="en-US" sz="2400" dirty="0"/>
              <a:t>调度到上层</a:t>
            </a:r>
          </a:p>
          <a:p>
            <a:pPr marL="742950" lvl="1" indent="-285750">
              <a:lnSpc>
                <a:spcPct val="150000"/>
              </a:lnSpc>
            </a:pPr>
            <a:r>
              <a:rPr lang="zh-CN" altLang="en-US" sz="2400" dirty="0"/>
              <a:t>仅仅访问小容量的快速存储器即可获得数据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747247-37F0-432F-B427-7B186069A0C6}"/>
              </a:ext>
            </a:extLst>
          </p:cNvPr>
          <p:cNvGrpSpPr/>
          <p:nvPr/>
        </p:nvGrpSpPr>
        <p:grpSpPr>
          <a:xfrm>
            <a:off x="5461975" y="3943758"/>
            <a:ext cx="6440933" cy="2464280"/>
            <a:chOff x="1844614" y="2273302"/>
            <a:chExt cx="7937564" cy="3036886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8D797D69-9A80-4C6A-A67D-355AA8F2B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7600" y="4673600"/>
              <a:ext cx="4635500" cy="636588"/>
              <a:chOff x="1296" y="3103"/>
              <a:chExt cx="2784" cy="401"/>
            </a:xfrm>
          </p:grpSpPr>
          <p:sp>
            <p:nvSpPr>
              <p:cNvPr id="30" name="AutoShape 4">
                <a:extLst>
                  <a:ext uri="{FF2B5EF4-FFF2-40B4-BE49-F238E27FC236}">
                    <a16:creationId xmlns:a16="http://schemas.microsoft.com/office/drawing/2014/main" id="{4D730615-0DA9-4F1F-AF21-67E0DAB9AB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296" y="3103"/>
                <a:ext cx="2784" cy="4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90 w 21600"/>
                  <a:gd name="T13" fmla="*/ 2370 h 21600"/>
                  <a:gd name="T14" fmla="*/ 19210 w 21600"/>
                  <a:gd name="T15" fmla="*/ 1923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186" y="21600"/>
                    </a:lnTo>
                    <a:lnTo>
                      <a:pt x="2041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80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 anchorCtr="1"/>
              <a:lstStyle/>
              <a:p>
                <a:pPr algn="ct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E84482AE-EC96-4630-BDFE-05F93826D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166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 anchor="ctr" anchorCtr="1"/>
              <a:lstStyle/>
              <a:p>
                <a:pPr algn="ctr">
                  <a:defRPr/>
                </a:pPr>
                <a:r>
                  <a:rPr lang="zh-CN" altLang="en-US" sz="1600">
                    <a:solidFill>
                      <a:srgbClr val="66F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磁带、光盘</a:t>
                </a: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E3D3C74-9F63-4626-AE6F-4FAD2E3AC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49700" y="4079876"/>
              <a:ext cx="4089400" cy="593725"/>
              <a:chOff x="1464" y="2748"/>
              <a:chExt cx="2448" cy="374"/>
            </a:xfrm>
          </p:grpSpPr>
          <p:sp>
            <p:nvSpPr>
              <p:cNvPr id="28" name="AutoShape 7">
                <a:extLst>
                  <a:ext uri="{FF2B5EF4-FFF2-40B4-BE49-F238E27FC236}">
                    <a16:creationId xmlns:a16="http://schemas.microsoft.com/office/drawing/2014/main" id="{652F659E-C275-46FF-938A-5399AC90755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464" y="2748"/>
                <a:ext cx="2448" cy="3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382 w 21600"/>
                  <a:gd name="T13" fmla="*/ 2386 h 21600"/>
                  <a:gd name="T14" fmla="*/ 19218 w 21600"/>
                  <a:gd name="T15" fmla="*/ 1921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157" y="21600"/>
                    </a:lnTo>
                    <a:lnTo>
                      <a:pt x="204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Rectangle 8">
                <a:extLst>
                  <a:ext uri="{FF2B5EF4-FFF2-40B4-BE49-F238E27FC236}">
                    <a16:creationId xmlns:a16="http://schemas.microsoft.com/office/drawing/2014/main" id="{9F48AC63-D187-4050-8D3A-94480842C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832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zh-CN" altLang="en-US" sz="1600">
                    <a:solidFill>
                      <a:srgbClr val="CCFF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磁盘</a:t>
                </a:r>
              </a:p>
            </p:txBody>
          </p:sp>
        </p:grpSp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E2F9D354-C015-4641-9BEE-59148C8763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03725" y="2933701"/>
              <a:ext cx="3168650" cy="574675"/>
              <a:chOff x="1718" y="2040"/>
              <a:chExt cx="1940" cy="362"/>
            </a:xfrm>
          </p:grpSpPr>
          <p:sp>
            <p:nvSpPr>
              <p:cNvPr id="26" name="AutoShape 10">
                <a:extLst>
                  <a:ext uri="{FF2B5EF4-FFF2-40B4-BE49-F238E27FC236}">
                    <a16:creationId xmlns:a16="http://schemas.microsoft.com/office/drawing/2014/main" id="{0C315AAA-AC33-4FB7-A2E0-ACD577FF9E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718" y="2040"/>
                <a:ext cx="1940" cy="3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572 w 21600"/>
                  <a:gd name="T13" fmla="*/ 2602 h 21600"/>
                  <a:gd name="T14" fmla="*/ 19028 w 21600"/>
                  <a:gd name="T15" fmla="*/ 1899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550" y="21600"/>
                    </a:lnTo>
                    <a:lnTo>
                      <a:pt x="2005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66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173AFA50-CFE6-4F65-AFF3-D6AB8D296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112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en-US" altLang="zh-CN" sz="1600">
                    <a:solidFill>
                      <a:srgbClr val="CCFF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Cache(SRAM</a:t>
                </a:r>
                <a:r>
                  <a:rPr lang="en-US" altLang="zh-CN" sz="1600" dirty="0">
                    <a:solidFill>
                      <a:srgbClr val="CCFF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1400" dirty="0">
                  <a:solidFill>
                    <a:srgbClr val="CCFF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536595CB-CFBB-4F21-910A-16B2B16DF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8300" y="3508376"/>
              <a:ext cx="3619500" cy="606425"/>
              <a:chOff x="1592" y="2402"/>
              <a:chExt cx="2192" cy="382"/>
            </a:xfrm>
          </p:grpSpPr>
          <p:sp>
            <p:nvSpPr>
              <p:cNvPr id="23" name="AutoShape 13">
                <a:extLst>
                  <a:ext uri="{FF2B5EF4-FFF2-40B4-BE49-F238E27FC236}">
                    <a16:creationId xmlns:a16="http://schemas.microsoft.com/office/drawing/2014/main" id="{961CDF4B-1938-416C-B75D-A3351B0274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592" y="2402"/>
                <a:ext cx="2192" cy="3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434 w 21600"/>
                  <a:gd name="T13" fmla="*/ 2422 h 21600"/>
                  <a:gd name="T14" fmla="*/ 19166 w 21600"/>
                  <a:gd name="T15" fmla="*/ 19178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260" y="21600"/>
                    </a:lnTo>
                    <a:lnTo>
                      <a:pt x="2034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00FF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  <a:defRPr/>
                </a:pPr>
                <a:endParaRPr lang="zh-CN" altLang="zh-CN" sz="1600" b="1" dirty="0">
                  <a:solidFill>
                    <a:srgbClr val="CCFF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F39A1229-CCCC-4200-BBC8-20FD5F86B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94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endParaRPr lang="zh-CN" altLang="zh-CN" sz="1600">
                  <a:solidFill>
                    <a:srgbClr val="CCFF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19245FEF-6270-4A2F-B698-AF1C5E20C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448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zh-CN" altLang="en-US" sz="1600" dirty="0">
                    <a:solidFill>
                      <a:srgbClr val="CCFF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主存</a:t>
                </a:r>
                <a:r>
                  <a:rPr lang="en-US" altLang="zh-CN" sz="1600" dirty="0">
                    <a:solidFill>
                      <a:srgbClr val="CCFF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(DRAM)</a:t>
                </a:r>
              </a:p>
            </p:txBody>
          </p:sp>
        </p:grp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7428E60A-71E4-47EC-9A7D-B9D98EC2B5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1850" y="2349501"/>
              <a:ext cx="2679700" cy="536575"/>
              <a:chOff x="1844" y="1680"/>
              <a:chExt cx="1688" cy="338"/>
            </a:xfrm>
          </p:grpSpPr>
          <p:sp>
            <p:nvSpPr>
              <p:cNvPr id="21" name="AutoShape 17">
                <a:extLst>
                  <a:ext uri="{FF2B5EF4-FFF2-40B4-BE49-F238E27FC236}">
                    <a16:creationId xmlns:a16="http://schemas.microsoft.com/office/drawing/2014/main" id="{AA68AFC5-100B-456A-A453-4D6D05709F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844" y="1680"/>
                <a:ext cx="1688" cy="3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700 w 21600"/>
                  <a:gd name="T13" fmla="*/ 2676 h 21600"/>
                  <a:gd name="T14" fmla="*/ 18900 w 21600"/>
                  <a:gd name="T15" fmla="*/ 1892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92" y="21600"/>
                    </a:lnTo>
                    <a:lnTo>
                      <a:pt x="1980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CC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18">
                <a:extLst>
                  <a:ext uri="{FF2B5EF4-FFF2-40B4-BE49-F238E27FC236}">
                    <a16:creationId xmlns:a16="http://schemas.microsoft.com/office/drawing/2014/main" id="{939EA3B7-9059-463E-8B31-DC10846B2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1152" cy="29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ctr">
                  <a:defRPr/>
                </a:pPr>
                <a:r>
                  <a:rPr lang="en-US" altLang="zh-CN" sz="1600">
                    <a:solidFill>
                      <a:srgbClr val="00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sz="1600" dirty="0">
                    <a:solidFill>
                      <a:srgbClr val="0033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</a:p>
            </p:txBody>
          </p:sp>
        </p:grpSp>
        <p:sp>
          <p:nvSpPr>
            <p:cNvPr id="10" name="Line 19">
              <a:extLst>
                <a:ext uri="{FF2B5EF4-FFF2-40B4-BE49-F238E27FC236}">
                  <a16:creationId xmlns:a16="http://schemas.microsoft.com/office/drawing/2014/main" id="{376BE46E-4C44-4195-90FD-507FB15FC7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6000" y="2886075"/>
              <a:ext cx="0" cy="2422523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r"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EDC735A2-353F-48F5-B0F2-E66D13AD4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614" y="2816512"/>
              <a:ext cx="1371600" cy="8239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存储速度</a:t>
              </a: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访问频率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单位成本</a:t>
              </a:r>
            </a:p>
            <a:p>
              <a:pPr algn="r">
                <a:lnSpc>
                  <a:spcPct val="150000"/>
                </a:lnSpc>
                <a:defRPr/>
              </a:pP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  <a:defRPr/>
              </a:pP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D44E0D6D-262A-43E1-8297-FC8143DD05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07500" y="2657475"/>
              <a:ext cx="0" cy="2651122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algn="r"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3B00CECC-B928-4DBA-A7EA-91C2DACBC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578" y="2273302"/>
              <a:ext cx="1371600" cy="444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>
                <a:defRPr/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存储容量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defRPr/>
              </a:pPr>
              <a:endPara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AutoShape 23">
              <a:extLst>
                <a:ext uri="{FF2B5EF4-FFF2-40B4-BE49-F238E27FC236}">
                  <a16:creationId xmlns:a16="http://schemas.microsoft.com/office/drawing/2014/main" id="{E4A1B95C-4DC9-4223-96EB-CDAE433A0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500" y="4089400"/>
              <a:ext cx="76200" cy="1219200"/>
            </a:xfrm>
            <a:prstGeom prst="rightBrace">
              <a:avLst>
                <a:gd name="adj1" fmla="val 133333"/>
                <a:gd name="adj2" fmla="val 50000"/>
              </a:avLst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>
                <a:defRPr/>
              </a:pP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99EECBE3-1015-402C-8DC7-08B1924B7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67600" y="2946400"/>
              <a:ext cx="990600" cy="1143000"/>
              <a:chOff x="3552" y="2016"/>
              <a:chExt cx="624" cy="720"/>
            </a:xfrm>
          </p:grpSpPr>
          <p:sp>
            <p:nvSpPr>
              <p:cNvPr id="18" name="Line 25">
                <a:extLst>
                  <a:ext uri="{FF2B5EF4-FFF2-40B4-BE49-F238E27FC236}">
                    <a16:creationId xmlns:a16="http://schemas.microsoft.com/office/drawing/2014/main" id="{3EBC9B6A-5E23-48F0-A60F-BD79428F4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73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26">
                <a:extLst>
                  <a:ext uri="{FF2B5EF4-FFF2-40B4-BE49-F238E27FC236}">
                    <a16:creationId xmlns:a16="http://schemas.microsoft.com/office/drawing/2014/main" id="{71E27DF9-9593-4682-A6FC-5F3D915A3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2016"/>
                <a:ext cx="48" cy="720"/>
              </a:xfrm>
              <a:prstGeom prst="rightBrace">
                <a:avLst>
                  <a:gd name="adj1" fmla="val 125000"/>
                  <a:gd name="adj2" fmla="val 50000"/>
                </a:avLst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27">
                <a:extLst>
                  <a:ext uri="{FF2B5EF4-FFF2-40B4-BE49-F238E27FC236}">
                    <a16:creationId xmlns:a16="http://schemas.microsoft.com/office/drawing/2014/main" id="{F5EA1B5D-19DB-4D4C-8537-0E2E7CA05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016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>
                  <a:defRPr/>
                </a:pPr>
                <a:endPara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45E7B969-DD79-498C-A17A-366259DAF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599" y="4514956"/>
              <a:ext cx="1347673" cy="417221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zh-CN" altLang="en-US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外存</a:t>
              </a:r>
              <a:r>
                <a:rPr lang="en-US" altLang="zh-CN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辅存</a:t>
              </a:r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5FFECFD-0371-42C1-8A93-8AA74C6F2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8537" y="3340906"/>
              <a:ext cx="733299" cy="417221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zh-CN" altLang="en-US" sz="1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030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4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150" name="组合 4179"/>
          <p:cNvGrpSpPr/>
          <p:nvPr/>
        </p:nvGrpSpPr>
        <p:grpSpPr bwMode="auto">
          <a:xfrm>
            <a:off x="807040" y="898062"/>
            <a:ext cx="6314252" cy="459986"/>
            <a:chOff x="-96346" y="0"/>
            <a:chExt cx="5282511" cy="524627"/>
          </a:xfrm>
        </p:grpSpPr>
        <p:sp>
          <p:nvSpPr>
            <p:cNvPr id="151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组相联映射的工作原理</a:t>
              </a:r>
            </a:p>
          </p:txBody>
        </p:sp>
      </p:grpSp>
      <p:sp>
        <p:nvSpPr>
          <p:cNvPr id="147" name="矩形 146"/>
          <p:cNvSpPr/>
          <p:nvPr/>
        </p:nvSpPr>
        <p:spPr>
          <a:xfrm>
            <a:off x="1827500" y="4215149"/>
            <a:ext cx="2669994" cy="555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应用场合</a:t>
            </a:r>
            <a:endParaRPr lang="en-US" altLang="zh-CN" sz="2275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571413" y="2021037"/>
            <a:ext cx="3486009" cy="3406849"/>
            <a:chOff x="1657350" y="2131364"/>
            <a:chExt cx="3676650" cy="3593161"/>
          </a:xfrm>
        </p:grpSpPr>
        <p:sp>
          <p:nvSpPr>
            <p:cNvPr id="142" name="Rectangle 3"/>
            <p:cNvSpPr txBox="1">
              <a:spLocks noChangeArrowheads="1"/>
            </p:cNvSpPr>
            <p:nvPr/>
          </p:nvSpPr>
          <p:spPr>
            <a:xfrm>
              <a:off x="2242585" y="2814168"/>
              <a:ext cx="2919965" cy="1820080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利用率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</a:p>
            <a:p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块冲突率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</a:p>
            <a:p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淘汰算法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</a:t>
              </a:r>
            </a:p>
          </p:txBody>
        </p:sp>
        <p:sp>
          <p:nvSpPr>
            <p:cNvPr id="143" name="矩形 142"/>
            <p:cNvSpPr/>
            <p:nvPr/>
          </p:nvSpPr>
          <p:spPr>
            <a:xfrm>
              <a:off x="1888458" y="2131364"/>
              <a:ext cx="3245518" cy="586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75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全相联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映射的特点</a:t>
              </a:r>
              <a:endParaRPr lang="en-US" altLang="zh-CN" sz="227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Rectangle 3"/>
            <p:cNvSpPr txBox="1">
              <a:spLocks noChangeArrowheads="1"/>
            </p:cNvSpPr>
            <p:nvPr/>
          </p:nvSpPr>
          <p:spPr>
            <a:xfrm>
              <a:off x="2259752" y="5078703"/>
              <a:ext cx="3074248" cy="508582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容量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657350" y="2171700"/>
              <a:ext cx="3448050" cy="3552825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019627" y="1984912"/>
            <a:ext cx="3287324" cy="3397818"/>
            <a:chOff x="7905750" y="2131364"/>
            <a:chExt cx="3467100" cy="3583636"/>
          </a:xfrm>
        </p:grpSpPr>
        <p:sp>
          <p:nvSpPr>
            <p:cNvPr id="16" name="Rectangle 3"/>
            <p:cNvSpPr txBox="1">
              <a:spLocks noChangeArrowheads="1"/>
            </p:cNvSpPr>
            <p:nvPr/>
          </p:nvSpPr>
          <p:spPr>
            <a:xfrm>
              <a:off x="8452885" y="2814168"/>
              <a:ext cx="2919965" cy="1820080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利用率</a:t>
              </a:r>
              <a:r>
                <a:rPr lang="zh-CN" altLang="en-US" sz="227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</a:p>
            <a:p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块冲突率</a:t>
              </a:r>
              <a:r>
                <a:rPr lang="zh-CN" altLang="en-US" sz="227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</a:p>
            <a:p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淘汰算法</a:t>
              </a:r>
              <a:r>
                <a:rPr lang="zh-CN" altLang="en-US" sz="227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098757" y="2131364"/>
              <a:ext cx="2835943" cy="586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7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映射的特点</a:t>
              </a:r>
              <a:endParaRPr lang="en-US" altLang="zh-CN" sz="227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3"/>
            <p:cNvSpPr txBox="1">
              <a:spLocks noChangeArrowheads="1"/>
            </p:cNvSpPr>
            <p:nvPr/>
          </p:nvSpPr>
          <p:spPr>
            <a:xfrm>
              <a:off x="8498627" y="5078703"/>
              <a:ext cx="2750398" cy="508582"/>
            </a:xfrm>
          </p:spPr>
          <p:txBody>
            <a:bodyPr/>
            <a:lstStyle>
              <a:lvl1pPr marL="361315" indent="-361315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53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857250" indent="-375285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110" kern="1200">
                  <a:solidFill>
                    <a:srgbClr val="C00000"/>
                  </a:solidFill>
                  <a:latin typeface="+mn-ea"/>
                  <a:ea typeface="+mn-ea"/>
                  <a:cs typeface="+mn-cs"/>
                </a:defRPr>
              </a:lvl2pPr>
              <a:lvl3pPr marL="1205230" indent="-2413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110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85" kern="12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7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容量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223466" y="4445466"/>
              <a:ext cx="3006509" cy="586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应用场合</a:t>
              </a:r>
              <a:endParaRPr lang="en-US" altLang="zh-CN" sz="227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905750" y="2162175"/>
              <a:ext cx="3448050" cy="35528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617352" y="1941623"/>
            <a:ext cx="1897054" cy="114262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组相联映射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17352" y="4389308"/>
            <a:ext cx="1897054" cy="149271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K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路组相联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4858739" y="3386855"/>
            <a:ext cx="885048" cy="912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57422" y="3296544"/>
            <a:ext cx="469618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K=?</a:t>
            </a:r>
            <a:endParaRPr lang="zh-CN" altLang="en-US" sz="1707" dirty="0"/>
          </a:p>
        </p:txBody>
      </p:sp>
      <p:sp>
        <p:nvSpPr>
          <p:cNvPr id="29" name="文本框 28"/>
          <p:cNvSpPr txBox="1"/>
          <p:nvPr/>
        </p:nvSpPr>
        <p:spPr>
          <a:xfrm>
            <a:off x="5120640" y="3206233"/>
            <a:ext cx="505742" cy="617733"/>
          </a:xfrm>
          <a:prstGeom prst="rect">
            <a:avLst/>
          </a:prstGeom>
          <a:solidFill>
            <a:srgbClr val="0237D8"/>
          </a:solidFill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rgbClr val="FF0000"/>
                </a:solidFill>
              </a:rPr>
              <a:t>K=8</a:t>
            </a:r>
            <a:endParaRPr lang="zh-CN" altLang="en-US" sz="1707" dirty="0">
              <a:solidFill>
                <a:srgbClr val="FF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242951" y="3296544"/>
            <a:ext cx="794738" cy="984391"/>
            <a:chOff x="7639050" y="3476625"/>
            <a:chExt cx="838200" cy="1038225"/>
          </a:xfrm>
        </p:grpSpPr>
        <p:cxnSp>
          <p:nvCxnSpPr>
            <p:cNvPr id="11" name="直接箭头连接符 10"/>
            <p:cNvCxnSpPr/>
            <p:nvPr/>
          </p:nvCxnSpPr>
          <p:spPr>
            <a:xfrm flipV="1">
              <a:off x="7639050" y="3590925"/>
              <a:ext cx="838200" cy="923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7762874" y="3476625"/>
              <a:ext cx="495300" cy="65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/>
                <a:t>K=?</a:t>
              </a:r>
              <a:endParaRPr lang="zh-CN" altLang="en-US" sz="1707" dirty="0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324231" y="3233327"/>
            <a:ext cx="505742" cy="617733"/>
          </a:xfrm>
          <a:prstGeom prst="rect">
            <a:avLst/>
          </a:prstGeom>
          <a:solidFill>
            <a:srgbClr val="0237D8"/>
          </a:solidFill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rgbClr val="FF0000"/>
                </a:solidFill>
              </a:rPr>
              <a:t>K=1</a:t>
            </a:r>
            <a:endParaRPr lang="zh-CN" altLang="en-US" sz="1707" dirty="0">
              <a:solidFill>
                <a:srgbClr val="FF0000"/>
              </a:solidFill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19CF2DAA-1BF9-4D9A-824C-DD2EE9CF96FE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4.5.4 </a:t>
            </a:r>
            <a:r>
              <a:rPr lang="zh-CN" altLang="en-US" dirty="0"/>
              <a:t>地址映射</a:t>
            </a:r>
            <a:r>
              <a:rPr lang="en-US" altLang="zh-CN" dirty="0"/>
              <a:t>——</a:t>
            </a:r>
            <a:r>
              <a:rPr lang="zh-CN" altLang="en-US" dirty="0"/>
              <a:t>组相连特点对比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5" grpId="0" animBg="1"/>
      <p:bldP spid="9" grpId="0"/>
      <p:bldP spid="29" grpId="0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不同映射方式主存地址划分</a:t>
            </a:r>
          </a:p>
        </p:txBody>
      </p:sp>
      <p:grpSp>
        <p:nvGrpSpPr>
          <p:cNvPr id="15" name="组合 183"/>
          <p:cNvGrpSpPr>
            <a:grpSpLocks/>
          </p:cNvGrpSpPr>
          <p:nvPr/>
        </p:nvGrpSpPr>
        <p:grpSpPr bwMode="auto">
          <a:xfrm>
            <a:off x="3080283" y="1900077"/>
            <a:ext cx="7168617" cy="896906"/>
            <a:chOff x="-2311354" y="5551488"/>
            <a:chExt cx="10067445" cy="1223844"/>
          </a:xfrm>
        </p:grpSpPr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6227796" y="6410693"/>
              <a:ext cx="951837" cy="31518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b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8" name="AutoShape 6"/>
            <p:cNvSpPr>
              <a:spLocks/>
            </p:cNvSpPr>
            <p:nvPr/>
          </p:nvSpPr>
          <p:spPr bwMode="auto">
            <a:xfrm rot="16200000">
              <a:off x="6342640" y="4976969"/>
              <a:ext cx="229334" cy="2597568"/>
            </a:xfrm>
            <a:prstGeom prst="leftBrace">
              <a:avLst>
                <a:gd name="adj1" fmla="val 57712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sz="2000"/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-2311353" y="5551488"/>
              <a:ext cx="7469872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主存块地址（标记）</a:t>
              </a: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5158521" y="5551488"/>
              <a:ext cx="2597569" cy="5334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zh-CN" altLang="en-US" dirty="0"/>
                <a:t> 字 </a:t>
              </a:r>
              <a:r>
                <a:rPr lang="en-US" altLang="zh-CN" dirty="0"/>
                <a:t>(</a:t>
              </a:r>
              <a:r>
                <a:rPr lang="zh-CN" altLang="en-US" dirty="0"/>
                <a:t>块内字偏移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966187" y="6460152"/>
              <a:ext cx="914788" cy="31518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t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2" name="AutoShape 14"/>
            <p:cNvSpPr>
              <a:spLocks/>
            </p:cNvSpPr>
            <p:nvPr/>
          </p:nvSpPr>
          <p:spPr bwMode="auto">
            <a:xfrm rot="16200000">
              <a:off x="1308914" y="2540816"/>
              <a:ext cx="229335" cy="7469871"/>
            </a:xfrm>
            <a:prstGeom prst="leftBrace">
              <a:avLst>
                <a:gd name="adj1" fmla="val 47244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24" name="组合 4"/>
          <p:cNvGrpSpPr>
            <a:grpSpLocks/>
          </p:cNvGrpSpPr>
          <p:nvPr/>
        </p:nvGrpSpPr>
        <p:grpSpPr bwMode="auto">
          <a:xfrm>
            <a:off x="3080287" y="3265978"/>
            <a:ext cx="7168613" cy="848521"/>
            <a:chOff x="1905625" y="5551488"/>
            <a:chExt cx="6484262" cy="1182243"/>
          </a:xfrm>
        </p:grpSpPr>
        <p:sp>
          <p:nvSpPr>
            <p:cNvPr id="26" name="Text Box 2"/>
            <p:cNvSpPr txBox="1">
              <a:spLocks noChangeArrowheads="1"/>
            </p:cNvSpPr>
            <p:nvPr/>
          </p:nvSpPr>
          <p:spPr bwMode="auto">
            <a:xfrm>
              <a:off x="5417478" y="6417994"/>
              <a:ext cx="915658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s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7092150" y="6389863"/>
              <a:ext cx="953673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b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8" name="AutoShape 5"/>
            <p:cNvSpPr>
              <a:spLocks/>
            </p:cNvSpPr>
            <p:nvPr/>
          </p:nvSpPr>
          <p:spPr bwMode="auto">
            <a:xfrm rot="16200000">
              <a:off x="5799106" y="5395755"/>
              <a:ext cx="152404" cy="1683058"/>
            </a:xfrm>
            <a:prstGeom prst="leftBrace">
              <a:avLst>
                <a:gd name="adj1" fmla="val 46921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  <p:sp>
          <p:nvSpPr>
            <p:cNvPr id="29" name="AutoShape 6"/>
            <p:cNvSpPr>
              <a:spLocks/>
            </p:cNvSpPr>
            <p:nvPr/>
          </p:nvSpPr>
          <p:spPr bwMode="auto">
            <a:xfrm rot="16200000">
              <a:off x="7471603" y="5406316"/>
              <a:ext cx="163517" cy="1673050"/>
            </a:xfrm>
            <a:prstGeom prst="leftBrace">
              <a:avLst>
                <a:gd name="adj1" fmla="val 5769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  <p:sp>
          <p:nvSpPr>
            <p:cNvPr id="30" name="Rectangle 9"/>
            <p:cNvSpPr>
              <a:spLocks noChangeArrowheads="1"/>
            </p:cNvSpPr>
            <p:nvPr/>
          </p:nvSpPr>
          <p:spPr bwMode="auto">
            <a:xfrm>
              <a:off x="1905626" y="5551488"/>
              <a:ext cx="3128154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主存区地址</a:t>
              </a:r>
              <a:r>
                <a:rPr lang="en-US" altLang="zh-CN" dirty="0">
                  <a:solidFill>
                    <a:schemeClr val="bg1"/>
                  </a:solidFill>
                </a:rPr>
                <a:t>-</a:t>
              </a:r>
              <a:r>
                <a:rPr lang="zh-CN" altLang="en-US" dirty="0">
                  <a:solidFill>
                    <a:schemeClr val="bg1"/>
                  </a:solidFill>
                </a:rPr>
                <a:t>标记</a:t>
              </a: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5033780" y="5551488"/>
              <a:ext cx="1683057" cy="53339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行索引</a:t>
              </a:r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auto">
            <a:xfrm>
              <a:off x="6716837" y="5551488"/>
              <a:ext cx="1673050" cy="53339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dirty="0"/>
                <a:t>字 </a:t>
              </a:r>
              <a:r>
                <a:rPr lang="en-US" altLang="zh-CN" dirty="0"/>
                <a:t>(</a:t>
              </a:r>
              <a:r>
                <a:rPr lang="zh-CN" altLang="en-US" dirty="0"/>
                <a:t>块内字偏移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33" name="Text Box 13"/>
            <p:cNvSpPr txBox="1">
              <a:spLocks noChangeArrowheads="1"/>
            </p:cNvSpPr>
            <p:nvPr/>
          </p:nvSpPr>
          <p:spPr bwMode="auto">
            <a:xfrm>
              <a:off x="3012696" y="6413301"/>
              <a:ext cx="914005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t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34" name="AutoShape 14"/>
            <p:cNvSpPr>
              <a:spLocks/>
            </p:cNvSpPr>
            <p:nvPr/>
          </p:nvSpPr>
          <p:spPr bwMode="auto">
            <a:xfrm rot="16200000">
              <a:off x="3393499" y="4673206"/>
              <a:ext cx="152406" cy="3128154"/>
            </a:xfrm>
            <a:prstGeom prst="leftBrace">
              <a:avLst>
                <a:gd name="adj1" fmla="val 47215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73" name="组合 4"/>
          <p:cNvGrpSpPr>
            <a:grpSpLocks/>
          </p:cNvGrpSpPr>
          <p:nvPr/>
        </p:nvGrpSpPr>
        <p:grpSpPr bwMode="auto">
          <a:xfrm>
            <a:off x="3080284" y="4778033"/>
            <a:ext cx="7168613" cy="866663"/>
            <a:chOff x="1905625" y="5551488"/>
            <a:chExt cx="6484262" cy="1207520"/>
          </a:xfrm>
        </p:grpSpPr>
        <p:sp>
          <p:nvSpPr>
            <p:cNvPr id="74" name="Text Box 2"/>
            <p:cNvSpPr txBox="1">
              <a:spLocks noChangeArrowheads="1"/>
            </p:cNvSpPr>
            <p:nvPr/>
          </p:nvSpPr>
          <p:spPr bwMode="auto">
            <a:xfrm>
              <a:off x="5417480" y="6437749"/>
              <a:ext cx="915658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s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75" name="Text Box 3"/>
            <p:cNvSpPr txBox="1">
              <a:spLocks noChangeArrowheads="1"/>
            </p:cNvSpPr>
            <p:nvPr/>
          </p:nvSpPr>
          <p:spPr bwMode="auto">
            <a:xfrm>
              <a:off x="7092150" y="6389863"/>
              <a:ext cx="953673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b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76" name="AutoShape 5"/>
            <p:cNvSpPr>
              <a:spLocks/>
            </p:cNvSpPr>
            <p:nvPr/>
          </p:nvSpPr>
          <p:spPr bwMode="auto">
            <a:xfrm rot="16200000">
              <a:off x="5799106" y="5395755"/>
              <a:ext cx="152404" cy="1683058"/>
            </a:xfrm>
            <a:prstGeom prst="leftBrace">
              <a:avLst>
                <a:gd name="adj1" fmla="val 46921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  <p:sp>
          <p:nvSpPr>
            <p:cNvPr id="77" name="AutoShape 6"/>
            <p:cNvSpPr>
              <a:spLocks/>
            </p:cNvSpPr>
            <p:nvPr/>
          </p:nvSpPr>
          <p:spPr bwMode="auto">
            <a:xfrm rot="16200000">
              <a:off x="7471603" y="5406316"/>
              <a:ext cx="163517" cy="1673050"/>
            </a:xfrm>
            <a:prstGeom prst="leftBrace">
              <a:avLst>
                <a:gd name="adj1" fmla="val 5769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  <p:sp>
          <p:nvSpPr>
            <p:cNvPr id="78" name="Rectangle 9"/>
            <p:cNvSpPr>
              <a:spLocks noChangeArrowheads="1"/>
            </p:cNvSpPr>
            <p:nvPr/>
          </p:nvSpPr>
          <p:spPr bwMode="auto">
            <a:xfrm>
              <a:off x="1905626" y="5551488"/>
              <a:ext cx="3128154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主存组号</a:t>
              </a:r>
              <a:r>
                <a:rPr lang="en-US" altLang="zh-CN" dirty="0">
                  <a:solidFill>
                    <a:schemeClr val="bg1"/>
                  </a:solidFill>
                </a:rPr>
                <a:t>-</a:t>
              </a:r>
              <a:r>
                <a:rPr lang="zh-CN" altLang="en-US" dirty="0">
                  <a:solidFill>
                    <a:schemeClr val="bg1"/>
                  </a:solidFill>
                </a:rPr>
                <a:t>标记</a:t>
              </a:r>
            </a:p>
          </p:txBody>
        </p:sp>
        <p:sp>
          <p:nvSpPr>
            <p:cNvPr id="79" name="Rectangle 10"/>
            <p:cNvSpPr>
              <a:spLocks noChangeArrowheads="1"/>
            </p:cNvSpPr>
            <p:nvPr/>
          </p:nvSpPr>
          <p:spPr bwMode="auto">
            <a:xfrm>
              <a:off x="5033780" y="5551488"/>
              <a:ext cx="1683057" cy="53339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组索引</a:t>
              </a:r>
            </a:p>
          </p:txBody>
        </p:sp>
        <p:sp>
          <p:nvSpPr>
            <p:cNvPr id="80" name="Rectangle 11"/>
            <p:cNvSpPr>
              <a:spLocks noChangeArrowheads="1"/>
            </p:cNvSpPr>
            <p:nvPr/>
          </p:nvSpPr>
          <p:spPr bwMode="auto">
            <a:xfrm>
              <a:off x="6716837" y="5551488"/>
              <a:ext cx="1673050" cy="53339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dirty="0"/>
                <a:t>字 </a:t>
              </a:r>
              <a:r>
                <a:rPr lang="en-US" altLang="zh-CN" dirty="0"/>
                <a:t>(</a:t>
              </a:r>
              <a:r>
                <a:rPr lang="zh-CN" altLang="en-US" dirty="0"/>
                <a:t>块内字偏移</a:t>
              </a:r>
              <a:r>
                <a:rPr lang="en-US" altLang="zh-CN" dirty="0"/>
                <a:t>)</a:t>
              </a:r>
              <a:endParaRPr lang="zh-CN" altLang="en-US" dirty="0"/>
            </a:p>
          </p:txBody>
        </p:sp>
        <p:sp>
          <p:nvSpPr>
            <p:cNvPr id="81" name="Text Box 13"/>
            <p:cNvSpPr txBox="1">
              <a:spLocks noChangeArrowheads="1"/>
            </p:cNvSpPr>
            <p:nvPr/>
          </p:nvSpPr>
          <p:spPr bwMode="auto">
            <a:xfrm>
              <a:off x="3012698" y="6443271"/>
              <a:ext cx="914005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t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82" name="AutoShape 14"/>
            <p:cNvSpPr>
              <a:spLocks/>
            </p:cNvSpPr>
            <p:nvPr/>
          </p:nvSpPr>
          <p:spPr bwMode="auto">
            <a:xfrm rot="16200000">
              <a:off x="3393499" y="4673206"/>
              <a:ext cx="152406" cy="3128154"/>
            </a:xfrm>
            <a:prstGeom prst="leftBrace">
              <a:avLst>
                <a:gd name="adj1" fmla="val 47215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41092" y="1893507"/>
            <a:ext cx="1181639" cy="40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全相联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1651001" y="3265975"/>
            <a:ext cx="1300235" cy="40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直接相联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682782" y="4755065"/>
            <a:ext cx="1300235" cy="40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j-ea"/>
                <a:ea typeface="+mj-ea"/>
              </a:rPr>
              <a:t>组相联</a:t>
            </a:r>
          </a:p>
        </p:txBody>
      </p:sp>
    </p:spTree>
    <p:extLst>
      <p:ext uri="{BB962C8B-B14F-4D97-AF65-F5344CB8AC3E}">
        <p14:creationId xmlns:p14="http://schemas.microsoft.com/office/powerpoint/2010/main" val="3355909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352817-9CE1-4204-801A-E05A7A4CC2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某计算机的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块，采用二路组相联映射为式（即每组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块）。每个主存块大小为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，按字节编址。主存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号单元所在主存块应装入到的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组号是（）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587E0-E7F7-415F-9DEE-3BC0FEC2854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F8D08-FD94-4037-80B5-BB4A2A8062C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00E99-20D0-46EE-87DE-6510F795C65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55232-EE26-4B08-91CE-2CF819C86B8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9E328A-9E84-452E-9BB8-79768ACDD0E9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403D8A-1269-4C77-9531-1F0996D9EE8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92449F-09EA-497E-B63A-85D178D966F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2FD35D-4AF5-4824-9FA9-F6378B6B5FC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E0B3E3-BC80-4397-8BAC-EE8ABFCF46F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678270-FD44-4AB9-A9A7-A0731561784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85B85AF-9C14-4E45-80DD-A527A19879E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DC0B0E-4AEA-4F96-849D-27FEF6E886E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440120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单元所在主存块：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129/32=4……1  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号块（从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开始编号），块内字节偏移是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Cahce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分组：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16/2=8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组。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单元所在块放入的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组：</a:t>
            </a:r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=j mod n =4 mod 8 = 4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。此块是主存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号组里的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号块。</a:t>
            </a:r>
          </a:p>
          <a:p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主存数据块，映射到与自己组内块序号相同的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分组。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5BFD4D7-716F-473C-AB29-3F58431FE27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8B261F3A-ADE4-412C-80A8-0A3099B9D91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9F8F6EC0-3095-4261-A19B-B5EC697E7E7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5B3FA273-BB6E-4F3C-B51D-03513D85212C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RemarkBack">
            <a:extLst>
              <a:ext uri="{FF2B5EF4-FFF2-40B4-BE49-F238E27FC236}">
                <a16:creationId xmlns:a16="http://schemas.microsoft.com/office/drawing/2014/main" id="{75F6D28A-BF94-4828-8801-FF5DCE89BC3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markBlock">
            <a:extLst>
              <a:ext uri="{FF2B5EF4-FFF2-40B4-BE49-F238E27FC236}">
                <a16:creationId xmlns:a16="http://schemas.microsoft.com/office/drawing/2014/main" id="{E7E8FC7D-59DD-44DA-B6DC-2BDB57146D0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>
            <a:extLst>
              <a:ext uri="{FF2B5EF4-FFF2-40B4-BE49-F238E27FC236}">
                <a16:creationId xmlns:a16="http://schemas.microsoft.com/office/drawing/2014/main" id="{A9374733-163F-4E1C-9774-CD49C49DDD0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73B419-58E9-42A1-AC00-7318951894E1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30A6EBE3-61CF-4A74-92AE-997A91A27E0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137A788-F8A8-4D49-9289-3A45265D527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6E6A97D0-3A88-48C1-BAA5-DE5A6F5FAF5A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03089820-9667-46FA-ACC5-58CC66314CBB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190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86983C0-E962-4151-ABD7-11521AA5EB31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269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A7FDA1-0929-47A8-A494-2ED82A64FE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 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用组相联映射，一块大小为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128B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块分一组，主存有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4096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块，主存地址共需（   ）位。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4C955-195D-4C75-B341-6E8B0F176E5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19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82F0C-251F-480B-B873-9CA0B25C0C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C04EE-A52C-4B25-9025-4153159F86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17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4239A7-562A-4B44-A330-E81BAF7B303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29AC43-DECB-4EAB-A0EE-8A0DB916C7E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ECDEF5-12B1-45B0-A154-DC90459607FC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2EB6DF-7B08-481E-A270-D092C557352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3961C0-058B-4DD6-AE9A-9E8764BCD79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8740F9-4EC6-468D-8216-450C05EE36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97B96B-C2C3-42CD-B6B9-082604CF7DC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419C9D7-DDF4-48D1-B1D3-ACDFB4E064E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B0A15DD-C9AE-43DD-A0CE-E7E9915423E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224676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分组：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64/4=16=24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            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组地址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主存分组：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4096/16=28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                  主存组地址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块内偏移：每块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128B=27                   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片内偏移地址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4+8+7=19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11B7B66-19D2-4066-9719-9AB1FB9F472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9ECF6574-FF79-440F-BF16-F69CCEC63EB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DC3A9797-6824-4125-AF0C-FC1E680C231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7A272A44-729B-4D8F-AA3A-F5CEB6E9E2EC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RemarkBack">
            <a:extLst>
              <a:ext uri="{FF2B5EF4-FFF2-40B4-BE49-F238E27FC236}">
                <a16:creationId xmlns:a16="http://schemas.microsoft.com/office/drawing/2014/main" id="{D8FA229D-0909-44C8-86D4-7D3C2B923DA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markBlock">
            <a:extLst>
              <a:ext uri="{FF2B5EF4-FFF2-40B4-BE49-F238E27FC236}">
                <a16:creationId xmlns:a16="http://schemas.microsoft.com/office/drawing/2014/main" id="{A68BFE0E-5427-4222-8B1E-73B30DBD404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>
            <a:extLst>
              <a:ext uri="{FF2B5EF4-FFF2-40B4-BE49-F238E27FC236}">
                <a16:creationId xmlns:a16="http://schemas.microsoft.com/office/drawing/2014/main" id="{F7291112-3F4C-4CCE-AAA6-CD8FAF5C720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912A8D-AC8B-44B9-827A-3EBD688FFE4A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8C91C0C-0F7D-4C19-BAAF-EED0D366A0B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9A87C9E8-79FC-44E1-A905-07E11138025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0EFC1E62-E9C9-46AE-BB0E-6417A5A2EE13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5BFEE95-5F59-419E-A179-B7FA2AE71040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190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1B1C8E-5F75-41D8-950F-F1AE5E8C0602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7948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4.5.5 </a:t>
            </a:r>
            <a:r>
              <a:rPr lang="zh-CN" altLang="en-US" dirty="0"/>
              <a:t>替换</a:t>
            </a:r>
            <a:r>
              <a:rPr lang="en-US" altLang="zh-CN" dirty="0"/>
              <a:t>/</a:t>
            </a:r>
            <a:r>
              <a:rPr lang="zh-CN" altLang="en-US" dirty="0"/>
              <a:t>策略算法</a:t>
            </a:r>
            <a:r>
              <a:rPr lang="en-US" altLang="zh-CN" dirty="0"/>
              <a:t>—— </a:t>
            </a:r>
            <a:r>
              <a:rPr lang="en-US" altLang="zh-CN" dirty="0">
                <a:solidFill>
                  <a:srgbClr val="C00000"/>
                </a:solidFill>
              </a:rPr>
              <a:t>cache</a:t>
            </a:r>
            <a:r>
              <a:rPr lang="zh-CN" altLang="en-US" dirty="0">
                <a:solidFill>
                  <a:srgbClr val="C00000"/>
                </a:solidFill>
              </a:rPr>
              <a:t>关键技术三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华文新魏" pitchFamily="2" charset="-122"/>
              </a:rPr>
              <a:t>数据查找 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Identification</a:t>
            </a:r>
          </a:p>
          <a:p>
            <a:pPr lvl="1"/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如何判断数据在</a:t>
            </a:r>
            <a:r>
              <a:rPr lang="en-US" altLang="zh-CN" sz="2200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中</a:t>
            </a:r>
          </a:p>
          <a:p>
            <a:r>
              <a:rPr lang="zh-CN" altLang="en-US" b="1" dirty="0">
                <a:latin typeface="华文新魏" pitchFamily="2" charset="-122"/>
              </a:rPr>
              <a:t>地址映射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Address Mapping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主存数据如何放置到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行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槽中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</a:rPr>
              <a:t>替换策略</a:t>
            </a:r>
            <a:r>
              <a:rPr lang="zh-CN" altLang="en-US" dirty="0">
                <a:solidFill>
                  <a:srgbClr val="FF0000"/>
                </a:solidFill>
                <a:latin typeface="华文新魏" pitchFamily="2" charset="-122"/>
              </a:rPr>
              <a:t> 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Placement Policy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满后如何处理</a:t>
            </a:r>
          </a:p>
          <a:p>
            <a:r>
              <a:rPr lang="zh-CN" altLang="en-US" b="1" dirty="0">
                <a:latin typeface="华文新魏" pitchFamily="2" charset="-122"/>
              </a:rPr>
              <a:t>写入策略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Write Policy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如何保证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memory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的一致性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9DFE67-98F7-45DB-B8CE-7C58D60EF9F4}"/>
              </a:ext>
            </a:extLst>
          </p:cNvPr>
          <p:cNvSpPr/>
          <p:nvPr/>
        </p:nvSpPr>
        <p:spPr>
          <a:xfrm>
            <a:off x="400161" y="795642"/>
            <a:ext cx="11391677" cy="263335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E31748-2F84-455C-A99C-C3D3B033D003}"/>
              </a:ext>
            </a:extLst>
          </p:cNvPr>
          <p:cNvSpPr/>
          <p:nvPr/>
        </p:nvSpPr>
        <p:spPr>
          <a:xfrm>
            <a:off x="400161" y="4819650"/>
            <a:ext cx="11391677" cy="1447800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610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需要替换算法的原因</a:t>
              </a: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3621406" y="2815692"/>
            <a:ext cx="3245179" cy="431988"/>
            <a:chOff x="1869480" y="2617202"/>
            <a:chExt cx="3422600" cy="456082"/>
          </a:xfrm>
        </p:grpSpPr>
        <p:sp>
          <p:nvSpPr>
            <p:cNvPr id="12" name="矩形 11"/>
            <p:cNvSpPr/>
            <p:nvPr/>
          </p:nvSpPr>
          <p:spPr>
            <a:xfrm>
              <a:off x="1869480" y="2617202"/>
              <a:ext cx="3422600" cy="45608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7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0"/>
            <p:cNvSpPr txBox="1">
              <a:spLocks noChangeArrowheads="1"/>
            </p:cNvSpPr>
            <p:nvPr/>
          </p:nvSpPr>
          <p:spPr bwMode="auto">
            <a:xfrm>
              <a:off x="4839320" y="2660577"/>
              <a:ext cx="432048" cy="343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517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517" baseline="-250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517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3621406" y="2275331"/>
            <a:ext cx="3245179" cy="431989"/>
            <a:chOff x="1869480" y="2047168"/>
            <a:chExt cx="3422600" cy="456082"/>
          </a:xfrm>
        </p:grpSpPr>
        <p:sp>
          <p:nvSpPr>
            <p:cNvPr id="15" name="矩形 14"/>
            <p:cNvSpPr/>
            <p:nvPr/>
          </p:nvSpPr>
          <p:spPr>
            <a:xfrm>
              <a:off x="1869480" y="2047168"/>
              <a:ext cx="3422600" cy="45608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7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14"/>
            <p:cNvSpPr txBox="1">
              <a:spLocks noChangeArrowheads="1"/>
            </p:cNvSpPr>
            <p:nvPr/>
          </p:nvSpPr>
          <p:spPr bwMode="auto">
            <a:xfrm>
              <a:off x="4839320" y="2090543"/>
              <a:ext cx="432048" cy="3439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517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517" baseline="-250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517" baseline="-250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3621405" y="3890394"/>
            <a:ext cx="3312913" cy="431988"/>
            <a:chOff x="1869480" y="3751572"/>
            <a:chExt cx="3494608" cy="456082"/>
          </a:xfrm>
        </p:grpSpPr>
        <p:sp>
          <p:nvSpPr>
            <p:cNvPr id="18" name="矩形 17"/>
            <p:cNvSpPr/>
            <p:nvPr/>
          </p:nvSpPr>
          <p:spPr>
            <a:xfrm>
              <a:off x="1869480" y="3751572"/>
              <a:ext cx="3423159" cy="45608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707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32"/>
            <p:cNvSpPr txBox="1">
              <a:spLocks noChangeArrowheads="1"/>
            </p:cNvSpPr>
            <p:nvPr/>
          </p:nvSpPr>
          <p:spPr bwMode="auto">
            <a:xfrm>
              <a:off x="4812320" y="3794947"/>
              <a:ext cx="551768" cy="3439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1517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r>
                <a:rPr lang="en-US" altLang="zh-CN" sz="1517" baseline="-2500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n-1</a:t>
              </a:r>
              <a:endParaRPr lang="zh-CN" altLang="en-US" sz="1517" baseline="-250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5159705" y="2383704"/>
            <a:ext cx="1183076" cy="2152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27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327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327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59705" y="2924066"/>
            <a:ext cx="1183076" cy="2152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27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327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27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21406" y="3350033"/>
            <a:ext cx="3245179" cy="43198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0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59705" y="3458406"/>
            <a:ext cx="1183076" cy="2167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27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327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4476351" y="2383704"/>
            <a:ext cx="683354" cy="1831811"/>
            <a:chOff x="2771800" y="2161394"/>
            <a:chExt cx="720080" cy="1932171"/>
          </a:xfrm>
        </p:grpSpPr>
        <p:sp>
          <p:nvSpPr>
            <p:cNvPr id="25" name="矩形 24"/>
            <p:cNvSpPr/>
            <p:nvPr/>
          </p:nvSpPr>
          <p:spPr>
            <a:xfrm>
              <a:off x="2771800" y="2161394"/>
              <a:ext cx="720080" cy="2270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771800" y="2731361"/>
              <a:ext cx="720080" cy="22862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771800" y="3294976"/>
              <a:ext cx="720080" cy="22862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771800" y="3866530"/>
              <a:ext cx="720080" cy="227035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4134674" y="2383704"/>
            <a:ext cx="341677" cy="1831811"/>
            <a:chOff x="2411760" y="2161394"/>
            <a:chExt cx="360040" cy="1932171"/>
          </a:xfrm>
        </p:grpSpPr>
        <p:sp>
          <p:nvSpPr>
            <p:cNvPr id="30" name="矩形 29"/>
            <p:cNvSpPr/>
            <p:nvPr/>
          </p:nvSpPr>
          <p:spPr>
            <a:xfrm>
              <a:off x="2411760" y="2161394"/>
              <a:ext cx="360040" cy="22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11760" y="2731361"/>
              <a:ext cx="360040" cy="22862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411760" y="3294976"/>
              <a:ext cx="360040" cy="22862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2411760" y="3866530"/>
              <a:ext cx="360040" cy="22703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3792997" y="2383704"/>
            <a:ext cx="341678" cy="1831811"/>
            <a:chOff x="2051720" y="2161394"/>
            <a:chExt cx="360040" cy="1932171"/>
          </a:xfrm>
        </p:grpSpPr>
        <p:sp>
          <p:nvSpPr>
            <p:cNvPr id="35" name="矩形 34"/>
            <p:cNvSpPr/>
            <p:nvPr/>
          </p:nvSpPr>
          <p:spPr>
            <a:xfrm>
              <a:off x="2051720" y="2161394"/>
              <a:ext cx="360040" cy="22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051720" y="2731361"/>
              <a:ext cx="360040" cy="2286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720" y="3294976"/>
              <a:ext cx="360040" cy="22862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051720" y="3866530"/>
              <a:ext cx="360040" cy="22703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32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32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5159705" y="3998768"/>
            <a:ext cx="1183076" cy="2167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27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327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endParaRPr lang="zh-CN" altLang="en-US" sz="1327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823802" y="1855404"/>
            <a:ext cx="866987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 dirty="0">
                <a:latin typeface="Tahoma" panose="020B0604030504040204" pitchFamily="34" charset="0"/>
                <a:ea typeface="宋体" panose="02010600030101010101" pitchFamily="2" charset="-122"/>
              </a:rPr>
              <a:t>Cache</a:t>
            </a:r>
          </a:p>
        </p:txBody>
      </p:sp>
      <p:sp>
        <p:nvSpPr>
          <p:cNvPr id="41" name="矩形 40"/>
          <p:cNvSpPr/>
          <p:nvPr/>
        </p:nvSpPr>
        <p:spPr>
          <a:xfrm>
            <a:off x="4468826" y="3994252"/>
            <a:ext cx="681848" cy="2167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3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区地址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38773" y="4716216"/>
            <a:ext cx="7278878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程序运行一段时间后，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存储空间被占满，当再有新数据要调入时，就需要通过某种机制决定替换的对象。</a:t>
            </a:r>
          </a:p>
        </p:txBody>
      </p:sp>
      <p:sp>
        <p:nvSpPr>
          <p:cNvPr id="42" name="TextBox 120"/>
          <p:cNvSpPr txBox="1">
            <a:spLocks noChangeArrowheads="1"/>
          </p:cNvSpPr>
          <p:nvPr/>
        </p:nvSpPr>
        <p:spPr bwMode="auto">
          <a:xfrm>
            <a:off x="6437295" y="3454202"/>
            <a:ext cx="409651" cy="3257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1517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517" baseline="-25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517" baseline="-25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6A0A0C66-31E3-45F9-B646-95EE7F5701F5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几种常见的替换算法</a:t>
              </a:r>
            </a:p>
          </p:txBody>
        </p:sp>
      </p:grp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99657" y="1843086"/>
            <a:ext cx="8391708" cy="20284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86699" tIns="43349" rIns="86699" bIns="43349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defRPr/>
            </a:pPr>
            <a:r>
              <a:rPr lang="zh-CN" altLang="en-US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先进先出法</a:t>
            </a:r>
            <a:r>
              <a:rPr lang="en-US" altLang="zh-CN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-FIFO</a:t>
            </a:r>
            <a:r>
              <a:rPr lang="en-US" altLang="zh-CN" sz="2275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(First in First out)</a:t>
            </a:r>
            <a:endParaRPr lang="zh-CN" altLang="en-US" sz="2275" kern="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lvl="1" eaLnBrk="1" hangingPunct="1">
              <a:defRPr/>
            </a:pPr>
            <a:r>
              <a:rPr lang="zh-CN" altLang="en-US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最不经常使用法</a:t>
            </a:r>
            <a:r>
              <a:rPr lang="en-US" altLang="zh-CN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---LFU</a:t>
            </a:r>
            <a:r>
              <a:rPr lang="en-US" altLang="zh-CN" sz="2275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275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(Least Frequently Used )</a:t>
            </a:r>
          </a:p>
          <a:p>
            <a:pPr lvl="1" eaLnBrk="1" hangingPunct="1">
              <a:defRPr/>
            </a:pPr>
            <a:r>
              <a:rPr lang="zh-CN" altLang="en-US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近期最少使用法</a:t>
            </a:r>
            <a:r>
              <a:rPr lang="en-US" altLang="zh-CN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--- LRU</a:t>
            </a:r>
            <a:r>
              <a:rPr lang="en-US" altLang="zh-CN" sz="2275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(Least recently used )</a:t>
            </a:r>
          </a:p>
          <a:p>
            <a:pPr marL="770616" lvl="1" indent="-337144" defTabSz="866943" eaLnBrk="1" hangingPunct="1">
              <a:defRPr/>
            </a:pPr>
            <a:r>
              <a:rPr lang="zh-CN" altLang="en-US" sz="2275" kern="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随机替换法</a:t>
            </a:r>
          </a:p>
          <a:p>
            <a:pPr marL="0" indent="0" eaLnBrk="1" hangingPunct="1">
              <a:buNone/>
            </a:pPr>
            <a:endParaRPr lang="en-US" altLang="zh-CN" sz="2275" dirty="0"/>
          </a:p>
          <a:p>
            <a:pPr marL="325103" indent="-325103" defTabSz="866943" eaLnBrk="1" hangingPunct="1">
              <a:defRPr/>
            </a:pPr>
            <a:endParaRPr lang="zh-CN" altLang="en-US" sz="2275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220EAF6-C418-4B1F-AB74-1C4C4AF8D5A7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</a:t>
            </a:r>
          </a:p>
        </p:txBody>
      </p:sp>
      <p:sp>
        <p:nvSpPr>
          <p:cNvPr id="28880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88770" name="Text Box 4"/>
          <p:cNvSpPr txBox="1">
            <a:spLocks noChangeArrowheads="1"/>
          </p:cNvSpPr>
          <p:nvPr/>
        </p:nvSpPr>
        <p:spPr bwMode="auto">
          <a:xfrm>
            <a:off x="1981426" y="1197098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zh-CN" altLang="zh-CN" sz="170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52747" y="2240054"/>
            <a:ext cx="5479748" cy="355034"/>
            <a:chOff x="2652325" y="1839973"/>
            <a:chExt cx="5779422" cy="374450"/>
          </a:xfrm>
        </p:grpSpPr>
        <p:sp>
          <p:nvSpPr>
            <p:cNvPr id="1255429" name="Text Box 5"/>
            <p:cNvSpPr txBox="1">
              <a:spLocks noChangeArrowheads="1"/>
            </p:cNvSpPr>
            <p:nvPr/>
          </p:nvSpPr>
          <p:spPr bwMode="auto">
            <a:xfrm>
              <a:off x="2652325" y="1839973"/>
              <a:ext cx="562539" cy="374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 dirty="0">
                  <a:latin typeface="Tahoma" panose="020B0604030504040204" pitchFamily="34" charset="0"/>
                  <a:ea typeface="宋体" panose="02010600030101010101" pitchFamily="2" charset="-122"/>
                </a:rPr>
                <a:t>22</a:t>
              </a:r>
            </a:p>
          </p:txBody>
        </p:sp>
        <p:sp>
          <p:nvSpPr>
            <p:cNvPr id="1255430" name="Text Box 6"/>
            <p:cNvSpPr txBox="1">
              <a:spLocks noChangeArrowheads="1"/>
            </p:cNvSpPr>
            <p:nvPr/>
          </p:nvSpPr>
          <p:spPr bwMode="auto">
            <a:xfrm>
              <a:off x="3697040" y="1839973"/>
              <a:ext cx="562539" cy="374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11</a:t>
              </a:r>
            </a:p>
          </p:txBody>
        </p:sp>
        <p:sp>
          <p:nvSpPr>
            <p:cNvPr id="1255431" name="Text Box 7"/>
            <p:cNvSpPr txBox="1">
              <a:spLocks noChangeArrowheads="1"/>
            </p:cNvSpPr>
            <p:nvPr/>
          </p:nvSpPr>
          <p:spPr bwMode="auto">
            <a:xfrm>
              <a:off x="4741757" y="1839973"/>
              <a:ext cx="562539" cy="374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22</a:t>
              </a:r>
            </a:p>
          </p:txBody>
        </p:sp>
        <p:sp>
          <p:nvSpPr>
            <p:cNvPr id="1255432" name="Text Box 8"/>
            <p:cNvSpPr txBox="1">
              <a:spLocks noChangeArrowheads="1"/>
            </p:cNvSpPr>
            <p:nvPr/>
          </p:nvSpPr>
          <p:spPr bwMode="auto">
            <a:xfrm>
              <a:off x="5706110" y="1839973"/>
              <a:ext cx="562539" cy="374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19</a:t>
              </a:r>
            </a:p>
          </p:txBody>
        </p:sp>
        <p:sp>
          <p:nvSpPr>
            <p:cNvPr id="1255433" name="Text Box 9"/>
            <p:cNvSpPr txBox="1">
              <a:spLocks noChangeArrowheads="1"/>
            </p:cNvSpPr>
            <p:nvPr/>
          </p:nvSpPr>
          <p:spPr bwMode="auto">
            <a:xfrm>
              <a:off x="6824492" y="1839973"/>
              <a:ext cx="562539" cy="374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7</a:t>
              </a:r>
            </a:p>
          </p:txBody>
        </p:sp>
        <p:sp>
          <p:nvSpPr>
            <p:cNvPr id="1255434" name="Text Box 10"/>
            <p:cNvSpPr txBox="1">
              <a:spLocks noChangeArrowheads="1"/>
            </p:cNvSpPr>
            <p:nvPr/>
          </p:nvSpPr>
          <p:spPr bwMode="auto">
            <a:xfrm>
              <a:off x="7869208" y="1839973"/>
              <a:ext cx="562539" cy="3744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16</a:t>
              </a:r>
            </a:p>
          </p:txBody>
        </p:sp>
      </p:grpSp>
      <p:sp>
        <p:nvSpPr>
          <p:cNvPr id="1255437" name="Text Box 13"/>
          <p:cNvSpPr txBox="1">
            <a:spLocks noChangeArrowheads="1"/>
          </p:cNvSpPr>
          <p:nvPr/>
        </p:nvSpPr>
        <p:spPr bwMode="auto">
          <a:xfrm>
            <a:off x="1276552" y="5211693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55438" name="Text Box 14"/>
          <p:cNvSpPr txBox="1">
            <a:spLocks noChangeArrowheads="1"/>
          </p:cNvSpPr>
          <p:nvPr/>
        </p:nvSpPr>
        <p:spPr bwMode="auto">
          <a:xfrm>
            <a:off x="2267097" y="5211693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55439" name="Text Box 15"/>
          <p:cNvSpPr txBox="1">
            <a:spLocks noChangeArrowheads="1"/>
          </p:cNvSpPr>
          <p:nvPr/>
        </p:nvSpPr>
        <p:spPr bwMode="auto">
          <a:xfrm>
            <a:off x="3257643" y="5197406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</a:t>
            </a:r>
          </a:p>
        </p:txBody>
      </p:sp>
      <p:sp>
        <p:nvSpPr>
          <p:cNvPr id="1255440" name="Text Box 16"/>
          <p:cNvSpPr txBox="1">
            <a:spLocks noChangeArrowheads="1"/>
          </p:cNvSpPr>
          <p:nvPr/>
        </p:nvSpPr>
        <p:spPr bwMode="auto">
          <a:xfrm>
            <a:off x="4248188" y="5197406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55441" name="Text Box 17"/>
          <p:cNvSpPr txBox="1">
            <a:spLocks noChangeArrowheads="1"/>
          </p:cNvSpPr>
          <p:nvPr/>
        </p:nvSpPr>
        <p:spPr bwMode="auto">
          <a:xfrm>
            <a:off x="5314930" y="5197406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55442" name="Text Box 18"/>
          <p:cNvSpPr txBox="1">
            <a:spLocks noChangeArrowheads="1"/>
          </p:cNvSpPr>
          <p:nvPr/>
        </p:nvSpPr>
        <p:spPr bwMode="auto">
          <a:xfrm>
            <a:off x="6229279" y="5197406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255445" name="Line 21"/>
          <p:cNvSpPr>
            <a:spLocks noChangeShapeType="1"/>
          </p:cNvSpPr>
          <p:nvPr/>
        </p:nvSpPr>
        <p:spPr bwMode="auto">
          <a:xfrm>
            <a:off x="1352748" y="2149572"/>
            <a:ext cx="573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88788" name="Text Box 22"/>
          <p:cNvSpPr txBox="1">
            <a:spLocks noChangeArrowheads="1"/>
          </p:cNvSpPr>
          <p:nvPr/>
        </p:nvSpPr>
        <p:spPr bwMode="auto">
          <a:xfrm>
            <a:off x="6962223" y="1806704"/>
            <a:ext cx="53337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t</a:t>
            </a:r>
          </a:p>
        </p:txBody>
      </p:sp>
      <p:grpSp>
        <p:nvGrpSpPr>
          <p:cNvPr id="2" name="Group 23"/>
          <p:cNvGrpSpPr/>
          <p:nvPr/>
        </p:nvGrpSpPr>
        <p:grpSpPr bwMode="auto">
          <a:xfrm>
            <a:off x="666984" y="2773427"/>
            <a:ext cx="685762" cy="2169994"/>
            <a:chOff x="0" y="1689"/>
            <a:chExt cx="432" cy="1367"/>
          </a:xfrm>
        </p:grpSpPr>
        <p:sp>
          <p:nvSpPr>
            <p:cNvPr id="288839" name="Text Box 24"/>
            <p:cNvSpPr txBox="1">
              <a:spLocks noChangeArrowheads="1"/>
            </p:cNvSpPr>
            <p:nvPr/>
          </p:nvSpPr>
          <p:spPr bwMode="auto">
            <a:xfrm>
              <a:off x="0" y="1689"/>
              <a:ext cx="432" cy="2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88840" name="Text Box 25"/>
            <p:cNvSpPr txBox="1">
              <a:spLocks noChangeArrowheads="1"/>
            </p:cNvSpPr>
            <p:nvPr/>
          </p:nvSpPr>
          <p:spPr bwMode="auto">
            <a:xfrm>
              <a:off x="0" y="2064"/>
              <a:ext cx="432" cy="2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8841" name="Text Box 26"/>
            <p:cNvSpPr txBox="1">
              <a:spLocks noChangeArrowheads="1"/>
            </p:cNvSpPr>
            <p:nvPr/>
          </p:nvSpPr>
          <p:spPr bwMode="auto">
            <a:xfrm>
              <a:off x="0" y="2457"/>
              <a:ext cx="432" cy="2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288842" name="Text Box 27"/>
            <p:cNvSpPr txBox="1">
              <a:spLocks noChangeArrowheads="1"/>
            </p:cNvSpPr>
            <p:nvPr/>
          </p:nvSpPr>
          <p:spPr bwMode="auto">
            <a:xfrm>
              <a:off x="0" y="2832"/>
              <a:ext cx="432" cy="2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3" name="Group 28"/>
          <p:cNvGrpSpPr/>
          <p:nvPr/>
        </p:nvGrpSpPr>
        <p:grpSpPr bwMode="auto">
          <a:xfrm>
            <a:off x="1276551" y="2606748"/>
            <a:ext cx="614329" cy="2466840"/>
            <a:chOff x="384" y="1584"/>
            <a:chExt cx="387" cy="1554"/>
          </a:xfrm>
          <a:noFill/>
        </p:grpSpPr>
        <p:sp>
          <p:nvSpPr>
            <p:cNvPr id="288835" name="Rectangle 29"/>
            <p:cNvSpPr>
              <a:spLocks noChangeArrowheads="1"/>
            </p:cNvSpPr>
            <p:nvPr/>
          </p:nvSpPr>
          <p:spPr bwMode="auto">
            <a:xfrm>
              <a:off x="384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8836" name="Rectangle 30"/>
            <p:cNvSpPr>
              <a:spLocks noChangeArrowheads="1"/>
            </p:cNvSpPr>
            <p:nvPr/>
          </p:nvSpPr>
          <p:spPr bwMode="auto">
            <a:xfrm>
              <a:off x="384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8837" name="Rectangle 31"/>
            <p:cNvSpPr>
              <a:spLocks noChangeArrowheads="1"/>
            </p:cNvSpPr>
            <p:nvPr/>
          </p:nvSpPr>
          <p:spPr bwMode="auto">
            <a:xfrm>
              <a:off x="384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8838" name="Rectangle 32"/>
            <p:cNvSpPr>
              <a:spLocks noChangeArrowheads="1"/>
            </p:cNvSpPr>
            <p:nvPr/>
          </p:nvSpPr>
          <p:spPr bwMode="auto">
            <a:xfrm>
              <a:off x="384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55457" name="Rectangle 33"/>
          <p:cNvSpPr>
            <a:spLocks noChangeArrowheads="1"/>
          </p:cNvSpPr>
          <p:nvPr/>
        </p:nvSpPr>
        <p:spPr bwMode="auto">
          <a:xfrm>
            <a:off x="1276551" y="2606748"/>
            <a:ext cx="614329" cy="6175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en-US" altLang="zh-CN" sz="1598" b="1" baseline="70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267098" y="2606748"/>
            <a:ext cx="614329" cy="2466840"/>
            <a:chOff x="3616679" y="2226719"/>
            <a:chExt cx="647925" cy="2601745"/>
          </a:xfrm>
        </p:grpSpPr>
        <p:grpSp>
          <p:nvGrpSpPr>
            <p:cNvPr id="4" name="Group 34"/>
            <p:cNvGrpSpPr/>
            <p:nvPr/>
          </p:nvGrpSpPr>
          <p:grpSpPr bwMode="auto">
            <a:xfrm>
              <a:off x="3616679" y="2226719"/>
              <a:ext cx="647925" cy="2601745"/>
              <a:chOff x="1008" y="1584"/>
              <a:chExt cx="387" cy="1554"/>
            </a:xfrm>
            <a:noFill/>
          </p:grpSpPr>
          <p:sp>
            <p:nvSpPr>
              <p:cNvPr id="288831" name="Rectangle 35"/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32" name="Rectangle 36"/>
              <p:cNvSpPr>
                <a:spLocks noChangeArrowheads="1"/>
              </p:cNvSpPr>
              <p:nvPr/>
            </p:nvSpPr>
            <p:spPr bwMode="auto">
              <a:xfrm>
                <a:off x="1008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33" name="Rectangle 37"/>
              <p:cNvSpPr>
                <a:spLocks noChangeArrowheads="1"/>
              </p:cNvSpPr>
              <p:nvPr/>
            </p:nvSpPr>
            <p:spPr bwMode="auto">
              <a:xfrm>
                <a:off x="1008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34" name="Rectangle 38"/>
              <p:cNvSpPr>
                <a:spLocks noChangeArrowheads="1"/>
              </p:cNvSpPr>
              <p:nvPr/>
            </p:nvSpPr>
            <p:spPr bwMode="auto">
              <a:xfrm>
                <a:off x="1008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255463" name="Rectangle 39"/>
            <p:cNvSpPr>
              <a:spLocks noChangeArrowheads="1"/>
            </p:cNvSpPr>
            <p:nvPr/>
          </p:nvSpPr>
          <p:spPr bwMode="auto">
            <a:xfrm>
              <a:off x="3616679" y="2871298"/>
              <a:ext cx="647925" cy="6830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lang="en-US" altLang="zh-CN" sz="1598" b="1" baseline="70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52880" y="2606748"/>
            <a:ext cx="614328" cy="2466840"/>
            <a:chOff x="4656372" y="2226719"/>
            <a:chExt cx="647924" cy="2601745"/>
          </a:xfrm>
        </p:grpSpPr>
        <p:grpSp>
          <p:nvGrpSpPr>
            <p:cNvPr id="9" name="Group 62"/>
            <p:cNvGrpSpPr/>
            <p:nvPr/>
          </p:nvGrpSpPr>
          <p:grpSpPr bwMode="auto">
            <a:xfrm>
              <a:off x="4656372" y="2226719"/>
              <a:ext cx="647924" cy="2601745"/>
              <a:chOff x="1629" y="1584"/>
              <a:chExt cx="387" cy="1554"/>
            </a:xfrm>
            <a:noFill/>
          </p:grpSpPr>
          <p:sp>
            <p:nvSpPr>
              <p:cNvPr id="288811" name="Rectangle 63"/>
              <p:cNvSpPr>
                <a:spLocks noChangeArrowheads="1"/>
              </p:cNvSpPr>
              <p:nvPr/>
            </p:nvSpPr>
            <p:spPr bwMode="auto">
              <a:xfrm>
                <a:off x="1629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12" name="Rectangle 64"/>
              <p:cNvSpPr>
                <a:spLocks noChangeArrowheads="1"/>
              </p:cNvSpPr>
              <p:nvPr/>
            </p:nvSpPr>
            <p:spPr bwMode="auto">
              <a:xfrm>
                <a:off x="1629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13" name="Rectangle 65"/>
              <p:cNvSpPr>
                <a:spLocks noChangeArrowheads="1"/>
              </p:cNvSpPr>
              <p:nvPr/>
            </p:nvSpPr>
            <p:spPr bwMode="auto">
              <a:xfrm>
                <a:off x="1629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14" name="Rectangle 66"/>
              <p:cNvSpPr>
                <a:spLocks noChangeArrowheads="1"/>
              </p:cNvSpPr>
              <p:nvPr/>
            </p:nvSpPr>
            <p:spPr bwMode="auto">
              <a:xfrm>
                <a:off x="1629" y="1584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255491" name="Rectangle 67"/>
            <p:cNvSpPr>
              <a:spLocks noChangeArrowheads="1"/>
            </p:cNvSpPr>
            <p:nvPr/>
          </p:nvSpPr>
          <p:spPr bwMode="auto">
            <a:xfrm>
              <a:off x="4656372" y="2228396"/>
              <a:ext cx="647924" cy="65127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598" b="1" baseline="70000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endParaRPr lang="en-US" altLang="zh-CN" sz="1598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8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9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先进先出法</a:t>
              </a:r>
              <a:r>
                <a:rPr lang="en-US" altLang="zh-CN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-FIFO</a:t>
              </a:r>
              <a:endParaRPr lang="zh-CN" altLang="en-US" sz="2275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248189" y="2606748"/>
            <a:ext cx="615917" cy="2468428"/>
            <a:chOff x="5706111" y="2226719"/>
            <a:chExt cx="649600" cy="2603420"/>
          </a:xfrm>
        </p:grpSpPr>
        <p:grpSp>
          <p:nvGrpSpPr>
            <p:cNvPr id="10" name="Group 68"/>
            <p:cNvGrpSpPr/>
            <p:nvPr/>
          </p:nvGrpSpPr>
          <p:grpSpPr bwMode="auto">
            <a:xfrm>
              <a:off x="5706111" y="2226719"/>
              <a:ext cx="647925" cy="2601745"/>
              <a:chOff x="2256" y="1584"/>
              <a:chExt cx="387" cy="1554"/>
            </a:xfrm>
            <a:noFill/>
          </p:grpSpPr>
          <p:sp>
            <p:nvSpPr>
              <p:cNvPr id="288807" name="Rectangle 69"/>
              <p:cNvSpPr>
                <a:spLocks noChangeArrowheads="1"/>
              </p:cNvSpPr>
              <p:nvPr/>
            </p:nvSpPr>
            <p:spPr bwMode="auto">
              <a:xfrm>
                <a:off x="2256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08" name="Rectangle 70"/>
              <p:cNvSpPr>
                <a:spLocks noChangeArrowheads="1"/>
              </p:cNvSpPr>
              <p:nvPr/>
            </p:nvSpPr>
            <p:spPr bwMode="auto">
              <a:xfrm>
                <a:off x="2256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09" name="Rectangle 71"/>
              <p:cNvSpPr>
                <a:spLocks noChangeArrowheads="1"/>
              </p:cNvSpPr>
              <p:nvPr/>
            </p:nvSpPr>
            <p:spPr bwMode="auto">
              <a:xfrm>
                <a:off x="2256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10" name="Rectangle 72"/>
              <p:cNvSpPr>
                <a:spLocks noChangeArrowheads="1"/>
              </p:cNvSpPr>
              <p:nvPr/>
            </p:nvSpPr>
            <p:spPr bwMode="auto">
              <a:xfrm>
                <a:off x="2256" y="1968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5707786" y="2228394"/>
              <a:ext cx="647925" cy="2601745"/>
              <a:chOff x="824287" y="3323664"/>
              <a:chExt cx="647925" cy="260174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824287" y="3323664"/>
                <a:ext cx="647925" cy="2601745"/>
                <a:chOff x="824287" y="3323664"/>
                <a:chExt cx="647925" cy="2601745"/>
              </a:xfrm>
            </p:grpSpPr>
            <p:sp>
              <p:nvSpPr>
                <p:cNvPr id="86" name="Rectangle 69"/>
                <p:cNvSpPr>
                  <a:spLocks noChangeArrowheads="1"/>
                </p:cNvSpPr>
                <p:nvPr/>
              </p:nvSpPr>
              <p:spPr bwMode="auto">
                <a:xfrm>
                  <a:off x="824287" y="3323664"/>
                  <a:ext cx="647925" cy="651273"/>
                </a:xfrm>
                <a:prstGeom prst="rect">
                  <a:avLst/>
                </a:prstGeom>
                <a:solidFill>
                  <a:schemeClr val="bg1"/>
                </a:solidFill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22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3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87" name="Rectangle 70"/>
                <p:cNvSpPr>
                  <a:spLocks noChangeArrowheads="1"/>
                </p:cNvSpPr>
                <p:nvPr/>
              </p:nvSpPr>
              <p:spPr bwMode="auto">
                <a:xfrm>
                  <a:off x="824287" y="4624537"/>
                  <a:ext cx="647925" cy="651273"/>
                </a:xfrm>
                <a:prstGeom prst="rect">
                  <a:avLst/>
                </a:prstGeom>
                <a:no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88" name="Rectangle 71"/>
                <p:cNvSpPr>
                  <a:spLocks noChangeArrowheads="1"/>
                </p:cNvSpPr>
                <p:nvPr/>
              </p:nvSpPr>
              <p:spPr bwMode="auto">
                <a:xfrm>
                  <a:off x="824287" y="5275810"/>
                  <a:ext cx="647925" cy="649599"/>
                </a:xfrm>
                <a:prstGeom prst="rect">
                  <a:avLst/>
                </a:prstGeom>
                <a:no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89" name="Rectangle 72"/>
                <p:cNvSpPr>
                  <a:spLocks noChangeArrowheads="1"/>
                </p:cNvSpPr>
                <p:nvPr/>
              </p:nvSpPr>
              <p:spPr bwMode="auto">
                <a:xfrm>
                  <a:off x="824287" y="3966566"/>
                  <a:ext cx="647925" cy="649599"/>
                </a:xfrm>
                <a:prstGeom prst="rect">
                  <a:avLst/>
                </a:prstGeom>
                <a:solidFill>
                  <a:schemeClr val="bg1"/>
                </a:solidFill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11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90" name="Rectangle 73"/>
              <p:cNvSpPr>
                <a:spLocks noChangeArrowheads="1"/>
              </p:cNvSpPr>
              <p:nvPr/>
            </p:nvSpPr>
            <p:spPr bwMode="auto">
              <a:xfrm>
                <a:off x="824287" y="4609468"/>
                <a:ext cx="647925" cy="6964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19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5310168" y="2606748"/>
            <a:ext cx="615916" cy="2485893"/>
            <a:chOff x="6826167" y="2226719"/>
            <a:chExt cx="649599" cy="2621840"/>
          </a:xfrm>
        </p:grpSpPr>
        <p:grpSp>
          <p:nvGrpSpPr>
            <p:cNvPr id="5" name="Group 40"/>
            <p:cNvGrpSpPr/>
            <p:nvPr/>
          </p:nvGrpSpPr>
          <p:grpSpPr bwMode="auto">
            <a:xfrm>
              <a:off x="6826167" y="2226719"/>
              <a:ext cx="647924" cy="2601745"/>
              <a:chOff x="2925" y="1584"/>
              <a:chExt cx="387" cy="1554"/>
            </a:xfrm>
            <a:noFill/>
          </p:grpSpPr>
          <p:sp>
            <p:nvSpPr>
              <p:cNvPr id="288827" name="Rectangle 41"/>
              <p:cNvSpPr>
                <a:spLocks noChangeArrowheads="1"/>
              </p:cNvSpPr>
              <p:nvPr/>
            </p:nvSpPr>
            <p:spPr bwMode="auto">
              <a:xfrm>
                <a:off x="2925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28" name="Rectangle 42"/>
              <p:cNvSpPr>
                <a:spLocks noChangeArrowheads="1"/>
              </p:cNvSpPr>
              <p:nvPr/>
            </p:nvSpPr>
            <p:spPr bwMode="auto">
              <a:xfrm>
                <a:off x="2925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29" name="Rectangle 43"/>
              <p:cNvSpPr>
                <a:spLocks noChangeArrowheads="1"/>
              </p:cNvSpPr>
              <p:nvPr/>
            </p:nvSpPr>
            <p:spPr bwMode="auto">
              <a:xfrm>
                <a:off x="2925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19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88830" name="Rectangle 44"/>
              <p:cNvSpPr>
                <a:spLocks noChangeArrowheads="1"/>
              </p:cNvSpPr>
              <p:nvPr/>
            </p:nvSpPr>
            <p:spPr bwMode="auto">
              <a:xfrm>
                <a:off x="2925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827842" y="2228393"/>
              <a:ext cx="647924" cy="2620166"/>
              <a:chOff x="597864" y="4067241"/>
              <a:chExt cx="647924" cy="2620166"/>
            </a:xfrm>
          </p:grpSpPr>
          <p:grpSp>
            <p:nvGrpSpPr>
              <p:cNvPr id="94" name="Group 40"/>
              <p:cNvGrpSpPr/>
              <p:nvPr/>
            </p:nvGrpSpPr>
            <p:grpSpPr bwMode="auto">
              <a:xfrm>
                <a:off x="597864" y="4067241"/>
                <a:ext cx="647924" cy="2601745"/>
                <a:chOff x="2925" y="1584"/>
                <a:chExt cx="387" cy="1554"/>
              </a:xfrm>
              <a:solidFill>
                <a:schemeClr val="bg1"/>
              </a:solidFill>
            </p:grpSpPr>
            <p:sp>
              <p:nvSpPr>
                <p:cNvPr id="95" name="Rectangle 41"/>
                <p:cNvSpPr>
                  <a:spLocks noChangeArrowheads="1"/>
                </p:cNvSpPr>
                <p:nvPr/>
              </p:nvSpPr>
              <p:spPr bwMode="auto">
                <a:xfrm>
                  <a:off x="2925" y="1584"/>
                  <a:ext cx="387" cy="389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22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4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96" name="Rectangle 42"/>
                <p:cNvSpPr>
                  <a:spLocks noChangeArrowheads="1"/>
                </p:cNvSpPr>
                <p:nvPr/>
              </p:nvSpPr>
              <p:spPr bwMode="auto">
                <a:xfrm>
                  <a:off x="2925" y="1973"/>
                  <a:ext cx="387" cy="388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11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3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97" name="Rectangle 43"/>
                <p:cNvSpPr>
                  <a:spLocks noChangeArrowheads="1"/>
                </p:cNvSpPr>
                <p:nvPr/>
              </p:nvSpPr>
              <p:spPr bwMode="auto">
                <a:xfrm>
                  <a:off x="2925" y="2361"/>
                  <a:ext cx="387" cy="389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19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98" name="Rectangle 44"/>
                <p:cNvSpPr>
                  <a:spLocks noChangeArrowheads="1"/>
                </p:cNvSpPr>
                <p:nvPr/>
              </p:nvSpPr>
              <p:spPr bwMode="auto">
                <a:xfrm>
                  <a:off x="2925" y="2750"/>
                  <a:ext cx="387" cy="388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99" name="Rectangle 55"/>
              <p:cNvSpPr>
                <a:spLocks noChangeArrowheads="1"/>
              </p:cNvSpPr>
              <p:nvPr/>
            </p:nvSpPr>
            <p:spPr bwMode="auto">
              <a:xfrm>
                <a:off x="597864" y="6021066"/>
                <a:ext cx="647924" cy="66634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7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256549" y="2619449"/>
            <a:ext cx="617230" cy="2484306"/>
            <a:chOff x="7824303" y="2240115"/>
            <a:chExt cx="650985" cy="2620166"/>
          </a:xfrm>
        </p:grpSpPr>
        <p:grpSp>
          <p:nvGrpSpPr>
            <p:cNvPr id="113" name="组合 112"/>
            <p:cNvGrpSpPr/>
            <p:nvPr/>
          </p:nvGrpSpPr>
          <p:grpSpPr>
            <a:xfrm>
              <a:off x="7824303" y="2240115"/>
              <a:ext cx="647924" cy="2620166"/>
              <a:chOff x="597864" y="4067241"/>
              <a:chExt cx="647924" cy="2620166"/>
            </a:xfrm>
          </p:grpSpPr>
          <p:grpSp>
            <p:nvGrpSpPr>
              <p:cNvPr id="114" name="Group 40"/>
              <p:cNvGrpSpPr/>
              <p:nvPr/>
            </p:nvGrpSpPr>
            <p:grpSpPr bwMode="auto">
              <a:xfrm>
                <a:off x="597864" y="4067241"/>
                <a:ext cx="647924" cy="2601745"/>
                <a:chOff x="2925" y="1584"/>
                <a:chExt cx="387" cy="1554"/>
              </a:xfrm>
              <a:solidFill>
                <a:schemeClr val="bg1"/>
              </a:solidFill>
            </p:grpSpPr>
            <p:sp>
              <p:nvSpPr>
                <p:cNvPr id="116" name="Rectangle 41"/>
                <p:cNvSpPr>
                  <a:spLocks noChangeArrowheads="1"/>
                </p:cNvSpPr>
                <p:nvPr/>
              </p:nvSpPr>
              <p:spPr bwMode="auto">
                <a:xfrm>
                  <a:off x="2925" y="1584"/>
                  <a:ext cx="387" cy="389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22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4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7" name="Rectangle 42"/>
                <p:cNvSpPr>
                  <a:spLocks noChangeArrowheads="1"/>
                </p:cNvSpPr>
                <p:nvPr/>
              </p:nvSpPr>
              <p:spPr bwMode="auto">
                <a:xfrm>
                  <a:off x="2925" y="1973"/>
                  <a:ext cx="387" cy="388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11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3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8" name="Rectangle 43"/>
                <p:cNvSpPr>
                  <a:spLocks noChangeArrowheads="1"/>
                </p:cNvSpPr>
                <p:nvPr/>
              </p:nvSpPr>
              <p:spPr bwMode="auto">
                <a:xfrm>
                  <a:off x="2925" y="2361"/>
                  <a:ext cx="387" cy="389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19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9" name="Rectangle 44"/>
                <p:cNvSpPr>
                  <a:spLocks noChangeArrowheads="1"/>
                </p:cNvSpPr>
                <p:nvPr/>
              </p:nvSpPr>
              <p:spPr bwMode="auto">
                <a:xfrm>
                  <a:off x="2925" y="2750"/>
                  <a:ext cx="387" cy="388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endParaRPr lang="zh-CN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597864" y="6021066"/>
                <a:ext cx="647924" cy="666341"/>
              </a:xfrm>
              <a:prstGeom prst="rect">
                <a:avLst/>
              </a:prstGeom>
              <a:solidFill>
                <a:srgbClr val="66FF33"/>
              </a:solidFill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7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827363" y="2240119"/>
              <a:ext cx="647925" cy="2610116"/>
              <a:chOff x="11173464" y="2812875"/>
              <a:chExt cx="647925" cy="2610116"/>
            </a:xfrm>
          </p:grpSpPr>
          <p:grpSp>
            <p:nvGrpSpPr>
              <p:cNvPr id="107" name="Group 45"/>
              <p:cNvGrpSpPr/>
              <p:nvPr/>
            </p:nvGrpSpPr>
            <p:grpSpPr bwMode="auto">
              <a:xfrm>
                <a:off x="11173464" y="2821246"/>
                <a:ext cx="647925" cy="2601745"/>
                <a:chOff x="3504" y="1584"/>
                <a:chExt cx="387" cy="1554"/>
              </a:xfrm>
              <a:solidFill>
                <a:schemeClr val="bg1"/>
              </a:solidFill>
            </p:grpSpPr>
            <p:sp>
              <p:nvSpPr>
                <p:cNvPr id="108" name="Rectangle 46"/>
                <p:cNvSpPr>
                  <a:spLocks noChangeArrowheads="1"/>
                </p:cNvSpPr>
                <p:nvPr/>
              </p:nvSpPr>
              <p:spPr bwMode="auto">
                <a:xfrm>
                  <a:off x="3504" y="1584"/>
                  <a:ext cx="387" cy="389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22</a:t>
                  </a:r>
                </a:p>
              </p:txBody>
            </p:sp>
            <p:sp>
              <p:nvSpPr>
                <p:cNvPr id="109" name="Rectangle 47"/>
                <p:cNvSpPr>
                  <a:spLocks noChangeArrowheads="1"/>
                </p:cNvSpPr>
                <p:nvPr/>
              </p:nvSpPr>
              <p:spPr bwMode="auto">
                <a:xfrm>
                  <a:off x="3504" y="1968"/>
                  <a:ext cx="387" cy="388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11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4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0" name="Rectangle 48"/>
                <p:cNvSpPr>
                  <a:spLocks noChangeArrowheads="1"/>
                </p:cNvSpPr>
                <p:nvPr/>
              </p:nvSpPr>
              <p:spPr bwMode="auto">
                <a:xfrm>
                  <a:off x="3504" y="2361"/>
                  <a:ext cx="387" cy="389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19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2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  <p:sp>
              <p:nvSpPr>
                <p:cNvPr id="111" name="Rectangle 49"/>
                <p:cNvSpPr>
                  <a:spLocks noChangeArrowheads="1"/>
                </p:cNvSpPr>
                <p:nvPr/>
              </p:nvSpPr>
              <p:spPr bwMode="auto">
                <a:xfrm>
                  <a:off x="3504" y="2750"/>
                  <a:ext cx="387" cy="388"/>
                </a:xfrm>
                <a:prstGeom prst="rect">
                  <a:avLst/>
                </a:prstGeom>
                <a:grpFill/>
                <a:ln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/>
                <a:p>
                  <a:pPr algn="ctr"/>
                  <a:r>
                    <a:rPr lang="en-US" altLang="zh-CN" sz="1598" b="1" dirty="0">
                      <a:solidFill>
                        <a:srgbClr val="0033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7</a:t>
                  </a:r>
                  <a:r>
                    <a:rPr lang="en-US" altLang="zh-CN" sz="1598" b="1" baseline="70000" dirty="0">
                      <a:solidFill>
                        <a:srgbClr val="FF0000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1</a:t>
                  </a:r>
                  <a:endPara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p:grpSp>
          <p:sp>
            <p:nvSpPr>
              <p:cNvPr id="112" name="Rectangle 56"/>
              <p:cNvSpPr>
                <a:spLocks noChangeArrowheads="1"/>
              </p:cNvSpPr>
              <p:nvPr/>
            </p:nvSpPr>
            <p:spPr bwMode="auto">
              <a:xfrm>
                <a:off x="11173464" y="2812875"/>
                <a:ext cx="647925" cy="65127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598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16</a:t>
                </a:r>
                <a:r>
                  <a:rPr lang="en-US" altLang="zh-CN" sz="1598" b="1" baseline="7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598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</p:grpSp>
      <p:sp>
        <p:nvSpPr>
          <p:cNvPr id="100" name="标题 1">
            <a:extLst>
              <a:ext uri="{FF2B5EF4-FFF2-40B4-BE49-F238E27FC236}">
                <a16:creationId xmlns:a16="http://schemas.microsoft.com/office/drawing/2014/main" id="{DEBF9390-9D05-4AEB-A9F5-B91CFB487502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  <p:sp>
        <p:nvSpPr>
          <p:cNvPr id="92" name="内容占位符 2">
            <a:extLst>
              <a:ext uri="{FF2B5EF4-FFF2-40B4-BE49-F238E27FC236}">
                <a16:creationId xmlns:a16="http://schemas.microsoft.com/office/drawing/2014/main" id="{421BAAF2-F88B-4B2A-8B90-340A37E2D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0501" y="1590597"/>
            <a:ext cx="4688907" cy="4784789"/>
          </a:xfrm>
        </p:spPr>
        <p:txBody>
          <a:bodyPr>
            <a:normAutofit/>
          </a:bodyPr>
          <a:lstStyle/>
          <a:p>
            <a:r>
              <a:rPr lang="zh-CN" altLang="en-US" dirty="0"/>
              <a:t>设置计数器用于计数调入顺序（每行</a:t>
            </a:r>
            <a:r>
              <a:rPr lang="en-US" altLang="zh-CN" dirty="0"/>
              <a:t>/</a:t>
            </a:r>
            <a:r>
              <a:rPr lang="zh-CN" altLang="en-US" dirty="0"/>
              <a:t>块单独计数）。</a:t>
            </a:r>
            <a:endParaRPr lang="en-US" altLang="zh-CN" dirty="0"/>
          </a:p>
          <a:p>
            <a:r>
              <a:rPr lang="zh-CN" altLang="en-US" dirty="0"/>
              <a:t>每访问一次</a:t>
            </a:r>
            <a:r>
              <a:rPr lang="en-US" altLang="zh-CN" dirty="0"/>
              <a:t>Cache</a:t>
            </a:r>
            <a:r>
              <a:rPr lang="zh-CN" altLang="en-US" dirty="0"/>
              <a:t>，计数器</a:t>
            </a:r>
            <a:r>
              <a:rPr lang="zh-CN" altLang="en-US" dirty="0">
                <a:solidFill>
                  <a:srgbClr val="D60093"/>
                </a:solidFill>
              </a:rPr>
              <a:t>加</a:t>
            </a:r>
            <a:r>
              <a:rPr lang="en-US" altLang="zh-CN" dirty="0">
                <a:solidFill>
                  <a:srgbClr val="D60093"/>
                </a:solidFill>
              </a:rPr>
              <a:t>1</a:t>
            </a:r>
            <a:r>
              <a:rPr lang="zh-CN" altLang="en-US" dirty="0"/>
              <a:t>，计数器的模是</a:t>
            </a:r>
            <a:r>
              <a:rPr lang="en-US" altLang="zh-CN" dirty="0"/>
              <a:t>Cache</a:t>
            </a:r>
            <a:r>
              <a:rPr lang="zh-CN" altLang="en-US" dirty="0"/>
              <a:t>的行数</a:t>
            </a:r>
            <a:r>
              <a:rPr lang="en-US" altLang="zh-CN" dirty="0"/>
              <a:t>m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/>
              <a:t>淘汰时，计数值</a:t>
            </a:r>
            <a:r>
              <a:rPr lang="zh-CN" altLang="en-US" dirty="0">
                <a:solidFill>
                  <a:srgbClr val="D60093"/>
                </a:solidFill>
              </a:rPr>
              <a:t>大</a:t>
            </a:r>
            <a:r>
              <a:rPr lang="zh-CN" altLang="en-US" dirty="0"/>
              <a:t>的淘汰。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5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55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25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255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5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5437" grpId="0"/>
      <p:bldP spid="1255438" grpId="0"/>
      <p:bldP spid="1255439" grpId="0"/>
      <p:bldP spid="1255440" grpId="0"/>
      <p:bldP spid="1255441" grpId="0"/>
      <p:bldP spid="1255442" grpId="0"/>
      <p:bldP spid="288788" grpId="0"/>
      <p:bldP spid="125545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</a:t>
            </a:r>
          </a:p>
        </p:txBody>
      </p:sp>
      <p:sp>
        <p:nvSpPr>
          <p:cNvPr id="288770" name="Text Box 4"/>
          <p:cNvSpPr txBox="1">
            <a:spLocks noChangeArrowheads="1"/>
          </p:cNvSpPr>
          <p:nvPr/>
        </p:nvSpPr>
        <p:spPr bwMode="auto">
          <a:xfrm>
            <a:off x="419326" y="1787648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zh-CN" altLang="zh-CN" sz="170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8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9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最不经常使用法</a:t>
              </a:r>
              <a:r>
                <a:rPr lang="en-US" altLang="zh-CN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---LFU</a:t>
              </a:r>
              <a:endParaRPr lang="zh-CN" altLang="en-US" sz="2275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91" name="Text Box 80"/>
          <p:cNvSpPr txBox="1">
            <a:spLocks noChangeArrowheads="1"/>
          </p:cNvSpPr>
          <p:nvPr/>
        </p:nvSpPr>
        <p:spPr bwMode="auto">
          <a:xfrm>
            <a:off x="797344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92" name="Text Box 81"/>
          <p:cNvSpPr txBox="1">
            <a:spLocks noChangeArrowheads="1"/>
          </p:cNvSpPr>
          <p:nvPr/>
        </p:nvSpPr>
        <p:spPr bwMode="auto">
          <a:xfrm>
            <a:off x="1628206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93" name="Text Box 82"/>
          <p:cNvSpPr txBox="1">
            <a:spLocks noChangeArrowheads="1"/>
          </p:cNvSpPr>
          <p:nvPr/>
        </p:nvSpPr>
        <p:spPr bwMode="auto">
          <a:xfrm>
            <a:off x="2434986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100" name="Text Box 83"/>
          <p:cNvSpPr txBox="1">
            <a:spLocks noChangeArrowheads="1"/>
          </p:cNvSpPr>
          <p:nvPr/>
        </p:nvSpPr>
        <p:spPr bwMode="auto">
          <a:xfrm>
            <a:off x="3289931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101" name="Text Box 84"/>
          <p:cNvSpPr txBox="1">
            <a:spLocks noChangeArrowheads="1"/>
          </p:cNvSpPr>
          <p:nvPr/>
        </p:nvSpPr>
        <p:spPr bwMode="auto">
          <a:xfrm>
            <a:off x="4199063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02" name="Text Box 85"/>
          <p:cNvSpPr txBox="1">
            <a:spLocks noChangeArrowheads="1"/>
          </p:cNvSpPr>
          <p:nvPr/>
        </p:nvSpPr>
        <p:spPr bwMode="auto">
          <a:xfrm>
            <a:off x="5138298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03" name="Text Box 86"/>
          <p:cNvSpPr txBox="1">
            <a:spLocks noChangeArrowheads="1"/>
          </p:cNvSpPr>
          <p:nvPr/>
        </p:nvSpPr>
        <p:spPr bwMode="auto">
          <a:xfrm>
            <a:off x="6964088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04" name="Text Box 87"/>
          <p:cNvSpPr txBox="1">
            <a:spLocks noChangeArrowheads="1"/>
          </p:cNvSpPr>
          <p:nvPr/>
        </p:nvSpPr>
        <p:spPr bwMode="auto">
          <a:xfrm>
            <a:off x="7883756" y="2375508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05" name="Text Box 88"/>
          <p:cNvSpPr txBox="1">
            <a:spLocks noChangeArrowheads="1"/>
          </p:cNvSpPr>
          <p:nvPr/>
        </p:nvSpPr>
        <p:spPr bwMode="auto">
          <a:xfrm>
            <a:off x="773261" y="5206761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06" name="Text Box 89"/>
          <p:cNvSpPr txBox="1">
            <a:spLocks noChangeArrowheads="1"/>
          </p:cNvSpPr>
          <p:nvPr/>
        </p:nvSpPr>
        <p:spPr bwMode="auto">
          <a:xfrm>
            <a:off x="1567999" y="5206761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0" name="Text Box 90"/>
          <p:cNvSpPr txBox="1">
            <a:spLocks noChangeArrowheads="1"/>
          </p:cNvSpPr>
          <p:nvPr/>
        </p:nvSpPr>
        <p:spPr bwMode="auto">
          <a:xfrm>
            <a:off x="2422944" y="5193214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</a:t>
            </a:r>
          </a:p>
        </p:txBody>
      </p:sp>
      <p:sp>
        <p:nvSpPr>
          <p:cNvPr id="121" name="Text Box 91"/>
          <p:cNvSpPr txBox="1">
            <a:spLocks noChangeArrowheads="1"/>
          </p:cNvSpPr>
          <p:nvPr/>
        </p:nvSpPr>
        <p:spPr bwMode="auto">
          <a:xfrm>
            <a:off x="3289931" y="5217297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2" name="Text Box 92"/>
          <p:cNvSpPr txBox="1">
            <a:spLocks noChangeArrowheads="1"/>
          </p:cNvSpPr>
          <p:nvPr/>
        </p:nvSpPr>
        <p:spPr bwMode="auto">
          <a:xfrm>
            <a:off x="4205083" y="5193214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</a:t>
            </a:r>
          </a:p>
        </p:txBody>
      </p:sp>
      <p:sp>
        <p:nvSpPr>
          <p:cNvPr id="123" name="Text Box 93"/>
          <p:cNvSpPr txBox="1">
            <a:spLocks noChangeArrowheads="1"/>
          </p:cNvSpPr>
          <p:nvPr/>
        </p:nvSpPr>
        <p:spPr bwMode="auto">
          <a:xfrm>
            <a:off x="5120236" y="5193214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4" name="Text Box 94"/>
          <p:cNvSpPr txBox="1">
            <a:spLocks noChangeArrowheads="1"/>
          </p:cNvSpPr>
          <p:nvPr/>
        </p:nvSpPr>
        <p:spPr bwMode="auto">
          <a:xfrm>
            <a:off x="6873777" y="5193214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25" name="Text Box 95"/>
          <p:cNvSpPr txBox="1">
            <a:spLocks noChangeArrowheads="1"/>
          </p:cNvSpPr>
          <p:nvPr/>
        </p:nvSpPr>
        <p:spPr bwMode="auto">
          <a:xfrm>
            <a:off x="7865694" y="5193214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26" name="Line 96"/>
          <p:cNvSpPr>
            <a:spLocks noChangeShapeType="1"/>
          </p:cNvSpPr>
          <p:nvPr/>
        </p:nvSpPr>
        <p:spPr bwMode="auto">
          <a:xfrm>
            <a:off x="1134506" y="2289712"/>
            <a:ext cx="700814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27" name="Text Box 97"/>
          <p:cNvSpPr txBox="1">
            <a:spLocks noChangeArrowheads="1"/>
          </p:cNvSpPr>
          <p:nvPr/>
        </p:nvSpPr>
        <p:spPr bwMode="auto">
          <a:xfrm>
            <a:off x="8226785" y="210406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 dirty="0">
                <a:latin typeface="Tahoma" panose="020B0604030504040204" pitchFamily="34" charset="0"/>
                <a:ea typeface="宋体" panose="02010600030101010101" pitchFamily="2" charset="-122"/>
              </a:rPr>
              <a:t>t</a:t>
            </a:r>
          </a:p>
        </p:txBody>
      </p:sp>
      <p:grpSp>
        <p:nvGrpSpPr>
          <p:cNvPr id="128" name="Group 98"/>
          <p:cNvGrpSpPr/>
          <p:nvPr/>
        </p:nvGrpSpPr>
        <p:grpSpPr bwMode="auto">
          <a:xfrm>
            <a:off x="287087" y="2815022"/>
            <a:ext cx="650240" cy="2075650"/>
            <a:chOff x="0" y="1689"/>
            <a:chExt cx="432" cy="1379"/>
          </a:xfrm>
        </p:grpSpPr>
        <p:sp>
          <p:nvSpPr>
            <p:cNvPr id="129" name="Text Box 99"/>
            <p:cNvSpPr txBox="1">
              <a:spLocks noChangeArrowheads="1"/>
            </p:cNvSpPr>
            <p:nvPr/>
          </p:nvSpPr>
          <p:spPr bwMode="auto">
            <a:xfrm>
              <a:off x="0" y="1689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0" name="Text Box 100"/>
            <p:cNvSpPr txBox="1">
              <a:spLocks noChangeArrowheads="1"/>
            </p:cNvSpPr>
            <p:nvPr/>
          </p:nvSpPr>
          <p:spPr bwMode="auto">
            <a:xfrm>
              <a:off x="0" y="2064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1" name="Text Box 101"/>
            <p:cNvSpPr txBox="1">
              <a:spLocks noChangeArrowheads="1"/>
            </p:cNvSpPr>
            <p:nvPr/>
          </p:nvSpPr>
          <p:spPr bwMode="auto">
            <a:xfrm>
              <a:off x="0" y="2457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32" name="Text Box 102"/>
            <p:cNvSpPr txBox="1">
              <a:spLocks noChangeArrowheads="1"/>
            </p:cNvSpPr>
            <p:nvPr/>
          </p:nvSpPr>
          <p:spPr bwMode="auto">
            <a:xfrm>
              <a:off x="0" y="2832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33" name="Group 103"/>
          <p:cNvGrpSpPr/>
          <p:nvPr/>
        </p:nvGrpSpPr>
        <p:grpSpPr bwMode="auto">
          <a:xfrm>
            <a:off x="773261" y="2723206"/>
            <a:ext cx="582507" cy="2339058"/>
            <a:chOff x="384" y="1584"/>
            <a:chExt cx="387" cy="1554"/>
          </a:xfrm>
          <a:noFill/>
        </p:grpSpPr>
        <p:sp>
          <p:nvSpPr>
            <p:cNvPr id="134" name="Rectangle 104"/>
            <p:cNvSpPr>
              <a:spLocks noChangeArrowheads="1"/>
            </p:cNvSpPr>
            <p:nvPr/>
          </p:nvSpPr>
          <p:spPr bwMode="auto">
            <a:xfrm>
              <a:off x="384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5" name="Rectangle 105"/>
            <p:cNvSpPr>
              <a:spLocks noChangeArrowheads="1"/>
            </p:cNvSpPr>
            <p:nvPr/>
          </p:nvSpPr>
          <p:spPr bwMode="auto">
            <a:xfrm>
              <a:off x="384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6" name="Rectangle 106"/>
            <p:cNvSpPr>
              <a:spLocks noChangeArrowheads="1"/>
            </p:cNvSpPr>
            <p:nvPr/>
          </p:nvSpPr>
          <p:spPr bwMode="auto">
            <a:xfrm>
              <a:off x="384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7" name="Rectangle 107"/>
            <p:cNvSpPr>
              <a:spLocks noChangeArrowheads="1"/>
            </p:cNvSpPr>
            <p:nvPr/>
          </p:nvSpPr>
          <p:spPr bwMode="auto">
            <a:xfrm>
              <a:off x="384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8" name="Rectangle 108"/>
          <p:cNvSpPr>
            <a:spLocks noChangeArrowheads="1"/>
          </p:cNvSpPr>
          <p:nvPr/>
        </p:nvSpPr>
        <p:spPr bwMode="auto">
          <a:xfrm>
            <a:off x="773261" y="2723206"/>
            <a:ext cx="582507" cy="585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en-US" altLang="zh-CN" sz="1707" b="1" baseline="50000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</a:p>
        </p:txBody>
      </p:sp>
      <p:grpSp>
        <p:nvGrpSpPr>
          <p:cNvPr id="139" name="Group 109"/>
          <p:cNvGrpSpPr/>
          <p:nvPr/>
        </p:nvGrpSpPr>
        <p:grpSpPr bwMode="auto">
          <a:xfrm>
            <a:off x="1567999" y="2723206"/>
            <a:ext cx="582507" cy="2339058"/>
            <a:chOff x="1008" y="1584"/>
            <a:chExt cx="387" cy="1554"/>
          </a:xfrm>
          <a:noFill/>
        </p:grpSpPr>
        <p:sp>
          <p:nvSpPr>
            <p:cNvPr id="140" name="Rectangle 110"/>
            <p:cNvSpPr>
              <a:spLocks noChangeArrowheads="1"/>
            </p:cNvSpPr>
            <p:nvPr/>
          </p:nvSpPr>
          <p:spPr bwMode="auto">
            <a:xfrm>
              <a:off x="1008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/>
          </p:nvSpPr>
          <p:spPr bwMode="auto">
            <a:xfrm>
              <a:off x="1008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/>
          </p:nvSpPr>
          <p:spPr bwMode="auto">
            <a:xfrm>
              <a:off x="1008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3" name="Rectangle 113"/>
            <p:cNvSpPr>
              <a:spLocks noChangeArrowheads="1"/>
            </p:cNvSpPr>
            <p:nvPr/>
          </p:nvSpPr>
          <p:spPr bwMode="auto">
            <a:xfrm>
              <a:off x="1008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44" name="Rectangle 114"/>
          <p:cNvSpPr>
            <a:spLocks noChangeArrowheads="1"/>
          </p:cNvSpPr>
          <p:nvPr/>
        </p:nvSpPr>
        <p:spPr bwMode="auto">
          <a:xfrm>
            <a:off x="1567999" y="3304208"/>
            <a:ext cx="582507" cy="585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</a:p>
        </p:txBody>
      </p:sp>
      <p:grpSp>
        <p:nvGrpSpPr>
          <p:cNvPr id="145" name="Group 115"/>
          <p:cNvGrpSpPr/>
          <p:nvPr/>
        </p:nvGrpSpPr>
        <p:grpSpPr bwMode="auto">
          <a:xfrm>
            <a:off x="4200568" y="2723206"/>
            <a:ext cx="582506" cy="2339058"/>
            <a:chOff x="2925" y="1584"/>
            <a:chExt cx="387" cy="1554"/>
          </a:xfrm>
          <a:noFill/>
        </p:grpSpPr>
        <p:sp>
          <p:nvSpPr>
            <p:cNvPr id="146" name="Rectangle 116"/>
            <p:cNvSpPr>
              <a:spLocks noChangeArrowheads="1"/>
            </p:cNvSpPr>
            <p:nvPr/>
          </p:nvSpPr>
          <p:spPr bwMode="auto">
            <a:xfrm>
              <a:off x="2925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47" name="Rectangle 117"/>
            <p:cNvSpPr>
              <a:spLocks noChangeArrowheads="1"/>
            </p:cNvSpPr>
            <p:nvPr/>
          </p:nvSpPr>
          <p:spPr bwMode="auto">
            <a:xfrm>
              <a:off x="2925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148" name="Rectangle 118"/>
            <p:cNvSpPr>
              <a:spLocks noChangeArrowheads="1"/>
            </p:cNvSpPr>
            <p:nvPr/>
          </p:nvSpPr>
          <p:spPr bwMode="auto">
            <a:xfrm>
              <a:off x="2925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  <p:sp>
          <p:nvSpPr>
            <p:cNvPr id="149" name="Rectangle 119"/>
            <p:cNvSpPr>
              <a:spLocks noChangeArrowheads="1"/>
            </p:cNvSpPr>
            <p:nvPr/>
          </p:nvSpPr>
          <p:spPr bwMode="auto">
            <a:xfrm>
              <a:off x="2925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50" name="Group 120"/>
          <p:cNvGrpSpPr/>
          <p:nvPr/>
        </p:nvGrpSpPr>
        <p:grpSpPr bwMode="auto">
          <a:xfrm>
            <a:off x="5120236" y="2723206"/>
            <a:ext cx="582507" cy="2339058"/>
            <a:chOff x="3504" y="1584"/>
            <a:chExt cx="387" cy="1554"/>
          </a:xfrm>
          <a:noFill/>
        </p:grpSpPr>
        <p:sp>
          <p:nvSpPr>
            <p:cNvPr id="151" name="Rectangle 121"/>
            <p:cNvSpPr>
              <a:spLocks noChangeArrowheads="1"/>
            </p:cNvSpPr>
            <p:nvPr/>
          </p:nvSpPr>
          <p:spPr bwMode="auto">
            <a:xfrm>
              <a:off x="3504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52" name="Rectangle 122"/>
            <p:cNvSpPr>
              <a:spLocks noChangeArrowheads="1"/>
            </p:cNvSpPr>
            <p:nvPr/>
          </p:nvSpPr>
          <p:spPr bwMode="auto">
            <a:xfrm>
              <a:off x="3504" y="1968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53" name="Rectangle 123"/>
            <p:cNvSpPr>
              <a:spLocks noChangeArrowheads="1"/>
            </p:cNvSpPr>
            <p:nvPr/>
          </p:nvSpPr>
          <p:spPr bwMode="auto">
            <a:xfrm>
              <a:off x="3504" y="2354"/>
              <a:ext cx="387" cy="396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  <p:sp>
          <p:nvSpPr>
            <p:cNvPr id="154" name="Rectangle 124"/>
            <p:cNvSpPr>
              <a:spLocks noChangeArrowheads="1"/>
            </p:cNvSpPr>
            <p:nvPr/>
          </p:nvSpPr>
          <p:spPr bwMode="auto">
            <a:xfrm>
              <a:off x="3504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55" name="Group 125"/>
          <p:cNvGrpSpPr/>
          <p:nvPr/>
        </p:nvGrpSpPr>
        <p:grpSpPr bwMode="auto">
          <a:xfrm>
            <a:off x="7861179" y="2723206"/>
            <a:ext cx="582506" cy="2339058"/>
            <a:chOff x="4701" y="1584"/>
            <a:chExt cx="387" cy="1554"/>
          </a:xfrm>
          <a:noFill/>
        </p:grpSpPr>
        <p:sp>
          <p:nvSpPr>
            <p:cNvPr id="156" name="Rectangle 126"/>
            <p:cNvSpPr>
              <a:spLocks noChangeArrowheads="1"/>
            </p:cNvSpPr>
            <p:nvPr/>
          </p:nvSpPr>
          <p:spPr bwMode="auto">
            <a:xfrm>
              <a:off x="4701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57" name="Rectangle 127"/>
            <p:cNvSpPr>
              <a:spLocks noChangeArrowheads="1"/>
            </p:cNvSpPr>
            <p:nvPr/>
          </p:nvSpPr>
          <p:spPr bwMode="auto">
            <a:xfrm>
              <a:off x="4701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58" name="Rectangle 128"/>
            <p:cNvSpPr>
              <a:spLocks noChangeArrowheads="1"/>
            </p:cNvSpPr>
            <p:nvPr/>
          </p:nvSpPr>
          <p:spPr bwMode="auto">
            <a:xfrm>
              <a:off x="4701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</a:p>
          </p:txBody>
        </p:sp>
        <p:sp>
          <p:nvSpPr>
            <p:cNvPr id="159" name="Rectangle 129"/>
            <p:cNvSpPr>
              <a:spLocks noChangeArrowheads="1"/>
            </p:cNvSpPr>
            <p:nvPr/>
          </p:nvSpPr>
          <p:spPr bwMode="auto">
            <a:xfrm>
              <a:off x="4701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</a:p>
          </p:txBody>
        </p:sp>
      </p:grpSp>
      <p:sp>
        <p:nvSpPr>
          <p:cNvPr id="160" name="Rectangle 130"/>
          <p:cNvSpPr>
            <a:spLocks noChangeArrowheads="1"/>
          </p:cNvSpPr>
          <p:nvPr/>
        </p:nvSpPr>
        <p:spPr bwMode="auto">
          <a:xfrm>
            <a:off x="4200568" y="3293671"/>
            <a:ext cx="582506" cy="6126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en-US" altLang="zh-CN" sz="1707" b="1" baseline="50000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</a:p>
        </p:txBody>
      </p:sp>
      <p:sp>
        <p:nvSpPr>
          <p:cNvPr id="161" name="Rectangle 131"/>
          <p:cNvSpPr>
            <a:spLocks noChangeArrowheads="1"/>
          </p:cNvSpPr>
          <p:nvPr/>
        </p:nvSpPr>
        <p:spPr bwMode="auto">
          <a:xfrm>
            <a:off x="5120236" y="4457179"/>
            <a:ext cx="582507" cy="612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</a:p>
        </p:txBody>
      </p:sp>
      <p:grpSp>
        <p:nvGrpSpPr>
          <p:cNvPr id="162" name="Group 132"/>
          <p:cNvGrpSpPr/>
          <p:nvPr/>
        </p:nvGrpSpPr>
        <p:grpSpPr bwMode="auto">
          <a:xfrm>
            <a:off x="6946026" y="2723206"/>
            <a:ext cx="582506" cy="2339058"/>
            <a:chOff x="4128" y="1584"/>
            <a:chExt cx="387" cy="1554"/>
          </a:xfrm>
          <a:noFill/>
        </p:grpSpPr>
        <p:sp>
          <p:nvSpPr>
            <p:cNvPr id="163" name="Rectangle 133"/>
            <p:cNvSpPr>
              <a:spLocks noChangeArrowheads="1"/>
            </p:cNvSpPr>
            <p:nvPr/>
          </p:nvSpPr>
          <p:spPr bwMode="auto">
            <a:xfrm>
              <a:off x="4128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</a:p>
          </p:txBody>
        </p:sp>
        <p:sp>
          <p:nvSpPr>
            <p:cNvPr id="164" name="Rectangle 134"/>
            <p:cNvSpPr>
              <a:spLocks noChangeArrowheads="1"/>
            </p:cNvSpPr>
            <p:nvPr/>
          </p:nvSpPr>
          <p:spPr bwMode="auto">
            <a:xfrm>
              <a:off x="4128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65" name="Rectangle 135"/>
            <p:cNvSpPr>
              <a:spLocks noChangeArrowheads="1"/>
            </p:cNvSpPr>
            <p:nvPr/>
          </p:nvSpPr>
          <p:spPr bwMode="auto">
            <a:xfrm>
              <a:off x="4128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</a:p>
          </p:txBody>
        </p:sp>
        <p:sp>
          <p:nvSpPr>
            <p:cNvPr id="166" name="Rectangle 136"/>
            <p:cNvSpPr>
              <a:spLocks noChangeArrowheads="1"/>
            </p:cNvSpPr>
            <p:nvPr/>
          </p:nvSpPr>
          <p:spPr bwMode="auto">
            <a:xfrm>
              <a:off x="4128" y="2352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</p:grpSp>
      <p:grpSp>
        <p:nvGrpSpPr>
          <p:cNvPr id="167" name="Group 137"/>
          <p:cNvGrpSpPr/>
          <p:nvPr/>
        </p:nvGrpSpPr>
        <p:grpSpPr bwMode="auto">
          <a:xfrm>
            <a:off x="2418429" y="2723206"/>
            <a:ext cx="582506" cy="2339058"/>
            <a:chOff x="1629" y="1584"/>
            <a:chExt cx="387" cy="1554"/>
          </a:xfrm>
          <a:noFill/>
        </p:grpSpPr>
        <p:sp>
          <p:nvSpPr>
            <p:cNvPr id="168" name="Rectangle 138"/>
            <p:cNvSpPr>
              <a:spLocks noChangeArrowheads="1"/>
            </p:cNvSpPr>
            <p:nvPr/>
          </p:nvSpPr>
          <p:spPr bwMode="auto">
            <a:xfrm>
              <a:off x="1629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169" name="Rectangle 139"/>
            <p:cNvSpPr>
              <a:spLocks noChangeArrowheads="1"/>
            </p:cNvSpPr>
            <p:nvPr/>
          </p:nvSpPr>
          <p:spPr bwMode="auto">
            <a:xfrm>
              <a:off x="1629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0" name="Rectangle 140"/>
            <p:cNvSpPr>
              <a:spLocks noChangeArrowheads="1"/>
            </p:cNvSpPr>
            <p:nvPr/>
          </p:nvSpPr>
          <p:spPr bwMode="auto">
            <a:xfrm>
              <a:off x="1629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1" name="Rectangle 141"/>
            <p:cNvSpPr>
              <a:spLocks noChangeArrowheads="1"/>
            </p:cNvSpPr>
            <p:nvPr/>
          </p:nvSpPr>
          <p:spPr bwMode="auto">
            <a:xfrm>
              <a:off x="1629" y="1584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</p:grpSp>
      <p:sp>
        <p:nvSpPr>
          <p:cNvPr id="172" name="Rectangle 142"/>
          <p:cNvSpPr>
            <a:spLocks noChangeArrowheads="1"/>
          </p:cNvSpPr>
          <p:nvPr/>
        </p:nvSpPr>
        <p:spPr bwMode="auto">
          <a:xfrm>
            <a:off x="2418429" y="2715679"/>
            <a:ext cx="582506" cy="585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en-US" altLang="zh-CN" sz="1707" b="1" baseline="50000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</a:p>
        </p:txBody>
      </p:sp>
      <p:grpSp>
        <p:nvGrpSpPr>
          <p:cNvPr id="173" name="Group 143"/>
          <p:cNvGrpSpPr/>
          <p:nvPr/>
        </p:nvGrpSpPr>
        <p:grpSpPr bwMode="auto">
          <a:xfrm>
            <a:off x="3289931" y="2723206"/>
            <a:ext cx="582507" cy="2339058"/>
            <a:chOff x="2256" y="1584"/>
            <a:chExt cx="387" cy="1554"/>
          </a:xfrm>
          <a:noFill/>
        </p:grpSpPr>
        <p:sp>
          <p:nvSpPr>
            <p:cNvPr id="174" name="Rectangle 144"/>
            <p:cNvSpPr>
              <a:spLocks noChangeArrowheads="1"/>
            </p:cNvSpPr>
            <p:nvPr/>
          </p:nvSpPr>
          <p:spPr bwMode="auto">
            <a:xfrm>
              <a:off x="2256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75" name="Rectangle 145"/>
            <p:cNvSpPr>
              <a:spLocks noChangeArrowheads="1"/>
            </p:cNvSpPr>
            <p:nvPr/>
          </p:nvSpPr>
          <p:spPr bwMode="auto">
            <a:xfrm>
              <a:off x="2256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6" name="Rectangle 146"/>
            <p:cNvSpPr>
              <a:spLocks noChangeArrowheads="1"/>
            </p:cNvSpPr>
            <p:nvPr/>
          </p:nvSpPr>
          <p:spPr bwMode="auto">
            <a:xfrm>
              <a:off x="2256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7" name="Rectangle 147"/>
            <p:cNvSpPr>
              <a:spLocks noChangeArrowheads="1"/>
            </p:cNvSpPr>
            <p:nvPr/>
          </p:nvSpPr>
          <p:spPr bwMode="auto">
            <a:xfrm>
              <a:off x="2256" y="1968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endParaRPr lang="en-US" altLang="zh-CN" sz="1707" b="1" baseline="50000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78" name="Rectangle 148"/>
          <p:cNvSpPr>
            <a:spLocks noChangeArrowheads="1"/>
          </p:cNvSpPr>
          <p:nvPr/>
        </p:nvSpPr>
        <p:spPr bwMode="auto">
          <a:xfrm>
            <a:off x="3289931" y="3879188"/>
            <a:ext cx="582507" cy="599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</a:p>
        </p:txBody>
      </p:sp>
      <p:sp>
        <p:nvSpPr>
          <p:cNvPr id="179" name="Rectangle 149"/>
          <p:cNvSpPr>
            <a:spLocks noChangeArrowheads="1"/>
          </p:cNvSpPr>
          <p:nvPr/>
        </p:nvSpPr>
        <p:spPr bwMode="auto">
          <a:xfrm>
            <a:off x="6946026" y="3879188"/>
            <a:ext cx="582506" cy="6005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</a:p>
        </p:txBody>
      </p:sp>
      <p:sp>
        <p:nvSpPr>
          <p:cNvPr id="180" name="Rectangle 150"/>
          <p:cNvSpPr>
            <a:spLocks noChangeArrowheads="1"/>
          </p:cNvSpPr>
          <p:nvPr/>
        </p:nvSpPr>
        <p:spPr bwMode="auto">
          <a:xfrm>
            <a:off x="7868704" y="4457179"/>
            <a:ext cx="574981" cy="612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</a:p>
        </p:txBody>
      </p:sp>
      <p:sp>
        <p:nvSpPr>
          <p:cNvPr id="181" name="Text Box 151"/>
          <p:cNvSpPr txBox="1">
            <a:spLocks noChangeArrowheads="1"/>
          </p:cNvSpPr>
          <p:nvPr/>
        </p:nvSpPr>
        <p:spPr bwMode="auto">
          <a:xfrm>
            <a:off x="6065492" y="2361962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182" name="Text Box 152"/>
          <p:cNvSpPr txBox="1">
            <a:spLocks noChangeArrowheads="1"/>
          </p:cNvSpPr>
          <p:nvPr/>
        </p:nvSpPr>
        <p:spPr bwMode="auto">
          <a:xfrm>
            <a:off x="5963139" y="5179668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</a:t>
            </a:r>
          </a:p>
        </p:txBody>
      </p:sp>
      <p:grpSp>
        <p:nvGrpSpPr>
          <p:cNvPr id="183" name="Group 153"/>
          <p:cNvGrpSpPr/>
          <p:nvPr/>
        </p:nvGrpSpPr>
        <p:grpSpPr bwMode="auto">
          <a:xfrm>
            <a:off x="6035389" y="2709660"/>
            <a:ext cx="582507" cy="2352605"/>
            <a:chOff x="4128" y="1584"/>
            <a:chExt cx="387" cy="1563"/>
          </a:xfrm>
          <a:noFill/>
        </p:grpSpPr>
        <p:sp>
          <p:nvSpPr>
            <p:cNvPr id="184" name="Rectangle 154"/>
            <p:cNvSpPr>
              <a:spLocks noChangeArrowheads="1"/>
            </p:cNvSpPr>
            <p:nvPr/>
          </p:nvSpPr>
          <p:spPr bwMode="auto">
            <a:xfrm>
              <a:off x="4128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185" name="Rectangle 155"/>
            <p:cNvSpPr>
              <a:spLocks noChangeArrowheads="1"/>
            </p:cNvSpPr>
            <p:nvPr/>
          </p:nvSpPr>
          <p:spPr bwMode="auto">
            <a:xfrm>
              <a:off x="4128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</a:t>
              </a:r>
            </a:p>
          </p:txBody>
        </p:sp>
        <p:sp>
          <p:nvSpPr>
            <p:cNvPr id="186" name="Rectangle 156"/>
            <p:cNvSpPr>
              <a:spLocks noChangeArrowheads="1"/>
            </p:cNvSpPr>
            <p:nvPr/>
          </p:nvSpPr>
          <p:spPr bwMode="auto">
            <a:xfrm>
              <a:off x="4128" y="2718"/>
              <a:ext cx="387" cy="42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</a:p>
          </p:txBody>
        </p:sp>
        <p:sp>
          <p:nvSpPr>
            <p:cNvPr id="187" name="Rectangle 157"/>
            <p:cNvSpPr>
              <a:spLocks noChangeArrowheads="1"/>
            </p:cNvSpPr>
            <p:nvPr/>
          </p:nvSpPr>
          <p:spPr bwMode="auto">
            <a:xfrm>
              <a:off x="4128" y="2373"/>
              <a:ext cx="387" cy="355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</p:grpSp>
      <p:sp>
        <p:nvSpPr>
          <p:cNvPr id="188" name="Rectangle 158"/>
          <p:cNvSpPr>
            <a:spLocks noChangeArrowheads="1"/>
          </p:cNvSpPr>
          <p:nvPr/>
        </p:nvSpPr>
        <p:spPr bwMode="auto">
          <a:xfrm>
            <a:off x="6035389" y="2709658"/>
            <a:ext cx="582507" cy="585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en-US" altLang="zh-CN" sz="1707" b="1" baseline="50000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</a:p>
        </p:txBody>
      </p:sp>
      <p:sp>
        <p:nvSpPr>
          <p:cNvPr id="94" name="标题 1">
            <a:extLst>
              <a:ext uri="{FF2B5EF4-FFF2-40B4-BE49-F238E27FC236}">
                <a16:creationId xmlns:a16="http://schemas.microsoft.com/office/drawing/2014/main" id="{4007C804-40E1-4D20-94ED-1CEDFA118483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  <p:sp>
        <p:nvSpPr>
          <p:cNvPr id="90" name="内容占位符 2">
            <a:extLst>
              <a:ext uri="{FF2B5EF4-FFF2-40B4-BE49-F238E27FC236}">
                <a16:creationId xmlns:a16="http://schemas.microsoft.com/office/drawing/2014/main" id="{48F7AABB-FDFA-4F1B-8D57-71AC3063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3857" y="1662781"/>
            <a:ext cx="3151234" cy="414381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设置计数器用于计数被使用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D60093"/>
                </a:solidFill>
              </a:rPr>
              <a:t>命中</a:t>
            </a:r>
            <a:r>
              <a:rPr lang="zh-CN" altLang="en-US" dirty="0"/>
              <a:t>次数（每行单独计数）。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/>
              <a:t>每被</a:t>
            </a:r>
            <a:r>
              <a:rPr lang="zh-CN" altLang="en-US" dirty="0">
                <a:solidFill>
                  <a:srgbClr val="D60093"/>
                </a:solidFill>
              </a:rPr>
              <a:t>命中一次</a:t>
            </a:r>
            <a:r>
              <a:rPr lang="zh-CN" altLang="en-US" dirty="0"/>
              <a:t>，计数器</a:t>
            </a:r>
            <a:r>
              <a:rPr lang="zh-CN" altLang="en-US" dirty="0">
                <a:solidFill>
                  <a:srgbClr val="D60093"/>
                </a:solidFill>
              </a:rPr>
              <a:t>加</a:t>
            </a:r>
            <a:r>
              <a:rPr lang="en-US" altLang="zh-CN" dirty="0">
                <a:solidFill>
                  <a:srgbClr val="D60093"/>
                </a:solidFill>
              </a:rPr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淘汰时，计数值</a:t>
            </a:r>
            <a:r>
              <a:rPr lang="zh-CN" altLang="en-US" dirty="0">
                <a:solidFill>
                  <a:srgbClr val="D60093"/>
                </a:solidFill>
              </a:rPr>
              <a:t>小</a:t>
            </a:r>
            <a:r>
              <a:rPr lang="zh-CN" altLang="en-US" dirty="0"/>
              <a:t>的淘汰。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20" grpId="0"/>
      <p:bldP spid="121" grpId="0"/>
      <p:bldP spid="122" grpId="0"/>
      <p:bldP spid="123" grpId="0"/>
      <p:bldP spid="124" grpId="0"/>
      <p:bldP spid="125" grpId="0"/>
      <p:bldP spid="138" grpId="0" animBg="1"/>
      <p:bldP spid="144" grpId="0" animBg="1"/>
      <p:bldP spid="160" grpId="0" animBg="1"/>
      <p:bldP spid="161" grpId="0" animBg="1"/>
      <p:bldP spid="172" grpId="0" animBg="1"/>
      <p:bldP spid="178" grpId="0" animBg="1"/>
      <p:bldP spid="179" grpId="0" animBg="1"/>
      <p:bldP spid="180" grpId="0" animBg="1"/>
      <p:bldP spid="188" grpId="0" animBg="1"/>
      <p:bldP spid="90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</a:t>
            </a:r>
          </a:p>
        </p:txBody>
      </p:sp>
      <p:sp>
        <p:nvSpPr>
          <p:cNvPr id="28880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88770" name="Text Box 4"/>
          <p:cNvSpPr txBox="1">
            <a:spLocks noChangeArrowheads="1"/>
          </p:cNvSpPr>
          <p:nvPr/>
        </p:nvSpPr>
        <p:spPr bwMode="auto">
          <a:xfrm>
            <a:off x="1981426" y="1197098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zh-CN" altLang="zh-CN" sz="170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8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9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近期最少使用法</a:t>
              </a:r>
              <a:r>
                <a:rPr lang="en-US" altLang="zh-CN" sz="2275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--- LRU</a:t>
              </a:r>
              <a:endParaRPr lang="zh-CN" altLang="en-US" sz="2275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91" name="Text Box 5"/>
          <p:cNvSpPr txBox="1">
            <a:spLocks noChangeArrowheads="1"/>
          </p:cNvSpPr>
          <p:nvPr/>
        </p:nvSpPr>
        <p:spPr bwMode="auto">
          <a:xfrm>
            <a:off x="1089783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92" name="Text Box 6"/>
          <p:cNvSpPr txBox="1">
            <a:spLocks noChangeArrowheads="1"/>
          </p:cNvSpPr>
          <p:nvPr/>
        </p:nvSpPr>
        <p:spPr bwMode="auto">
          <a:xfrm>
            <a:off x="1980853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93" name="Text Box 7"/>
          <p:cNvSpPr txBox="1">
            <a:spLocks noChangeArrowheads="1"/>
          </p:cNvSpPr>
          <p:nvPr/>
        </p:nvSpPr>
        <p:spPr bwMode="auto">
          <a:xfrm>
            <a:off x="2944171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100" name="Text Box 8"/>
          <p:cNvSpPr txBox="1">
            <a:spLocks noChangeArrowheads="1"/>
          </p:cNvSpPr>
          <p:nvPr/>
        </p:nvSpPr>
        <p:spPr bwMode="auto">
          <a:xfrm>
            <a:off x="3847283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101" name="Text Box 9"/>
          <p:cNvSpPr txBox="1">
            <a:spLocks noChangeArrowheads="1"/>
          </p:cNvSpPr>
          <p:nvPr/>
        </p:nvSpPr>
        <p:spPr bwMode="auto">
          <a:xfrm>
            <a:off x="4840705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102" name="Text Box 10"/>
          <p:cNvSpPr txBox="1">
            <a:spLocks noChangeArrowheads="1"/>
          </p:cNvSpPr>
          <p:nvPr/>
        </p:nvSpPr>
        <p:spPr bwMode="auto">
          <a:xfrm>
            <a:off x="5719733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103" name="Text Box 11"/>
          <p:cNvSpPr txBox="1">
            <a:spLocks noChangeArrowheads="1"/>
          </p:cNvSpPr>
          <p:nvPr/>
        </p:nvSpPr>
        <p:spPr bwMode="auto">
          <a:xfrm>
            <a:off x="6671010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04" name="Text Box 12"/>
          <p:cNvSpPr txBox="1">
            <a:spLocks noChangeArrowheads="1"/>
          </p:cNvSpPr>
          <p:nvPr/>
        </p:nvSpPr>
        <p:spPr bwMode="auto">
          <a:xfrm>
            <a:off x="7525955" y="244956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05" name="Text Box 13"/>
          <p:cNvSpPr txBox="1">
            <a:spLocks noChangeArrowheads="1"/>
          </p:cNvSpPr>
          <p:nvPr/>
        </p:nvSpPr>
        <p:spPr bwMode="auto">
          <a:xfrm>
            <a:off x="1017534" y="5267269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06" name="Text Box 14"/>
          <p:cNvSpPr txBox="1">
            <a:spLocks noChangeArrowheads="1"/>
          </p:cNvSpPr>
          <p:nvPr/>
        </p:nvSpPr>
        <p:spPr bwMode="auto">
          <a:xfrm>
            <a:off x="1956770" y="5267269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0" name="Text Box 15"/>
          <p:cNvSpPr txBox="1">
            <a:spLocks noChangeArrowheads="1"/>
          </p:cNvSpPr>
          <p:nvPr/>
        </p:nvSpPr>
        <p:spPr bwMode="auto">
          <a:xfrm>
            <a:off x="2896005" y="5253723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</a:t>
            </a:r>
          </a:p>
        </p:txBody>
      </p:sp>
      <p:sp>
        <p:nvSpPr>
          <p:cNvPr id="121" name="Text Box 16"/>
          <p:cNvSpPr txBox="1">
            <a:spLocks noChangeArrowheads="1"/>
          </p:cNvSpPr>
          <p:nvPr/>
        </p:nvSpPr>
        <p:spPr bwMode="auto">
          <a:xfrm>
            <a:off x="3835241" y="5253723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2" name="Text Box 17"/>
          <p:cNvSpPr txBox="1">
            <a:spLocks noChangeArrowheads="1"/>
          </p:cNvSpPr>
          <p:nvPr/>
        </p:nvSpPr>
        <p:spPr bwMode="auto">
          <a:xfrm>
            <a:off x="4846725" y="5253723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23" name="Text Box 18"/>
          <p:cNvSpPr txBox="1">
            <a:spLocks noChangeArrowheads="1"/>
          </p:cNvSpPr>
          <p:nvPr/>
        </p:nvSpPr>
        <p:spPr bwMode="auto">
          <a:xfrm>
            <a:off x="5713712" y="5253723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24" name="Text Box 19"/>
          <p:cNvSpPr txBox="1">
            <a:spLocks noChangeArrowheads="1"/>
          </p:cNvSpPr>
          <p:nvPr/>
        </p:nvSpPr>
        <p:spPr bwMode="auto">
          <a:xfrm>
            <a:off x="6580699" y="5253723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25" name="Text Box 20"/>
          <p:cNvSpPr txBox="1">
            <a:spLocks noChangeArrowheads="1"/>
          </p:cNvSpPr>
          <p:nvPr/>
        </p:nvSpPr>
        <p:spPr bwMode="auto">
          <a:xfrm>
            <a:off x="7519934" y="5253723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26" name="Line 21"/>
          <p:cNvSpPr>
            <a:spLocks noChangeShapeType="1"/>
          </p:cNvSpPr>
          <p:nvPr/>
        </p:nvSpPr>
        <p:spPr bwMode="auto">
          <a:xfrm>
            <a:off x="873036" y="2363767"/>
            <a:ext cx="72248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27" name="Text Box 22"/>
          <p:cNvSpPr txBox="1">
            <a:spLocks noChangeArrowheads="1"/>
          </p:cNvSpPr>
          <p:nvPr/>
        </p:nvSpPr>
        <p:spPr bwMode="auto">
          <a:xfrm>
            <a:off x="7808930" y="2002523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 dirty="0">
                <a:latin typeface="Tahoma" panose="020B0604030504040204" pitchFamily="34" charset="0"/>
                <a:ea typeface="宋体" panose="02010600030101010101" pitchFamily="2" charset="-122"/>
              </a:rPr>
              <a:t>t</a:t>
            </a:r>
          </a:p>
        </p:txBody>
      </p:sp>
      <p:grpSp>
        <p:nvGrpSpPr>
          <p:cNvPr id="128" name="Group 23"/>
          <p:cNvGrpSpPr/>
          <p:nvPr/>
        </p:nvGrpSpPr>
        <p:grpSpPr bwMode="auto">
          <a:xfrm>
            <a:off x="439543" y="2955305"/>
            <a:ext cx="650240" cy="2075650"/>
            <a:chOff x="0" y="1689"/>
            <a:chExt cx="432" cy="1379"/>
          </a:xfrm>
        </p:grpSpPr>
        <p:sp>
          <p:nvSpPr>
            <p:cNvPr id="129" name="Text Box 24"/>
            <p:cNvSpPr txBox="1">
              <a:spLocks noChangeArrowheads="1"/>
            </p:cNvSpPr>
            <p:nvPr/>
          </p:nvSpPr>
          <p:spPr bwMode="auto">
            <a:xfrm>
              <a:off x="0" y="1689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0" name="Text Box 25"/>
            <p:cNvSpPr txBox="1">
              <a:spLocks noChangeArrowheads="1"/>
            </p:cNvSpPr>
            <p:nvPr/>
          </p:nvSpPr>
          <p:spPr bwMode="auto">
            <a:xfrm>
              <a:off x="0" y="2064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1" name="Text Box 26"/>
            <p:cNvSpPr txBox="1">
              <a:spLocks noChangeArrowheads="1"/>
            </p:cNvSpPr>
            <p:nvPr/>
          </p:nvSpPr>
          <p:spPr bwMode="auto">
            <a:xfrm>
              <a:off x="0" y="2457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32" name="Text Box 27"/>
            <p:cNvSpPr txBox="1">
              <a:spLocks noChangeArrowheads="1"/>
            </p:cNvSpPr>
            <p:nvPr/>
          </p:nvSpPr>
          <p:spPr bwMode="auto">
            <a:xfrm>
              <a:off x="0" y="2832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33" name="Group 28"/>
          <p:cNvGrpSpPr/>
          <p:nvPr/>
        </p:nvGrpSpPr>
        <p:grpSpPr bwMode="auto">
          <a:xfrm>
            <a:off x="1017535" y="2797261"/>
            <a:ext cx="582507" cy="2339058"/>
            <a:chOff x="384" y="1584"/>
            <a:chExt cx="387" cy="1554"/>
          </a:xfrm>
          <a:noFill/>
        </p:grpSpPr>
        <p:sp>
          <p:nvSpPr>
            <p:cNvPr id="134" name="Rectangle 29"/>
            <p:cNvSpPr>
              <a:spLocks noChangeArrowheads="1"/>
            </p:cNvSpPr>
            <p:nvPr/>
          </p:nvSpPr>
          <p:spPr bwMode="auto">
            <a:xfrm>
              <a:off x="384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5" name="Rectangle 30"/>
            <p:cNvSpPr>
              <a:spLocks noChangeArrowheads="1"/>
            </p:cNvSpPr>
            <p:nvPr/>
          </p:nvSpPr>
          <p:spPr bwMode="auto">
            <a:xfrm>
              <a:off x="384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6" name="Rectangle 31"/>
            <p:cNvSpPr>
              <a:spLocks noChangeArrowheads="1"/>
            </p:cNvSpPr>
            <p:nvPr/>
          </p:nvSpPr>
          <p:spPr bwMode="auto">
            <a:xfrm>
              <a:off x="384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7" name="Rectangle 32"/>
            <p:cNvSpPr>
              <a:spLocks noChangeArrowheads="1"/>
            </p:cNvSpPr>
            <p:nvPr/>
          </p:nvSpPr>
          <p:spPr bwMode="auto">
            <a:xfrm>
              <a:off x="384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8" name="Rectangle 33"/>
          <p:cNvSpPr>
            <a:spLocks noChangeArrowheads="1"/>
          </p:cNvSpPr>
          <p:nvPr/>
        </p:nvSpPr>
        <p:spPr bwMode="auto">
          <a:xfrm>
            <a:off x="1017535" y="2797261"/>
            <a:ext cx="582507" cy="585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r>
              <a:rPr lang="en-US" altLang="zh-CN" sz="1707" b="1" baseline="50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956770" y="2797261"/>
            <a:ext cx="582507" cy="2339058"/>
            <a:chOff x="2726810" y="2407559"/>
            <a:chExt cx="614363" cy="2466975"/>
          </a:xfrm>
        </p:grpSpPr>
        <p:grpSp>
          <p:nvGrpSpPr>
            <p:cNvPr id="139" name="Group 34"/>
            <p:cNvGrpSpPr/>
            <p:nvPr/>
          </p:nvGrpSpPr>
          <p:grpSpPr bwMode="auto">
            <a:xfrm>
              <a:off x="2726810" y="2407559"/>
              <a:ext cx="614363" cy="2466975"/>
              <a:chOff x="1008" y="1584"/>
              <a:chExt cx="387" cy="1554"/>
            </a:xfrm>
            <a:noFill/>
          </p:grpSpPr>
          <p:sp>
            <p:nvSpPr>
              <p:cNvPr id="140" name="Rectangle 35"/>
              <p:cNvSpPr>
                <a:spLocks noChangeArrowheads="1"/>
              </p:cNvSpPr>
              <p:nvPr/>
            </p:nvSpPr>
            <p:spPr bwMode="auto">
              <a:xfrm>
                <a:off x="1008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141" name="Rectangle 36"/>
              <p:cNvSpPr>
                <a:spLocks noChangeArrowheads="1"/>
              </p:cNvSpPr>
              <p:nvPr/>
            </p:nvSpPr>
            <p:spPr bwMode="auto">
              <a:xfrm>
                <a:off x="1008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42" name="Rectangle 37"/>
              <p:cNvSpPr>
                <a:spLocks noChangeArrowheads="1"/>
              </p:cNvSpPr>
              <p:nvPr/>
            </p:nvSpPr>
            <p:spPr bwMode="auto">
              <a:xfrm>
                <a:off x="1008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43" name="Rectangle 38"/>
              <p:cNvSpPr>
                <a:spLocks noChangeArrowheads="1"/>
              </p:cNvSpPr>
              <p:nvPr/>
            </p:nvSpPr>
            <p:spPr bwMode="auto">
              <a:xfrm>
                <a:off x="1008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44" name="Rectangle 39"/>
            <p:cNvSpPr>
              <a:spLocks noChangeArrowheads="1"/>
            </p:cNvSpPr>
            <p:nvPr/>
          </p:nvSpPr>
          <p:spPr bwMode="auto">
            <a:xfrm>
              <a:off x="2726810" y="3020334"/>
              <a:ext cx="614363" cy="6175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  <a:r>
                <a:rPr lang="en-US" altLang="zh-CN" sz="1707" b="1" baseline="5000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42210" y="2797261"/>
            <a:ext cx="582506" cy="2346583"/>
            <a:chOff x="5770048" y="2407559"/>
            <a:chExt cx="614362" cy="2474912"/>
          </a:xfrm>
        </p:grpSpPr>
        <p:grpSp>
          <p:nvGrpSpPr>
            <p:cNvPr id="145" name="Group 40"/>
            <p:cNvGrpSpPr/>
            <p:nvPr/>
          </p:nvGrpSpPr>
          <p:grpSpPr bwMode="auto">
            <a:xfrm>
              <a:off x="5770048" y="2407559"/>
              <a:ext cx="614362" cy="2466975"/>
              <a:chOff x="2925" y="1584"/>
              <a:chExt cx="387" cy="1554"/>
            </a:xfrm>
            <a:noFill/>
          </p:grpSpPr>
          <p:sp>
            <p:nvSpPr>
              <p:cNvPr id="146" name="Rectangle 41"/>
              <p:cNvSpPr>
                <a:spLocks noChangeArrowheads="1"/>
              </p:cNvSpPr>
              <p:nvPr/>
            </p:nvSpPr>
            <p:spPr bwMode="auto">
              <a:xfrm>
                <a:off x="2925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147" name="Rectangle 42"/>
              <p:cNvSpPr>
                <a:spLocks noChangeArrowheads="1"/>
              </p:cNvSpPr>
              <p:nvPr/>
            </p:nvSpPr>
            <p:spPr bwMode="auto">
              <a:xfrm>
                <a:off x="2925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</a:p>
            </p:txBody>
          </p:sp>
          <p:sp>
            <p:nvSpPr>
              <p:cNvPr id="148" name="Rectangle 43"/>
              <p:cNvSpPr>
                <a:spLocks noChangeArrowheads="1"/>
              </p:cNvSpPr>
              <p:nvPr/>
            </p:nvSpPr>
            <p:spPr bwMode="auto">
              <a:xfrm>
                <a:off x="2925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19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149" name="Rectangle 44"/>
              <p:cNvSpPr>
                <a:spLocks noChangeArrowheads="1"/>
              </p:cNvSpPr>
              <p:nvPr/>
            </p:nvSpPr>
            <p:spPr bwMode="auto">
              <a:xfrm>
                <a:off x="2925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60" name="Rectangle 55"/>
            <p:cNvSpPr>
              <a:spLocks noChangeArrowheads="1"/>
            </p:cNvSpPr>
            <p:nvPr/>
          </p:nvSpPr>
          <p:spPr bwMode="auto">
            <a:xfrm>
              <a:off x="5770048" y="4249059"/>
              <a:ext cx="614362" cy="63341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713713" y="2797261"/>
            <a:ext cx="582507" cy="2339058"/>
            <a:chOff x="6689210" y="2407559"/>
            <a:chExt cx="614363" cy="2466975"/>
          </a:xfrm>
        </p:grpSpPr>
        <p:grpSp>
          <p:nvGrpSpPr>
            <p:cNvPr id="150" name="Group 45"/>
            <p:cNvGrpSpPr/>
            <p:nvPr/>
          </p:nvGrpSpPr>
          <p:grpSpPr bwMode="auto">
            <a:xfrm>
              <a:off x="6689210" y="2407559"/>
              <a:ext cx="614363" cy="2466975"/>
              <a:chOff x="3504" y="1584"/>
              <a:chExt cx="387" cy="1554"/>
            </a:xfrm>
            <a:noFill/>
          </p:grpSpPr>
          <p:sp>
            <p:nvSpPr>
              <p:cNvPr id="151" name="Rectangle 46"/>
              <p:cNvSpPr>
                <a:spLocks noChangeArrowheads="1"/>
              </p:cNvSpPr>
              <p:nvPr/>
            </p:nvSpPr>
            <p:spPr bwMode="auto">
              <a:xfrm>
                <a:off x="3504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</a:p>
            </p:txBody>
          </p:sp>
          <p:sp>
            <p:nvSpPr>
              <p:cNvPr id="152" name="Rectangle 47"/>
              <p:cNvSpPr>
                <a:spLocks noChangeArrowheads="1"/>
              </p:cNvSpPr>
              <p:nvPr/>
            </p:nvSpPr>
            <p:spPr bwMode="auto">
              <a:xfrm>
                <a:off x="3504" y="1968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</a:p>
            </p:txBody>
          </p:sp>
          <p:sp>
            <p:nvSpPr>
              <p:cNvPr id="153" name="Rectangle 48"/>
              <p:cNvSpPr>
                <a:spLocks noChangeArrowheads="1"/>
              </p:cNvSpPr>
              <p:nvPr/>
            </p:nvSpPr>
            <p:spPr bwMode="auto">
              <a:xfrm>
                <a:off x="3504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19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154" name="Rectangle 49"/>
              <p:cNvSpPr>
                <a:spLocks noChangeArrowheads="1"/>
              </p:cNvSpPr>
              <p:nvPr/>
            </p:nvSpPr>
            <p:spPr bwMode="auto">
              <a:xfrm>
                <a:off x="3504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7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</a:p>
            </p:txBody>
          </p:sp>
        </p:grpSp>
        <p:sp>
          <p:nvSpPr>
            <p:cNvPr id="161" name="Rectangle 56"/>
            <p:cNvSpPr>
              <a:spLocks noChangeArrowheads="1"/>
            </p:cNvSpPr>
            <p:nvPr/>
          </p:nvSpPr>
          <p:spPr bwMode="auto">
            <a:xfrm>
              <a:off x="6689210" y="3017159"/>
              <a:ext cx="614363" cy="631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91490" y="2789735"/>
            <a:ext cx="582506" cy="2346584"/>
            <a:chOff x="3712648" y="2399621"/>
            <a:chExt cx="614362" cy="2474913"/>
          </a:xfrm>
        </p:grpSpPr>
        <p:grpSp>
          <p:nvGrpSpPr>
            <p:cNvPr id="167" name="Group 62"/>
            <p:cNvGrpSpPr/>
            <p:nvPr/>
          </p:nvGrpSpPr>
          <p:grpSpPr bwMode="auto">
            <a:xfrm>
              <a:off x="3712648" y="2407559"/>
              <a:ext cx="614362" cy="2466975"/>
              <a:chOff x="1629" y="1584"/>
              <a:chExt cx="387" cy="1554"/>
            </a:xfrm>
            <a:noFill/>
          </p:grpSpPr>
          <p:sp>
            <p:nvSpPr>
              <p:cNvPr id="168" name="Rectangle 63"/>
              <p:cNvSpPr>
                <a:spLocks noChangeArrowheads="1"/>
              </p:cNvSpPr>
              <p:nvPr/>
            </p:nvSpPr>
            <p:spPr bwMode="auto">
              <a:xfrm>
                <a:off x="1629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69" name="Rectangle 64"/>
              <p:cNvSpPr>
                <a:spLocks noChangeArrowheads="1"/>
              </p:cNvSpPr>
              <p:nvPr/>
            </p:nvSpPr>
            <p:spPr bwMode="auto">
              <a:xfrm>
                <a:off x="1629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70" name="Rectangle 65"/>
              <p:cNvSpPr>
                <a:spLocks noChangeArrowheads="1"/>
              </p:cNvSpPr>
              <p:nvPr/>
            </p:nvSpPr>
            <p:spPr bwMode="auto">
              <a:xfrm>
                <a:off x="1629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71" name="Rectangle 66"/>
              <p:cNvSpPr>
                <a:spLocks noChangeArrowheads="1"/>
              </p:cNvSpPr>
              <p:nvPr/>
            </p:nvSpPr>
            <p:spPr bwMode="auto">
              <a:xfrm>
                <a:off x="1629" y="1584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</a:p>
            </p:txBody>
          </p:sp>
        </p:grpSp>
        <p:sp>
          <p:nvSpPr>
            <p:cNvPr id="172" name="Rectangle 67"/>
            <p:cNvSpPr>
              <a:spLocks noChangeArrowheads="1"/>
            </p:cNvSpPr>
            <p:nvPr/>
          </p:nvSpPr>
          <p:spPr bwMode="auto">
            <a:xfrm>
              <a:off x="3712648" y="2399621"/>
              <a:ext cx="614362" cy="6175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35242" y="2797261"/>
            <a:ext cx="582507" cy="2339058"/>
            <a:chOff x="4708010" y="2407559"/>
            <a:chExt cx="614363" cy="2466975"/>
          </a:xfrm>
        </p:grpSpPr>
        <p:grpSp>
          <p:nvGrpSpPr>
            <p:cNvPr id="173" name="Group 68"/>
            <p:cNvGrpSpPr/>
            <p:nvPr/>
          </p:nvGrpSpPr>
          <p:grpSpPr bwMode="auto">
            <a:xfrm>
              <a:off x="4708010" y="2407559"/>
              <a:ext cx="614363" cy="2466975"/>
              <a:chOff x="2256" y="1584"/>
              <a:chExt cx="387" cy="1554"/>
            </a:xfrm>
            <a:noFill/>
          </p:grpSpPr>
          <p:sp>
            <p:nvSpPr>
              <p:cNvPr id="174" name="Rectangle 69"/>
              <p:cNvSpPr>
                <a:spLocks noChangeArrowheads="1"/>
              </p:cNvSpPr>
              <p:nvPr/>
            </p:nvSpPr>
            <p:spPr bwMode="auto">
              <a:xfrm>
                <a:off x="2256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  <a:r>
                  <a:rPr lang="en-US" altLang="zh-CN" sz="1707" b="1" baseline="50000" dirty="0">
                    <a:latin typeface="Tahoma" panose="020B060403050404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75" name="Rectangle 70"/>
              <p:cNvSpPr>
                <a:spLocks noChangeArrowheads="1"/>
              </p:cNvSpPr>
              <p:nvPr/>
            </p:nvSpPr>
            <p:spPr bwMode="auto">
              <a:xfrm>
                <a:off x="2256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76" name="Rectangle 71"/>
              <p:cNvSpPr>
                <a:spLocks noChangeArrowheads="1"/>
              </p:cNvSpPr>
              <p:nvPr/>
            </p:nvSpPr>
            <p:spPr bwMode="auto">
              <a:xfrm>
                <a:off x="2256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endParaRPr lang="zh-CN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177" name="Rectangle 72"/>
              <p:cNvSpPr>
                <a:spLocks noChangeArrowheads="1"/>
              </p:cNvSpPr>
              <p:nvPr/>
            </p:nvSpPr>
            <p:spPr bwMode="auto">
              <a:xfrm>
                <a:off x="2256" y="1968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11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</a:p>
            </p:txBody>
          </p:sp>
        </p:grpSp>
        <p:sp>
          <p:nvSpPr>
            <p:cNvPr id="178" name="Rectangle 73"/>
            <p:cNvSpPr>
              <a:spLocks noChangeArrowheads="1"/>
            </p:cNvSpPr>
            <p:nvPr/>
          </p:nvSpPr>
          <p:spPr bwMode="auto">
            <a:xfrm>
              <a:off x="4708010" y="3626759"/>
              <a:ext cx="614363" cy="631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52948" y="2797261"/>
            <a:ext cx="582507" cy="2339058"/>
            <a:chOff x="7679810" y="2407559"/>
            <a:chExt cx="614363" cy="2466975"/>
          </a:xfrm>
        </p:grpSpPr>
        <p:grpSp>
          <p:nvGrpSpPr>
            <p:cNvPr id="162" name="Group 57"/>
            <p:cNvGrpSpPr/>
            <p:nvPr/>
          </p:nvGrpSpPr>
          <p:grpSpPr bwMode="auto">
            <a:xfrm>
              <a:off x="7679810" y="2407559"/>
              <a:ext cx="614363" cy="2466975"/>
              <a:chOff x="4128" y="1584"/>
              <a:chExt cx="387" cy="1554"/>
            </a:xfrm>
            <a:noFill/>
          </p:grpSpPr>
          <p:sp>
            <p:nvSpPr>
              <p:cNvPr id="163" name="Rectangle 58"/>
              <p:cNvSpPr>
                <a:spLocks noChangeArrowheads="1"/>
              </p:cNvSpPr>
              <p:nvPr/>
            </p:nvSpPr>
            <p:spPr bwMode="auto">
              <a:xfrm>
                <a:off x="4128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22</a:t>
                </a:r>
              </a:p>
            </p:txBody>
          </p:sp>
          <p:sp>
            <p:nvSpPr>
              <p:cNvPr id="164" name="Rectangle 59"/>
              <p:cNvSpPr>
                <a:spLocks noChangeArrowheads="1"/>
              </p:cNvSpPr>
              <p:nvPr/>
            </p:nvSpPr>
            <p:spPr bwMode="auto">
              <a:xfrm>
                <a:off x="4128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16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165" name="Rectangle 60"/>
              <p:cNvSpPr>
                <a:spLocks noChangeArrowheads="1"/>
              </p:cNvSpPr>
              <p:nvPr/>
            </p:nvSpPr>
            <p:spPr bwMode="auto">
              <a:xfrm>
                <a:off x="4128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7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166" name="Rectangle 61"/>
              <p:cNvSpPr>
                <a:spLocks noChangeArrowheads="1"/>
              </p:cNvSpPr>
              <p:nvPr/>
            </p:nvSpPr>
            <p:spPr bwMode="auto">
              <a:xfrm>
                <a:off x="4128" y="2352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19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</a:p>
            </p:txBody>
          </p:sp>
        </p:grpSp>
        <p:sp>
          <p:nvSpPr>
            <p:cNvPr id="179" name="Rectangle 74"/>
            <p:cNvSpPr>
              <a:spLocks noChangeArrowheads="1"/>
            </p:cNvSpPr>
            <p:nvPr/>
          </p:nvSpPr>
          <p:spPr bwMode="auto">
            <a:xfrm>
              <a:off x="7679810" y="2407559"/>
              <a:ext cx="614363" cy="61753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4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515420" y="2797261"/>
            <a:ext cx="587022" cy="2339058"/>
            <a:chOff x="8589448" y="2407559"/>
            <a:chExt cx="619125" cy="2466975"/>
          </a:xfrm>
        </p:grpSpPr>
        <p:grpSp>
          <p:nvGrpSpPr>
            <p:cNvPr id="155" name="Group 50"/>
            <p:cNvGrpSpPr/>
            <p:nvPr/>
          </p:nvGrpSpPr>
          <p:grpSpPr bwMode="auto">
            <a:xfrm>
              <a:off x="8589448" y="2407559"/>
              <a:ext cx="614362" cy="2466975"/>
              <a:chOff x="4701" y="1584"/>
              <a:chExt cx="387" cy="1554"/>
            </a:xfrm>
            <a:noFill/>
          </p:grpSpPr>
          <p:sp>
            <p:nvSpPr>
              <p:cNvPr id="156" name="Rectangle 51"/>
              <p:cNvSpPr>
                <a:spLocks noChangeArrowheads="1"/>
              </p:cNvSpPr>
              <p:nvPr/>
            </p:nvSpPr>
            <p:spPr bwMode="auto">
              <a:xfrm>
                <a:off x="4701" y="1584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4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</a:t>
                </a:r>
              </a:p>
            </p:txBody>
          </p:sp>
          <p:sp>
            <p:nvSpPr>
              <p:cNvPr id="157" name="Rectangle 52"/>
              <p:cNvSpPr>
                <a:spLocks noChangeArrowheads="1"/>
              </p:cNvSpPr>
              <p:nvPr/>
            </p:nvSpPr>
            <p:spPr bwMode="auto">
              <a:xfrm>
                <a:off x="4701" y="1973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16</a:t>
                </a:r>
                <a:r>
                  <a:rPr lang="en-US" altLang="zh-CN" sz="1707" b="1" baseline="50000" dirty="0">
                    <a:solidFill>
                      <a:srgbClr val="0033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2</a:t>
                </a:r>
              </a:p>
            </p:txBody>
          </p:sp>
          <p:sp>
            <p:nvSpPr>
              <p:cNvPr id="158" name="Rectangle 53"/>
              <p:cNvSpPr>
                <a:spLocks noChangeArrowheads="1"/>
              </p:cNvSpPr>
              <p:nvPr/>
            </p:nvSpPr>
            <p:spPr bwMode="auto">
              <a:xfrm>
                <a:off x="4701" y="2361"/>
                <a:ext cx="387" cy="389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19</a:t>
                </a:r>
              </a:p>
            </p:txBody>
          </p:sp>
          <p:sp>
            <p:nvSpPr>
              <p:cNvPr id="159" name="Rectangle 54"/>
              <p:cNvSpPr>
                <a:spLocks noChangeArrowheads="1"/>
              </p:cNvSpPr>
              <p:nvPr/>
            </p:nvSpPr>
            <p:spPr bwMode="auto">
              <a:xfrm>
                <a:off x="4701" y="2750"/>
                <a:ext cx="387" cy="388"/>
              </a:xfrm>
              <a:prstGeom prst="rect">
                <a:avLst/>
              </a:prstGeom>
              <a:grpFill/>
              <a:ln w="12700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1707" b="1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7</a:t>
                </a:r>
                <a:r>
                  <a:rPr lang="en-US" altLang="zh-CN" sz="1707" b="1" baseline="50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3</a:t>
                </a:r>
              </a:p>
            </p:txBody>
          </p:sp>
        </p:grpSp>
        <p:sp>
          <p:nvSpPr>
            <p:cNvPr id="180" name="Rectangle 75"/>
            <p:cNvSpPr>
              <a:spLocks noChangeArrowheads="1"/>
            </p:cNvSpPr>
            <p:nvPr/>
          </p:nvSpPr>
          <p:spPr bwMode="auto">
            <a:xfrm>
              <a:off x="8598973" y="3618821"/>
              <a:ext cx="609600" cy="6477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1707" b="1" baseline="50000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</a:p>
          </p:txBody>
        </p:sp>
      </p:grpSp>
      <p:sp>
        <p:nvSpPr>
          <p:cNvPr id="94" name="标题 1">
            <a:extLst>
              <a:ext uri="{FF2B5EF4-FFF2-40B4-BE49-F238E27FC236}">
                <a16:creationId xmlns:a16="http://schemas.microsoft.com/office/drawing/2014/main" id="{76FB9343-09B3-4777-B74B-E0B991A7C929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  <p:sp>
        <p:nvSpPr>
          <p:cNvPr id="89" name="内容占位符 2">
            <a:extLst>
              <a:ext uri="{FF2B5EF4-FFF2-40B4-BE49-F238E27FC236}">
                <a16:creationId xmlns:a16="http://schemas.microsoft.com/office/drawing/2014/main" id="{9C7F3B6F-EF7B-4A0A-8490-83337A385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3857" y="1662781"/>
            <a:ext cx="3151234" cy="414381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设置计数器用于计数</a:t>
            </a:r>
            <a:r>
              <a:rPr lang="zh-CN" altLang="en-US" dirty="0">
                <a:solidFill>
                  <a:srgbClr val="D60093"/>
                </a:solidFill>
              </a:rPr>
              <a:t>未</a:t>
            </a:r>
            <a:r>
              <a:rPr lang="zh-CN" altLang="en-US" dirty="0"/>
              <a:t>被</a:t>
            </a:r>
            <a:r>
              <a:rPr lang="zh-CN" altLang="en-US" dirty="0">
                <a:solidFill>
                  <a:srgbClr val="D60093"/>
                </a:solidFill>
              </a:rPr>
              <a:t>使用</a:t>
            </a:r>
            <a:r>
              <a:rPr lang="en-US" altLang="zh-CN" dirty="0">
                <a:solidFill>
                  <a:srgbClr val="D60093"/>
                </a:solidFill>
              </a:rPr>
              <a:t>/</a:t>
            </a:r>
            <a:r>
              <a:rPr lang="zh-CN" altLang="en-US" dirty="0">
                <a:solidFill>
                  <a:srgbClr val="D60093"/>
                </a:solidFill>
              </a:rPr>
              <a:t>命中</a:t>
            </a:r>
            <a:r>
              <a:rPr lang="zh-CN" altLang="en-US" dirty="0"/>
              <a:t>次数。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/>
              <a:t>每访问一次</a:t>
            </a:r>
            <a:r>
              <a:rPr lang="en-US" altLang="zh-CN" dirty="0"/>
              <a:t>Cache</a:t>
            </a:r>
            <a:r>
              <a:rPr lang="zh-CN" altLang="en-US" dirty="0"/>
              <a:t>，计数器</a:t>
            </a:r>
            <a:r>
              <a:rPr lang="zh-CN" altLang="en-US" dirty="0">
                <a:solidFill>
                  <a:srgbClr val="D60093"/>
                </a:solidFill>
              </a:rPr>
              <a:t>加</a:t>
            </a:r>
            <a:r>
              <a:rPr lang="en-US" altLang="zh-CN" dirty="0">
                <a:solidFill>
                  <a:srgbClr val="D60093"/>
                </a:solidFill>
              </a:rPr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每被命中一次，计数器</a:t>
            </a:r>
            <a:r>
              <a:rPr lang="zh-CN" altLang="en-US" dirty="0">
                <a:solidFill>
                  <a:srgbClr val="D60093"/>
                </a:solidFill>
              </a:rPr>
              <a:t>减</a:t>
            </a:r>
            <a:r>
              <a:rPr lang="en-US" altLang="zh-CN" dirty="0">
                <a:solidFill>
                  <a:srgbClr val="D60093"/>
                </a:solidFill>
              </a:rPr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淘汰时，计数值</a:t>
            </a:r>
            <a:r>
              <a:rPr lang="zh-CN" altLang="en-US" dirty="0">
                <a:solidFill>
                  <a:srgbClr val="D60093"/>
                </a:solidFill>
              </a:rPr>
              <a:t>大</a:t>
            </a:r>
            <a:r>
              <a:rPr lang="zh-CN" altLang="en-US" dirty="0"/>
              <a:t>的淘汰。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20" grpId="0"/>
      <p:bldP spid="121" grpId="0"/>
      <p:bldP spid="122" grpId="0"/>
      <p:bldP spid="123" grpId="0"/>
      <p:bldP spid="124" grpId="0"/>
      <p:bldP spid="125" grpId="0"/>
      <p:bldP spid="138" grpId="0" animBg="1"/>
      <p:bldP spid="8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4.5.1 Cache</a:t>
            </a:r>
            <a:r>
              <a:rPr lang="zh-CN" altLang="en-US" dirty="0"/>
              <a:t>的工作原理</a:t>
            </a:r>
            <a:r>
              <a:rPr lang="en-US" altLang="zh-CN" dirty="0"/>
              <a:t>——</a:t>
            </a:r>
            <a:r>
              <a:rPr lang="zh-CN" altLang="en-US" dirty="0"/>
              <a:t>数据访问局部性（程序局部性）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343394" cy="5637024"/>
          </a:xfrm>
        </p:spPr>
        <p:txBody>
          <a:bodyPr/>
          <a:lstStyle/>
          <a:p>
            <a:r>
              <a:rPr lang="zh-CN" altLang="en-US" sz="2500" b="1" dirty="0"/>
              <a:t>程序局部性</a:t>
            </a:r>
            <a:r>
              <a:rPr lang="en-US" altLang="zh-CN" sz="2500" dirty="0"/>
              <a:t>---</a:t>
            </a:r>
            <a:r>
              <a:rPr lang="zh-CN" altLang="en-US" sz="2500" dirty="0"/>
              <a:t>程序仅需访问内存很小一部分空间</a:t>
            </a:r>
          </a:p>
          <a:p>
            <a:pPr lvl="1"/>
            <a:r>
              <a:rPr lang="zh-CN" altLang="en-US" sz="2400" b="1" dirty="0"/>
              <a:t>空间局部性</a:t>
            </a:r>
            <a:r>
              <a:rPr lang="en-US" altLang="zh-CN" sz="2400" b="1" dirty="0"/>
              <a:t>:</a:t>
            </a:r>
            <a:r>
              <a:rPr lang="zh-CN" altLang="en-US" sz="2400" b="1" dirty="0"/>
              <a:t> </a:t>
            </a:r>
            <a:r>
              <a:rPr lang="zh-CN" altLang="en-US" sz="2400" dirty="0"/>
              <a:t>某内存区域刚被访问，很快其相邻区域有可能被访问</a:t>
            </a:r>
          </a:p>
          <a:p>
            <a:pPr lvl="1"/>
            <a:r>
              <a:rPr lang="zh-CN" altLang="en-US" sz="2400" b="1" dirty="0"/>
              <a:t>时间局部性</a:t>
            </a:r>
            <a:r>
              <a:rPr lang="en-US" altLang="zh-CN" sz="2400" b="1" dirty="0"/>
              <a:t>: </a:t>
            </a:r>
            <a:r>
              <a:rPr lang="zh-CN" altLang="en-US" sz="2400" dirty="0"/>
              <a:t>某内存区域刚被访问，很快该区域可能会被重复访问</a:t>
            </a:r>
          </a:p>
          <a:p>
            <a:r>
              <a:rPr lang="zh-CN" altLang="en-US" sz="2300" b="1" dirty="0"/>
              <a:t>优化手段</a:t>
            </a:r>
            <a:r>
              <a:rPr lang="en-US" altLang="zh-CN" sz="2300" b="1" dirty="0"/>
              <a:t>?</a:t>
            </a:r>
            <a:endParaRPr lang="zh-CN" altLang="en-US" sz="2300" b="1" dirty="0"/>
          </a:p>
          <a:p>
            <a:pPr lvl="1"/>
            <a:r>
              <a:rPr lang="zh-CN" altLang="en-US" sz="2400" b="1" dirty="0"/>
              <a:t>预读优化</a:t>
            </a:r>
            <a:r>
              <a:rPr lang="en-US" altLang="zh-CN" sz="2400" dirty="0"/>
              <a:t>---</a:t>
            </a:r>
            <a:r>
              <a:rPr lang="zh-CN" altLang="en-US" sz="2400" dirty="0"/>
              <a:t>空间局部性</a:t>
            </a:r>
          </a:p>
          <a:p>
            <a:pPr lvl="1"/>
            <a:r>
              <a:rPr lang="zh-CN" altLang="en-US" sz="2400" b="1" dirty="0"/>
              <a:t>调度算法</a:t>
            </a:r>
            <a:r>
              <a:rPr lang="en-US" altLang="zh-CN" sz="2400" dirty="0"/>
              <a:t>---</a:t>
            </a:r>
            <a:r>
              <a:rPr lang="zh-CN" altLang="en-US" sz="2400" dirty="0"/>
              <a:t>时间局部性</a:t>
            </a:r>
          </a:p>
          <a:p>
            <a:pPr marL="901700" lvl="2" indent="-4763"/>
            <a:r>
              <a:rPr lang="zh-CN" altLang="en-US" sz="2400" b="1" dirty="0">
                <a:solidFill>
                  <a:srgbClr val="FF0000"/>
                </a:solidFill>
              </a:rPr>
              <a:t>热数据</a:t>
            </a:r>
            <a:r>
              <a:rPr lang="zh-CN" altLang="en-US" sz="2400" dirty="0"/>
              <a:t>或即将访问的数据的</a:t>
            </a:r>
            <a:r>
              <a:rPr lang="zh-CN" altLang="en-US" sz="2400" b="1" u="sng" dirty="0">
                <a:solidFill>
                  <a:srgbClr val="FF0000"/>
                </a:solidFill>
              </a:rPr>
              <a:t>副本</a:t>
            </a:r>
            <a:r>
              <a:rPr lang="zh-CN" altLang="en-US" sz="2400" dirty="0"/>
              <a:t>调度到上层快速存储器</a:t>
            </a:r>
          </a:p>
          <a:p>
            <a:pPr marL="901700" lvl="2" indent="-4763"/>
            <a:r>
              <a:rPr lang="zh-CN" altLang="en-US" sz="2400" dirty="0"/>
              <a:t>让大部分数据都可以在上层存储器快速得到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8511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</a:t>
            </a:r>
          </a:p>
        </p:txBody>
      </p:sp>
      <p:sp>
        <p:nvSpPr>
          <p:cNvPr id="28880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88770" name="Text Box 4"/>
          <p:cNvSpPr txBox="1">
            <a:spLocks noChangeArrowheads="1"/>
          </p:cNvSpPr>
          <p:nvPr/>
        </p:nvSpPr>
        <p:spPr bwMode="auto">
          <a:xfrm>
            <a:off x="1981426" y="1197098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zh-CN" altLang="zh-CN" sz="170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8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9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替换算法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的抖动 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-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以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FIFO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为例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94" name="Text Box 4"/>
          <p:cNvSpPr txBox="1">
            <a:spLocks noChangeArrowheads="1"/>
          </p:cNvSpPr>
          <p:nvPr/>
        </p:nvSpPr>
        <p:spPr bwMode="auto">
          <a:xfrm>
            <a:off x="1715230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95" name="Text Box 5"/>
          <p:cNvSpPr txBox="1">
            <a:spLocks noChangeArrowheads="1"/>
          </p:cNvSpPr>
          <p:nvPr/>
        </p:nvSpPr>
        <p:spPr bwMode="auto">
          <a:xfrm>
            <a:off x="2570176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3521453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97" name="Text Box 7"/>
          <p:cNvSpPr txBox="1">
            <a:spLocks noChangeArrowheads="1"/>
          </p:cNvSpPr>
          <p:nvPr/>
        </p:nvSpPr>
        <p:spPr bwMode="auto">
          <a:xfrm>
            <a:off x="4424564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98" name="Text Box 8"/>
          <p:cNvSpPr txBox="1">
            <a:spLocks noChangeArrowheads="1"/>
          </p:cNvSpPr>
          <p:nvPr/>
        </p:nvSpPr>
        <p:spPr bwMode="auto">
          <a:xfrm>
            <a:off x="5405945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16</a:t>
            </a:r>
          </a:p>
        </p:txBody>
      </p:sp>
      <p:sp>
        <p:nvSpPr>
          <p:cNvPr id="99" name="Text Box 9"/>
          <p:cNvSpPr txBox="1">
            <a:spLocks noChangeArrowheads="1"/>
          </p:cNvSpPr>
          <p:nvPr/>
        </p:nvSpPr>
        <p:spPr bwMode="auto">
          <a:xfrm>
            <a:off x="6321097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22</a:t>
            </a:r>
          </a:p>
        </p:txBody>
      </p:sp>
      <p:sp>
        <p:nvSpPr>
          <p:cNvPr id="107" name="Text Box 10"/>
          <p:cNvSpPr txBox="1">
            <a:spLocks noChangeArrowheads="1"/>
          </p:cNvSpPr>
          <p:nvPr/>
        </p:nvSpPr>
        <p:spPr bwMode="auto">
          <a:xfrm>
            <a:off x="7260333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08" name="Text Box 11"/>
          <p:cNvSpPr txBox="1">
            <a:spLocks noChangeArrowheads="1"/>
          </p:cNvSpPr>
          <p:nvPr/>
        </p:nvSpPr>
        <p:spPr bwMode="auto">
          <a:xfrm>
            <a:off x="8151402" y="194958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19</a:t>
            </a:r>
          </a:p>
        </p:txBody>
      </p:sp>
      <p:sp>
        <p:nvSpPr>
          <p:cNvPr id="109" name="Text Box 12"/>
          <p:cNvSpPr txBox="1">
            <a:spLocks noChangeArrowheads="1"/>
          </p:cNvSpPr>
          <p:nvPr/>
        </p:nvSpPr>
        <p:spPr bwMode="auto">
          <a:xfrm>
            <a:off x="1642981" y="4767286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0" name="Text Box 13"/>
          <p:cNvSpPr txBox="1">
            <a:spLocks noChangeArrowheads="1"/>
          </p:cNvSpPr>
          <p:nvPr/>
        </p:nvSpPr>
        <p:spPr bwMode="auto">
          <a:xfrm>
            <a:off x="2546093" y="4767286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1" name="Text Box 14"/>
          <p:cNvSpPr txBox="1">
            <a:spLocks noChangeArrowheads="1"/>
          </p:cNvSpPr>
          <p:nvPr/>
        </p:nvSpPr>
        <p:spPr bwMode="auto">
          <a:xfrm>
            <a:off x="3485328" y="4753740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2" name="Text Box 15"/>
          <p:cNvSpPr txBox="1">
            <a:spLocks noChangeArrowheads="1"/>
          </p:cNvSpPr>
          <p:nvPr/>
        </p:nvSpPr>
        <p:spPr bwMode="auto">
          <a:xfrm>
            <a:off x="4424564" y="4753740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载入</a:t>
            </a:r>
          </a:p>
        </p:txBody>
      </p:sp>
      <p:sp>
        <p:nvSpPr>
          <p:cNvPr id="113" name="Text Box 16"/>
          <p:cNvSpPr txBox="1">
            <a:spLocks noChangeArrowheads="1"/>
          </p:cNvSpPr>
          <p:nvPr/>
        </p:nvSpPr>
        <p:spPr bwMode="auto">
          <a:xfrm>
            <a:off x="5411965" y="4753740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14" name="Text Box 17"/>
          <p:cNvSpPr txBox="1">
            <a:spLocks noChangeArrowheads="1"/>
          </p:cNvSpPr>
          <p:nvPr/>
        </p:nvSpPr>
        <p:spPr bwMode="auto">
          <a:xfrm>
            <a:off x="6278952" y="4753740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15" name="Text Box 18"/>
          <p:cNvSpPr txBox="1">
            <a:spLocks noChangeArrowheads="1"/>
          </p:cNvSpPr>
          <p:nvPr/>
        </p:nvSpPr>
        <p:spPr bwMode="auto">
          <a:xfrm>
            <a:off x="7145938" y="4753740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16" name="Text Box 19"/>
          <p:cNvSpPr txBox="1">
            <a:spLocks noChangeArrowheads="1"/>
          </p:cNvSpPr>
          <p:nvPr/>
        </p:nvSpPr>
        <p:spPr bwMode="auto">
          <a:xfrm>
            <a:off x="8121298" y="4753740"/>
            <a:ext cx="650240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707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</a:p>
        </p:txBody>
      </p:sp>
      <p:sp>
        <p:nvSpPr>
          <p:cNvPr id="117" name="Line 20"/>
          <p:cNvSpPr>
            <a:spLocks noChangeShapeType="1"/>
          </p:cNvSpPr>
          <p:nvPr/>
        </p:nvSpPr>
        <p:spPr bwMode="auto">
          <a:xfrm>
            <a:off x="1715230" y="1863785"/>
            <a:ext cx="700814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18" name="Text Box 21"/>
          <p:cNvSpPr txBox="1">
            <a:spLocks noChangeArrowheads="1"/>
          </p:cNvSpPr>
          <p:nvPr/>
        </p:nvSpPr>
        <p:spPr bwMode="auto">
          <a:xfrm>
            <a:off x="8374170" y="1502540"/>
            <a:ext cx="50574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707">
                <a:latin typeface="Tahoma" panose="020B0604030504040204" pitchFamily="34" charset="0"/>
                <a:ea typeface="宋体" panose="02010600030101010101" pitchFamily="2" charset="-122"/>
              </a:rPr>
              <a:t>t</a:t>
            </a:r>
          </a:p>
        </p:txBody>
      </p:sp>
      <p:grpSp>
        <p:nvGrpSpPr>
          <p:cNvPr id="119" name="Group 22"/>
          <p:cNvGrpSpPr/>
          <p:nvPr/>
        </p:nvGrpSpPr>
        <p:grpSpPr bwMode="auto">
          <a:xfrm>
            <a:off x="1064990" y="2455323"/>
            <a:ext cx="650240" cy="2075650"/>
            <a:chOff x="0" y="1689"/>
            <a:chExt cx="432" cy="1379"/>
          </a:xfrm>
        </p:grpSpPr>
        <p:sp>
          <p:nvSpPr>
            <p:cNvPr id="181" name="Text Box 23"/>
            <p:cNvSpPr txBox="1">
              <a:spLocks noChangeArrowheads="1"/>
            </p:cNvSpPr>
            <p:nvPr/>
          </p:nvSpPr>
          <p:spPr bwMode="auto">
            <a:xfrm>
              <a:off x="0" y="1689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82" name="Text Box 24"/>
            <p:cNvSpPr txBox="1">
              <a:spLocks noChangeArrowheads="1"/>
            </p:cNvSpPr>
            <p:nvPr/>
          </p:nvSpPr>
          <p:spPr bwMode="auto">
            <a:xfrm>
              <a:off x="0" y="2064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3" name="Text Box 25"/>
            <p:cNvSpPr txBox="1">
              <a:spLocks noChangeArrowheads="1"/>
            </p:cNvSpPr>
            <p:nvPr/>
          </p:nvSpPr>
          <p:spPr bwMode="auto">
            <a:xfrm>
              <a:off x="0" y="2457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84" name="Text Box 26"/>
            <p:cNvSpPr txBox="1">
              <a:spLocks noChangeArrowheads="1"/>
            </p:cNvSpPr>
            <p:nvPr/>
          </p:nvSpPr>
          <p:spPr bwMode="auto">
            <a:xfrm>
              <a:off x="0" y="2832"/>
              <a:ext cx="432" cy="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185" name="Group 27"/>
          <p:cNvGrpSpPr/>
          <p:nvPr/>
        </p:nvGrpSpPr>
        <p:grpSpPr bwMode="auto">
          <a:xfrm>
            <a:off x="1642982" y="2297278"/>
            <a:ext cx="582507" cy="2339058"/>
            <a:chOff x="384" y="1584"/>
            <a:chExt cx="387" cy="1554"/>
          </a:xfrm>
          <a:noFill/>
        </p:grpSpPr>
        <p:sp>
          <p:nvSpPr>
            <p:cNvPr id="186" name="Rectangle 28"/>
            <p:cNvSpPr>
              <a:spLocks noChangeArrowheads="1"/>
            </p:cNvSpPr>
            <p:nvPr/>
          </p:nvSpPr>
          <p:spPr bwMode="auto">
            <a:xfrm>
              <a:off x="384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7" name="Rectangle 29"/>
            <p:cNvSpPr>
              <a:spLocks noChangeArrowheads="1"/>
            </p:cNvSpPr>
            <p:nvPr/>
          </p:nvSpPr>
          <p:spPr bwMode="auto">
            <a:xfrm>
              <a:off x="384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8" name="Rectangle 30"/>
            <p:cNvSpPr>
              <a:spLocks noChangeArrowheads="1"/>
            </p:cNvSpPr>
            <p:nvPr/>
          </p:nvSpPr>
          <p:spPr bwMode="auto">
            <a:xfrm>
              <a:off x="384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9" name="Rectangle 31"/>
            <p:cNvSpPr>
              <a:spLocks noChangeArrowheads="1"/>
            </p:cNvSpPr>
            <p:nvPr/>
          </p:nvSpPr>
          <p:spPr bwMode="auto">
            <a:xfrm>
              <a:off x="384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90" name="Rectangle 32"/>
          <p:cNvSpPr>
            <a:spLocks noChangeArrowheads="1"/>
          </p:cNvSpPr>
          <p:nvPr/>
        </p:nvSpPr>
        <p:spPr bwMode="auto">
          <a:xfrm>
            <a:off x="1642982" y="2297278"/>
            <a:ext cx="582507" cy="585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  <a:endParaRPr lang="en-US" altLang="zh-CN" sz="1707" b="1" baseline="50000" dirty="0">
              <a:solidFill>
                <a:srgbClr val="00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91" name="Group 33"/>
          <p:cNvGrpSpPr/>
          <p:nvPr/>
        </p:nvGrpSpPr>
        <p:grpSpPr bwMode="auto">
          <a:xfrm>
            <a:off x="2546093" y="2297278"/>
            <a:ext cx="582507" cy="2339058"/>
            <a:chOff x="1008" y="1584"/>
            <a:chExt cx="387" cy="1554"/>
          </a:xfrm>
          <a:noFill/>
        </p:grpSpPr>
        <p:sp>
          <p:nvSpPr>
            <p:cNvPr id="192" name="Rectangle 34"/>
            <p:cNvSpPr>
              <a:spLocks noChangeArrowheads="1"/>
            </p:cNvSpPr>
            <p:nvPr/>
          </p:nvSpPr>
          <p:spPr bwMode="auto">
            <a:xfrm>
              <a:off x="1008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193" name="Rectangle 35"/>
            <p:cNvSpPr>
              <a:spLocks noChangeArrowheads="1"/>
            </p:cNvSpPr>
            <p:nvPr/>
          </p:nvSpPr>
          <p:spPr bwMode="auto">
            <a:xfrm>
              <a:off x="1008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4" name="Rectangle 36"/>
            <p:cNvSpPr>
              <a:spLocks noChangeArrowheads="1"/>
            </p:cNvSpPr>
            <p:nvPr/>
          </p:nvSpPr>
          <p:spPr bwMode="auto">
            <a:xfrm>
              <a:off x="1008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95" name="Rectangle 37"/>
            <p:cNvSpPr>
              <a:spLocks noChangeArrowheads="1"/>
            </p:cNvSpPr>
            <p:nvPr/>
          </p:nvSpPr>
          <p:spPr bwMode="auto">
            <a:xfrm>
              <a:off x="1008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96" name="Rectangle 38"/>
          <p:cNvSpPr>
            <a:spLocks noChangeArrowheads="1"/>
          </p:cNvSpPr>
          <p:nvPr/>
        </p:nvSpPr>
        <p:spPr bwMode="auto">
          <a:xfrm>
            <a:off x="2546093" y="2882795"/>
            <a:ext cx="582507" cy="599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</a:p>
        </p:txBody>
      </p:sp>
      <p:grpSp>
        <p:nvGrpSpPr>
          <p:cNvPr id="197" name="Group 39"/>
          <p:cNvGrpSpPr/>
          <p:nvPr/>
        </p:nvGrpSpPr>
        <p:grpSpPr bwMode="auto">
          <a:xfrm>
            <a:off x="5407450" y="2297278"/>
            <a:ext cx="582506" cy="2339058"/>
            <a:chOff x="2925" y="1584"/>
            <a:chExt cx="387" cy="1554"/>
          </a:xfrm>
          <a:noFill/>
        </p:grpSpPr>
        <p:sp>
          <p:nvSpPr>
            <p:cNvPr id="198" name="Rectangle 40"/>
            <p:cNvSpPr>
              <a:spLocks noChangeArrowheads="1"/>
            </p:cNvSpPr>
            <p:nvPr/>
          </p:nvSpPr>
          <p:spPr bwMode="auto">
            <a:xfrm>
              <a:off x="2925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199" name="Rectangle 41"/>
            <p:cNvSpPr>
              <a:spLocks noChangeArrowheads="1"/>
            </p:cNvSpPr>
            <p:nvPr/>
          </p:nvSpPr>
          <p:spPr bwMode="auto">
            <a:xfrm>
              <a:off x="2925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200" name="Rectangle 42"/>
            <p:cNvSpPr>
              <a:spLocks noChangeArrowheads="1"/>
            </p:cNvSpPr>
            <p:nvPr/>
          </p:nvSpPr>
          <p:spPr bwMode="auto">
            <a:xfrm>
              <a:off x="2925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  <p:sp>
          <p:nvSpPr>
            <p:cNvPr id="201" name="Rectangle 43"/>
            <p:cNvSpPr>
              <a:spLocks noChangeArrowheads="1"/>
            </p:cNvSpPr>
            <p:nvPr/>
          </p:nvSpPr>
          <p:spPr bwMode="auto">
            <a:xfrm>
              <a:off x="2925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</p:grpSp>
      <p:grpSp>
        <p:nvGrpSpPr>
          <p:cNvPr id="202" name="Group 44"/>
          <p:cNvGrpSpPr/>
          <p:nvPr/>
        </p:nvGrpSpPr>
        <p:grpSpPr bwMode="auto">
          <a:xfrm>
            <a:off x="6278952" y="2297278"/>
            <a:ext cx="582507" cy="2339058"/>
            <a:chOff x="3504" y="1584"/>
            <a:chExt cx="387" cy="1554"/>
          </a:xfrm>
          <a:noFill/>
        </p:grpSpPr>
        <p:sp>
          <p:nvSpPr>
            <p:cNvPr id="203" name="Rectangle 45"/>
            <p:cNvSpPr>
              <a:spLocks noChangeArrowheads="1"/>
            </p:cNvSpPr>
            <p:nvPr/>
          </p:nvSpPr>
          <p:spPr bwMode="auto">
            <a:xfrm>
              <a:off x="3504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</a:p>
          </p:txBody>
        </p:sp>
        <p:sp>
          <p:nvSpPr>
            <p:cNvPr id="204" name="Rectangle 46"/>
            <p:cNvSpPr>
              <a:spLocks noChangeArrowheads="1"/>
            </p:cNvSpPr>
            <p:nvPr/>
          </p:nvSpPr>
          <p:spPr bwMode="auto">
            <a:xfrm>
              <a:off x="3504" y="1968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205" name="Rectangle 47"/>
            <p:cNvSpPr>
              <a:spLocks noChangeArrowheads="1"/>
            </p:cNvSpPr>
            <p:nvPr/>
          </p:nvSpPr>
          <p:spPr bwMode="auto">
            <a:xfrm>
              <a:off x="3504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  <p:sp>
          <p:nvSpPr>
            <p:cNvPr id="206" name="Rectangle 48"/>
            <p:cNvSpPr>
              <a:spLocks noChangeArrowheads="1"/>
            </p:cNvSpPr>
            <p:nvPr/>
          </p:nvSpPr>
          <p:spPr bwMode="auto">
            <a:xfrm>
              <a:off x="3504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</p:grpSp>
      <p:grpSp>
        <p:nvGrpSpPr>
          <p:cNvPr id="207" name="Group 49"/>
          <p:cNvGrpSpPr/>
          <p:nvPr/>
        </p:nvGrpSpPr>
        <p:grpSpPr bwMode="auto">
          <a:xfrm>
            <a:off x="8116784" y="2297278"/>
            <a:ext cx="582506" cy="2339058"/>
            <a:chOff x="4701" y="1584"/>
            <a:chExt cx="387" cy="1554"/>
          </a:xfrm>
          <a:noFill/>
        </p:grpSpPr>
        <p:sp>
          <p:nvSpPr>
            <p:cNvPr id="208" name="Rectangle 50"/>
            <p:cNvSpPr>
              <a:spLocks noChangeArrowheads="1"/>
            </p:cNvSpPr>
            <p:nvPr/>
          </p:nvSpPr>
          <p:spPr bwMode="auto">
            <a:xfrm>
              <a:off x="4701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</a:p>
          </p:txBody>
        </p:sp>
        <p:sp>
          <p:nvSpPr>
            <p:cNvPr id="209" name="Rectangle 51"/>
            <p:cNvSpPr>
              <a:spLocks noChangeArrowheads="1"/>
            </p:cNvSpPr>
            <p:nvPr/>
          </p:nvSpPr>
          <p:spPr bwMode="auto">
            <a:xfrm>
              <a:off x="4701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210" name="Rectangle 52"/>
            <p:cNvSpPr>
              <a:spLocks noChangeArrowheads="1"/>
            </p:cNvSpPr>
            <p:nvPr/>
          </p:nvSpPr>
          <p:spPr bwMode="auto">
            <a:xfrm>
              <a:off x="4701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211" name="Rectangle 53"/>
            <p:cNvSpPr>
              <a:spLocks noChangeArrowheads="1"/>
            </p:cNvSpPr>
            <p:nvPr/>
          </p:nvSpPr>
          <p:spPr bwMode="auto">
            <a:xfrm>
              <a:off x="4701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</p:grpSp>
      <p:sp>
        <p:nvSpPr>
          <p:cNvPr id="212" name="Rectangle 54"/>
          <p:cNvSpPr>
            <a:spLocks noChangeArrowheads="1"/>
          </p:cNvSpPr>
          <p:nvPr/>
        </p:nvSpPr>
        <p:spPr bwMode="auto">
          <a:xfrm>
            <a:off x="5407450" y="2297278"/>
            <a:ext cx="585517" cy="5855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</a:t>
            </a:r>
          </a:p>
        </p:txBody>
      </p:sp>
      <p:sp>
        <p:nvSpPr>
          <p:cNvPr id="213" name="Rectangle 55"/>
          <p:cNvSpPr>
            <a:spLocks noChangeArrowheads="1"/>
          </p:cNvSpPr>
          <p:nvPr/>
        </p:nvSpPr>
        <p:spPr bwMode="auto">
          <a:xfrm>
            <a:off x="6278952" y="2875269"/>
            <a:ext cx="582507" cy="599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22</a:t>
            </a:r>
          </a:p>
        </p:txBody>
      </p:sp>
      <p:grpSp>
        <p:nvGrpSpPr>
          <p:cNvPr id="214" name="Group 56"/>
          <p:cNvGrpSpPr/>
          <p:nvPr/>
        </p:nvGrpSpPr>
        <p:grpSpPr bwMode="auto">
          <a:xfrm>
            <a:off x="7218188" y="2297278"/>
            <a:ext cx="582507" cy="2339058"/>
            <a:chOff x="4128" y="1584"/>
            <a:chExt cx="387" cy="1554"/>
          </a:xfrm>
          <a:noFill/>
        </p:grpSpPr>
        <p:sp>
          <p:nvSpPr>
            <p:cNvPr id="215" name="Rectangle 57"/>
            <p:cNvSpPr>
              <a:spLocks noChangeArrowheads="1"/>
            </p:cNvSpPr>
            <p:nvPr/>
          </p:nvSpPr>
          <p:spPr bwMode="auto">
            <a:xfrm>
              <a:off x="4128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16</a:t>
              </a:r>
            </a:p>
          </p:txBody>
        </p:sp>
        <p:sp>
          <p:nvSpPr>
            <p:cNvPr id="216" name="Rectangle 58"/>
            <p:cNvSpPr>
              <a:spLocks noChangeArrowheads="1"/>
            </p:cNvSpPr>
            <p:nvPr/>
          </p:nvSpPr>
          <p:spPr bwMode="auto">
            <a:xfrm>
              <a:off x="4128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217" name="Rectangle 59"/>
            <p:cNvSpPr>
              <a:spLocks noChangeArrowheads="1"/>
            </p:cNvSpPr>
            <p:nvPr/>
          </p:nvSpPr>
          <p:spPr bwMode="auto">
            <a:xfrm>
              <a:off x="4128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7</a:t>
              </a:r>
            </a:p>
          </p:txBody>
        </p:sp>
        <p:sp>
          <p:nvSpPr>
            <p:cNvPr id="218" name="Rectangle 60"/>
            <p:cNvSpPr>
              <a:spLocks noChangeArrowheads="1"/>
            </p:cNvSpPr>
            <p:nvPr/>
          </p:nvSpPr>
          <p:spPr bwMode="auto">
            <a:xfrm>
              <a:off x="4128" y="2352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</p:grpSp>
      <p:grpSp>
        <p:nvGrpSpPr>
          <p:cNvPr id="219" name="Group 61"/>
          <p:cNvGrpSpPr/>
          <p:nvPr/>
        </p:nvGrpSpPr>
        <p:grpSpPr bwMode="auto">
          <a:xfrm>
            <a:off x="3480813" y="2297278"/>
            <a:ext cx="582506" cy="2339058"/>
            <a:chOff x="1629" y="1584"/>
            <a:chExt cx="387" cy="1554"/>
          </a:xfrm>
          <a:noFill/>
        </p:grpSpPr>
        <p:sp>
          <p:nvSpPr>
            <p:cNvPr id="220" name="Rectangle 62"/>
            <p:cNvSpPr>
              <a:spLocks noChangeArrowheads="1"/>
            </p:cNvSpPr>
            <p:nvPr/>
          </p:nvSpPr>
          <p:spPr bwMode="auto">
            <a:xfrm>
              <a:off x="1629" y="1973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  <p:sp>
          <p:nvSpPr>
            <p:cNvPr id="221" name="Rectangle 63"/>
            <p:cNvSpPr>
              <a:spLocks noChangeArrowheads="1"/>
            </p:cNvSpPr>
            <p:nvPr/>
          </p:nvSpPr>
          <p:spPr bwMode="auto">
            <a:xfrm>
              <a:off x="1629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2" name="Rectangle 64"/>
            <p:cNvSpPr>
              <a:spLocks noChangeArrowheads="1"/>
            </p:cNvSpPr>
            <p:nvPr/>
          </p:nvSpPr>
          <p:spPr bwMode="auto">
            <a:xfrm>
              <a:off x="1629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3" name="Rectangle 65"/>
            <p:cNvSpPr>
              <a:spLocks noChangeArrowheads="1"/>
            </p:cNvSpPr>
            <p:nvPr/>
          </p:nvSpPr>
          <p:spPr bwMode="auto">
            <a:xfrm>
              <a:off x="1629" y="1584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</p:grpSp>
      <p:sp>
        <p:nvSpPr>
          <p:cNvPr id="224" name="Rectangle 66"/>
          <p:cNvSpPr>
            <a:spLocks noChangeArrowheads="1"/>
          </p:cNvSpPr>
          <p:nvPr/>
        </p:nvSpPr>
        <p:spPr bwMode="auto">
          <a:xfrm>
            <a:off x="3480813" y="3454765"/>
            <a:ext cx="582506" cy="599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</a:p>
        </p:txBody>
      </p:sp>
      <p:grpSp>
        <p:nvGrpSpPr>
          <p:cNvPr id="225" name="Group 67"/>
          <p:cNvGrpSpPr/>
          <p:nvPr/>
        </p:nvGrpSpPr>
        <p:grpSpPr bwMode="auto">
          <a:xfrm>
            <a:off x="4424564" y="2297278"/>
            <a:ext cx="582507" cy="2339058"/>
            <a:chOff x="2256" y="1584"/>
            <a:chExt cx="387" cy="1554"/>
          </a:xfrm>
          <a:noFill/>
        </p:grpSpPr>
        <p:sp>
          <p:nvSpPr>
            <p:cNvPr id="226" name="Rectangle 68"/>
            <p:cNvSpPr>
              <a:spLocks noChangeArrowheads="1"/>
            </p:cNvSpPr>
            <p:nvPr/>
          </p:nvSpPr>
          <p:spPr bwMode="auto">
            <a:xfrm>
              <a:off x="2256" y="1584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22</a:t>
              </a:r>
            </a:p>
          </p:txBody>
        </p:sp>
        <p:sp>
          <p:nvSpPr>
            <p:cNvPr id="227" name="Rectangle 69"/>
            <p:cNvSpPr>
              <a:spLocks noChangeArrowheads="1"/>
            </p:cNvSpPr>
            <p:nvPr/>
          </p:nvSpPr>
          <p:spPr bwMode="auto">
            <a:xfrm>
              <a:off x="2256" y="2361"/>
              <a:ext cx="387" cy="389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19</a:t>
              </a:r>
            </a:p>
          </p:txBody>
        </p:sp>
        <p:sp>
          <p:nvSpPr>
            <p:cNvPr id="228" name="Rectangle 70"/>
            <p:cNvSpPr>
              <a:spLocks noChangeArrowheads="1"/>
            </p:cNvSpPr>
            <p:nvPr/>
          </p:nvSpPr>
          <p:spPr bwMode="auto">
            <a:xfrm>
              <a:off x="2256" y="2750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9" name="Rectangle 71"/>
            <p:cNvSpPr>
              <a:spLocks noChangeArrowheads="1"/>
            </p:cNvSpPr>
            <p:nvPr/>
          </p:nvSpPr>
          <p:spPr bwMode="auto">
            <a:xfrm>
              <a:off x="2256" y="1968"/>
              <a:ext cx="387" cy="388"/>
            </a:xfrm>
            <a:prstGeom prst="rect">
              <a:avLst/>
            </a:prstGeom>
            <a:grpFill/>
            <a:ln w="12700" algn="ctr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707" b="1" dirty="0">
                  <a:solidFill>
                    <a:srgbClr val="0033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11</a:t>
              </a:r>
            </a:p>
          </p:txBody>
        </p:sp>
      </p:grpSp>
      <p:sp>
        <p:nvSpPr>
          <p:cNvPr id="230" name="Rectangle 72"/>
          <p:cNvSpPr>
            <a:spLocks noChangeArrowheads="1"/>
          </p:cNvSpPr>
          <p:nvPr/>
        </p:nvSpPr>
        <p:spPr bwMode="auto">
          <a:xfrm>
            <a:off x="4424564" y="4052324"/>
            <a:ext cx="582507" cy="5840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</a:p>
        </p:txBody>
      </p:sp>
      <p:sp>
        <p:nvSpPr>
          <p:cNvPr id="231" name="Rectangle 73"/>
          <p:cNvSpPr>
            <a:spLocks noChangeArrowheads="1"/>
          </p:cNvSpPr>
          <p:nvPr/>
        </p:nvSpPr>
        <p:spPr bwMode="auto">
          <a:xfrm>
            <a:off x="7218188" y="3459281"/>
            <a:ext cx="582507" cy="594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</a:p>
        </p:txBody>
      </p:sp>
      <p:sp>
        <p:nvSpPr>
          <p:cNvPr id="232" name="Rectangle 74"/>
          <p:cNvSpPr>
            <a:spLocks noChangeArrowheads="1"/>
          </p:cNvSpPr>
          <p:nvPr/>
        </p:nvSpPr>
        <p:spPr bwMode="auto">
          <a:xfrm>
            <a:off x="8112268" y="4044798"/>
            <a:ext cx="591538" cy="599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algn="ctr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707" b="1" dirty="0">
                <a:solidFill>
                  <a:srgbClr val="00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</a:p>
        </p:txBody>
      </p:sp>
      <p:sp>
        <p:nvSpPr>
          <p:cNvPr id="84" name="标题 1">
            <a:extLst>
              <a:ext uri="{FF2B5EF4-FFF2-40B4-BE49-F238E27FC236}">
                <a16:creationId xmlns:a16="http://schemas.microsoft.com/office/drawing/2014/main" id="{204FDFC0-7518-43C5-AEB8-FFD2860AF81F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212" grpId="0" animBg="1"/>
      <p:bldP spid="213" grpId="0" animBg="1"/>
      <p:bldP spid="231" grpId="0" animBg="1"/>
      <p:bldP spid="2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 </a:t>
            </a:r>
          </a:p>
        </p:txBody>
      </p:sp>
      <p:sp>
        <p:nvSpPr>
          <p:cNvPr id="288806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noFill/>
          <a:ln>
            <a:miter lim="800000"/>
          </a:ln>
        </p:spPr>
        <p:txBody>
          <a:bodyPr vert="horz" wrap="square" lIns="91435" tIns="45718" rIns="91435" bIns="45718" numCol="1" rtlCol="0" anchor="t" anchorCtr="0" compatLnSpc="1"/>
          <a:lstStyle/>
          <a:p>
            <a:r>
              <a:rPr lang="en-US" altLang="zh-CN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88770" name="Text Box 4"/>
          <p:cNvSpPr txBox="1">
            <a:spLocks noChangeArrowheads="1"/>
          </p:cNvSpPr>
          <p:nvPr/>
        </p:nvSpPr>
        <p:spPr bwMode="auto">
          <a:xfrm>
            <a:off x="1981426" y="1197098"/>
            <a:ext cx="685762" cy="355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endParaRPr lang="zh-CN" altLang="zh-CN" sz="170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8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9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替换算法的实现方式 </a:t>
              </a:r>
              <a:endParaRPr lang="zh-CN" altLang="en-US" sz="2275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84" name="Rectangle 3"/>
          <p:cNvSpPr txBox="1">
            <a:spLocks noChangeArrowheads="1"/>
          </p:cNvSpPr>
          <p:nvPr/>
        </p:nvSpPr>
        <p:spPr>
          <a:xfrm>
            <a:off x="1660982" y="1625888"/>
            <a:ext cx="7792343" cy="2320996"/>
          </a:xfrm>
        </p:spPr>
        <p:txBody>
          <a:bodyPr/>
          <a:lstStyle>
            <a:lvl1pPr marL="361315" indent="-361315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53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57250" indent="-37528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110" kern="1200">
                <a:solidFill>
                  <a:srgbClr val="C00000"/>
                </a:solidFill>
                <a:latin typeface="+mn-ea"/>
                <a:ea typeface="+mn-ea"/>
                <a:cs typeface="+mn-cs"/>
              </a:defRPr>
            </a:lvl2pPr>
            <a:lvl3pPr marL="1205230" indent="-2413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11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85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硬件实现</a:t>
            </a: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成本？</a:t>
            </a:r>
          </a:p>
          <a:p>
            <a:r>
              <a:rPr lang="en-US" altLang="zh-CN" sz="2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399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算法软件实现</a:t>
            </a:r>
          </a:p>
          <a:p>
            <a:pPr lvl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查找效率如何优化？</a:t>
            </a:r>
          </a:p>
          <a:p>
            <a:endParaRPr lang="zh-CN" altLang="en-US" sz="2399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457D90C0-F4FC-4E00-A276-A56CA537E11F}"/>
              </a:ext>
            </a:extLst>
          </p:cNvPr>
          <p:cNvSpPr txBox="1">
            <a:spLocks/>
          </p:cNvSpPr>
          <p:nvPr/>
        </p:nvSpPr>
        <p:spPr>
          <a:xfrm>
            <a:off x="465680" y="245155"/>
            <a:ext cx="661181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4.5.5 </a:t>
            </a:r>
            <a:r>
              <a:rPr lang="zh-CN" altLang="en-US" dirty="0"/>
              <a:t>替换算法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4.5.6 </a:t>
            </a:r>
            <a:r>
              <a:rPr lang="zh-CN" altLang="en-US" dirty="0"/>
              <a:t>写入策略</a:t>
            </a:r>
            <a:r>
              <a:rPr lang="en-US" altLang="zh-CN" dirty="0"/>
              <a:t>—— </a:t>
            </a:r>
            <a:r>
              <a:rPr lang="en-US" altLang="zh-CN" dirty="0">
                <a:solidFill>
                  <a:srgbClr val="FF0000"/>
                </a:solidFill>
              </a:rPr>
              <a:t>cache</a:t>
            </a:r>
            <a:r>
              <a:rPr lang="zh-CN" altLang="en-US" dirty="0">
                <a:solidFill>
                  <a:srgbClr val="FF0000"/>
                </a:solidFill>
              </a:rPr>
              <a:t>关键技术四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华文新魏" pitchFamily="2" charset="-122"/>
              </a:rPr>
              <a:t>数据查找 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 Identification</a:t>
            </a:r>
          </a:p>
          <a:p>
            <a:pPr lvl="1"/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如何判断数据在</a:t>
            </a:r>
            <a:r>
              <a:rPr lang="en-US" altLang="zh-CN" sz="2200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sz="2200" dirty="0">
                <a:solidFill>
                  <a:schemeClr val="tx1"/>
                </a:solidFill>
                <a:latin typeface="华文新魏" pitchFamily="2" charset="-122"/>
              </a:rPr>
              <a:t>中</a:t>
            </a:r>
          </a:p>
          <a:p>
            <a:r>
              <a:rPr lang="zh-CN" altLang="en-US" b="1" dirty="0">
                <a:latin typeface="华文新魏" pitchFamily="2" charset="-122"/>
              </a:rPr>
              <a:t>地址映射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Address Mapping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主存数据如何放置到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行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/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槽中</a:t>
            </a:r>
          </a:p>
          <a:p>
            <a:r>
              <a:rPr lang="zh-CN" altLang="en-US" b="1" dirty="0">
                <a:latin typeface="华文新魏" pitchFamily="2" charset="-122"/>
              </a:rPr>
              <a:t>替换策略</a:t>
            </a:r>
            <a:r>
              <a:rPr lang="zh-CN" altLang="en-US" dirty="0">
                <a:latin typeface="华文新魏" pitchFamily="2" charset="-122"/>
              </a:rPr>
              <a:t> 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Placement Policy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满后如何处理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华文新魏" pitchFamily="2" charset="-122"/>
              </a:rPr>
              <a:t>写入策略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 Policy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如何保证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与</a:t>
            </a:r>
            <a:r>
              <a:rPr lang="en-US" altLang="zh-CN" dirty="0">
                <a:solidFill>
                  <a:schemeClr val="tx1"/>
                </a:solidFill>
                <a:latin typeface="华文新魏" pitchFamily="2" charset="-122"/>
              </a:rPr>
              <a:t>memory</a:t>
            </a:r>
            <a:r>
              <a:rPr lang="zh-CN" altLang="en-US" dirty="0">
                <a:solidFill>
                  <a:schemeClr val="tx1"/>
                </a:solidFill>
                <a:latin typeface="华文新魏" pitchFamily="2" charset="-122"/>
              </a:rPr>
              <a:t>的一致性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9DFE67-98F7-45DB-B8CE-7C58D60EF9F4}"/>
              </a:ext>
            </a:extLst>
          </p:cNvPr>
          <p:cNvSpPr/>
          <p:nvPr/>
        </p:nvSpPr>
        <p:spPr>
          <a:xfrm>
            <a:off x="400161" y="795642"/>
            <a:ext cx="11391677" cy="392875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598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4.5.6 Cache</a:t>
            </a:r>
            <a:r>
              <a:rPr lang="zh-CN" altLang="en-US" dirty="0"/>
              <a:t>的写策略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写回法</a:t>
            </a:r>
            <a:r>
              <a:rPr lang="en-US" altLang="zh-CN" dirty="0"/>
              <a:t>(write back)</a:t>
            </a:r>
          </a:p>
          <a:p>
            <a:r>
              <a:rPr lang="zh-CN" altLang="en-US" dirty="0"/>
              <a:t>写穿</a:t>
            </a:r>
            <a:r>
              <a:rPr lang="en-US" altLang="zh-CN" dirty="0"/>
              <a:t>/</a:t>
            </a:r>
            <a:r>
              <a:rPr lang="zh-CN" altLang="en-US" dirty="0"/>
              <a:t>直达法 </a:t>
            </a:r>
            <a:r>
              <a:rPr lang="en-US" altLang="zh-CN" dirty="0"/>
              <a:t>(write through)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715000" y="5383214"/>
            <a:ext cx="4419600" cy="636587"/>
            <a:chOff x="1296" y="3103"/>
            <a:chExt cx="2784" cy="401"/>
          </a:xfrm>
        </p:grpSpPr>
        <p:sp>
          <p:nvSpPr>
            <p:cNvPr id="5" name="AutoShape 3"/>
            <p:cNvSpPr>
              <a:spLocks noChangeAspect="1" noChangeArrowheads="1"/>
            </p:cNvSpPr>
            <p:nvPr/>
          </p:nvSpPr>
          <p:spPr bwMode="auto">
            <a:xfrm flipV="1">
              <a:off x="1296" y="3103"/>
              <a:ext cx="2784" cy="40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90 w 21600"/>
                <a:gd name="T13" fmla="*/ 2370 h 21600"/>
                <a:gd name="T14" fmla="*/ 19210 w 21600"/>
                <a:gd name="T15" fmla="*/ 1923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186" y="21600"/>
                  </a:lnTo>
                  <a:lnTo>
                    <a:pt x="2041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0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112" y="3166"/>
              <a:ext cx="115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ctr"/>
              <a:r>
                <a:rPr lang="zh-CN" altLang="en-US">
                  <a:solidFill>
                    <a:srgbClr val="66FF33"/>
                  </a:solidFill>
                  <a:latin typeface="+mn-ea"/>
                </a:rPr>
                <a:t>磁带，光盘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5981700" y="4789489"/>
            <a:ext cx="3886200" cy="593725"/>
            <a:chOff x="1464" y="2748"/>
            <a:chExt cx="2448" cy="374"/>
          </a:xfrm>
        </p:grpSpPr>
        <p:sp>
          <p:nvSpPr>
            <p:cNvPr id="8" name="AutoShape 6"/>
            <p:cNvSpPr>
              <a:spLocks noChangeAspect="1" noChangeArrowheads="1"/>
            </p:cNvSpPr>
            <p:nvPr/>
          </p:nvSpPr>
          <p:spPr bwMode="auto">
            <a:xfrm flipV="1">
              <a:off x="1464" y="2748"/>
              <a:ext cx="2448" cy="3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82 w 21600"/>
                <a:gd name="T13" fmla="*/ 2386 h 21600"/>
                <a:gd name="T14" fmla="*/ 19218 w 21600"/>
                <a:gd name="T15" fmla="*/ 192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157" y="21600"/>
                  </a:lnTo>
                  <a:lnTo>
                    <a:pt x="2044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112" y="2832"/>
              <a:ext cx="115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ctr"/>
              <a:r>
                <a:rPr lang="zh-CN" altLang="en-US">
                  <a:latin typeface="+mn-ea"/>
                </a:rPr>
                <a:t>磁盘</a:t>
              </a: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6384925" y="3668714"/>
            <a:ext cx="3079750" cy="574675"/>
            <a:chOff x="1718" y="2040"/>
            <a:chExt cx="1940" cy="362"/>
          </a:xfrm>
        </p:grpSpPr>
        <p:sp>
          <p:nvSpPr>
            <p:cNvPr id="11" name="AutoShape 9"/>
            <p:cNvSpPr>
              <a:spLocks noChangeAspect="1" noChangeArrowheads="1"/>
            </p:cNvSpPr>
            <p:nvPr/>
          </p:nvSpPr>
          <p:spPr bwMode="auto">
            <a:xfrm flipV="1">
              <a:off x="1718" y="2040"/>
              <a:ext cx="1940" cy="3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72 w 21600"/>
                <a:gd name="T13" fmla="*/ 2602 h 21600"/>
                <a:gd name="T14" fmla="*/ 19028 w 21600"/>
                <a:gd name="T15" fmla="*/ 1899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50" y="21600"/>
                  </a:lnTo>
                  <a:lnTo>
                    <a:pt x="2005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66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160" y="2112"/>
              <a:ext cx="115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>
                  <a:latin typeface="+mn-ea"/>
                </a:rPr>
                <a:t>Cache</a:t>
              </a:r>
              <a:r>
                <a:rPr lang="zh-CN" altLang="en-US" dirty="0">
                  <a:latin typeface="+mn-ea"/>
                </a:rPr>
                <a:t>高速缓存</a:t>
              </a:r>
              <a:endParaRPr lang="zh-CN" altLang="en-US" sz="1600" dirty="0">
                <a:latin typeface="+mn-ea"/>
              </a:endParaRP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6184900" y="4243389"/>
            <a:ext cx="3479800" cy="606425"/>
            <a:chOff x="1592" y="2402"/>
            <a:chExt cx="2192" cy="382"/>
          </a:xfrm>
        </p:grpSpPr>
        <p:sp>
          <p:nvSpPr>
            <p:cNvPr id="14" name="AutoShape 12"/>
            <p:cNvSpPr>
              <a:spLocks noChangeAspect="1" noChangeArrowheads="1"/>
            </p:cNvSpPr>
            <p:nvPr/>
          </p:nvSpPr>
          <p:spPr bwMode="auto">
            <a:xfrm flipV="1">
              <a:off x="1592" y="2402"/>
              <a:ext cx="2192" cy="33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434 w 21600"/>
                <a:gd name="T13" fmla="*/ 2422 h 21600"/>
                <a:gd name="T14" fmla="*/ 19166 w 21600"/>
                <a:gd name="T15" fmla="*/ 1917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260" y="21600"/>
                  </a:lnTo>
                  <a:lnTo>
                    <a:pt x="203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00FF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2160" y="2494"/>
              <a:ext cx="115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ctr"/>
              <a:endParaRPr lang="zh-CN" altLang="zh-CN">
                <a:latin typeface="+mn-ea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2160" y="2448"/>
              <a:ext cx="115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ctr"/>
              <a:r>
                <a:rPr lang="zh-CN" altLang="en-US">
                  <a:solidFill>
                    <a:srgbClr val="003300"/>
                  </a:solidFill>
                  <a:latin typeface="+mn-ea"/>
                </a:rPr>
                <a:t>主存</a:t>
              </a:r>
            </a:p>
          </p:txBody>
        </p:sp>
      </p:grp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6584950" y="3097214"/>
            <a:ext cx="2679700" cy="536575"/>
            <a:chOff x="1844" y="1680"/>
            <a:chExt cx="1688" cy="338"/>
          </a:xfrm>
        </p:grpSpPr>
        <p:sp>
          <p:nvSpPr>
            <p:cNvPr id="18" name="AutoShape 16"/>
            <p:cNvSpPr>
              <a:spLocks noChangeAspect="1" noChangeArrowheads="1"/>
            </p:cNvSpPr>
            <p:nvPr/>
          </p:nvSpPr>
          <p:spPr bwMode="auto">
            <a:xfrm flipV="1">
              <a:off x="1844" y="1680"/>
              <a:ext cx="1688" cy="3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700 w 21600"/>
                <a:gd name="T13" fmla="*/ 2676 h 21600"/>
                <a:gd name="T14" fmla="*/ 18900 w 21600"/>
                <a:gd name="T15" fmla="*/ 1892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92" y="21600"/>
                  </a:lnTo>
                  <a:lnTo>
                    <a:pt x="1980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160" y="1728"/>
              <a:ext cx="1152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ctr"/>
              <a:r>
                <a:rPr lang="en-US" altLang="zh-CN">
                  <a:solidFill>
                    <a:srgbClr val="003300"/>
                  </a:solidFill>
                  <a:latin typeface="+mn-ea"/>
                </a:rPr>
                <a:t>CPU</a:t>
              </a:r>
              <a:r>
                <a:rPr lang="zh-CN" altLang="en-US" dirty="0">
                  <a:solidFill>
                    <a:srgbClr val="003300"/>
                  </a:solidFill>
                  <a:latin typeface="+mn-ea"/>
                </a:rPr>
                <a:t>寄存器</a:t>
              </a:r>
            </a:p>
          </p:txBody>
        </p:sp>
      </p:grp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7848600" y="2209800"/>
            <a:ext cx="0" cy="24384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>
            <a:off x="8077200" y="2209800"/>
            <a:ext cx="0" cy="28194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7620000" y="2209800"/>
            <a:ext cx="0" cy="1752600"/>
          </a:xfrm>
          <a:prstGeom prst="line">
            <a:avLst/>
          </a:prstGeom>
          <a:noFill/>
          <a:ln w="76200">
            <a:solidFill>
              <a:srgbClr val="33CC33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91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L -0.49167 0.0027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8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2" grpId="0" animBg="1"/>
      <p:bldP spid="2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对存储系统性能的影响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3100" b="1" dirty="0"/>
              <a:t>读优化</a:t>
            </a:r>
          </a:p>
          <a:p>
            <a:pPr lvl="1"/>
            <a:r>
              <a:rPr lang="zh-CN" altLang="en-US" sz="2600" dirty="0"/>
              <a:t>时间局部性</a:t>
            </a:r>
          </a:p>
          <a:p>
            <a:pPr lvl="2"/>
            <a:r>
              <a:rPr lang="zh-CN" altLang="en-US" sz="2600" dirty="0"/>
              <a:t>将刚访问的数据调度到</a:t>
            </a:r>
            <a:r>
              <a:rPr lang="en-US" altLang="zh-CN" sz="2600" dirty="0"/>
              <a:t>cache</a:t>
            </a:r>
            <a:r>
              <a:rPr lang="zh-CN" altLang="en-US" sz="2600" dirty="0"/>
              <a:t>中、利用淘汰算法将不经常使用的数据淘汰</a:t>
            </a:r>
          </a:p>
          <a:p>
            <a:pPr lvl="1"/>
            <a:r>
              <a:rPr lang="zh-CN" altLang="en-US" sz="2600" dirty="0"/>
              <a:t>空间局部性</a:t>
            </a:r>
          </a:p>
          <a:p>
            <a:pPr lvl="2"/>
            <a:r>
              <a:rPr lang="zh-CN" altLang="en-US" sz="2600" dirty="0"/>
              <a:t>大块预读，相邻的数据被调度到</a:t>
            </a:r>
            <a:r>
              <a:rPr lang="en-US" altLang="zh-CN" sz="2600" dirty="0"/>
              <a:t>cache</a:t>
            </a:r>
            <a:r>
              <a:rPr lang="zh-CN" altLang="en-US" sz="2600" dirty="0"/>
              <a:t>中</a:t>
            </a:r>
          </a:p>
          <a:p>
            <a:r>
              <a:rPr lang="zh-CN" altLang="en-US" sz="3100" b="1" dirty="0"/>
              <a:t>写优化</a:t>
            </a:r>
            <a:endParaRPr lang="en-US" altLang="zh-CN" sz="3100" b="1" dirty="0"/>
          </a:p>
          <a:p>
            <a:pPr lvl="1"/>
            <a:r>
              <a:rPr lang="zh-CN" altLang="en-US" sz="2500" dirty="0"/>
              <a:t>写回策略提升突发写性能</a:t>
            </a:r>
          </a:p>
          <a:p>
            <a:r>
              <a:rPr lang="zh-CN" altLang="en-US" sz="3300" b="1" dirty="0"/>
              <a:t>负面影响</a:t>
            </a:r>
          </a:p>
          <a:p>
            <a:pPr lvl="1"/>
            <a:r>
              <a:rPr lang="zh-CN" altLang="en-US" sz="2600" dirty="0"/>
              <a:t>写回策略引起不一致性</a:t>
            </a:r>
          </a:p>
          <a:p>
            <a:pPr lvl="1"/>
            <a:r>
              <a:rPr lang="zh-CN" altLang="en-US" sz="2600" dirty="0"/>
              <a:t>缓冲区满后，写性能降低</a:t>
            </a:r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8381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命中率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44085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命中率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en-US" altLang="zh-CN" sz="2100" dirty="0" err="1">
                <a:latin typeface="+mn-ea"/>
                <a:ea typeface="+mn-ea"/>
              </a:rPr>
              <a:t>N</a:t>
            </a:r>
            <a:r>
              <a:rPr lang="en-US" altLang="zh-CN" sz="2100" baseline="-25000" dirty="0" err="1">
                <a:latin typeface="+mn-ea"/>
                <a:ea typeface="+mn-ea"/>
              </a:rPr>
              <a:t>c</a:t>
            </a:r>
            <a:r>
              <a:rPr lang="zh-CN" altLang="en-US" sz="2100" dirty="0">
                <a:latin typeface="+mn-ea"/>
                <a:ea typeface="+mn-ea"/>
              </a:rPr>
              <a:t>表示</a:t>
            </a:r>
            <a:r>
              <a:rPr lang="en-US" altLang="zh-CN" sz="2100" dirty="0">
                <a:latin typeface="+mn-ea"/>
                <a:ea typeface="+mn-ea"/>
              </a:rPr>
              <a:t>cache</a:t>
            </a:r>
            <a:r>
              <a:rPr lang="zh-CN" altLang="en-US" sz="2100" dirty="0">
                <a:latin typeface="+mn-ea"/>
                <a:ea typeface="+mn-ea"/>
              </a:rPr>
              <a:t>完成存取访问的总次数</a:t>
            </a:r>
          </a:p>
          <a:p>
            <a:pPr lvl="1"/>
            <a:r>
              <a:rPr lang="en-US" altLang="zh-CN" dirty="0">
                <a:latin typeface="+mn-ea"/>
                <a:ea typeface="+mn-ea"/>
              </a:rPr>
              <a:t>N</a:t>
            </a:r>
            <a:r>
              <a:rPr lang="en-US" altLang="zh-CN" baseline="-25000" dirty="0">
                <a:latin typeface="+mn-ea"/>
                <a:ea typeface="+mn-ea"/>
              </a:rPr>
              <a:t>m</a:t>
            </a:r>
            <a:r>
              <a:rPr lang="zh-CN" altLang="en-US" dirty="0">
                <a:latin typeface="+mn-ea"/>
                <a:ea typeface="+mn-ea"/>
              </a:rPr>
              <a:t>表示主存完成存取访问的总次数</a:t>
            </a:r>
          </a:p>
          <a:p>
            <a:r>
              <a:rPr lang="en-US" altLang="zh-CN" b="1" dirty="0">
                <a:latin typeface="+mn-ea"/>
                <a:ea typeface="+mn-ea"/>
              </a:rPr>
              <a:t>t</a:t>
            </a:r>
            <a:r>
              <a:rPr lang="en-US" altLang="zh-CN" b="1" baseline="-25000" dirty="0">
                <a:latin typeface="+mn-ea"/>
                <a:ea typeface="+mn-ea"/>
              </a:rPr>
              <a:t>a</a:t>
            </a:r>
            <a:r>
              <a:rPr lang="zh-CN" altLang="en-US" b="1" dirty="0">
                <a:latin typeface="+mn-ea"/>
                <a:ea typeface="+mn-ea"/>
              </a:rPr>
              <a:t>平均访问时间</a:t>
            </a:r>
            <a:endParaRPr lang="en-US" altLang="zh-CN" sz="2900" baseline="-250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zh-CN" sz="2200" dirty="0" err="1">
                <a:latin typeface="+mn-ea"/>
                <a:ea typeface="+mn-ea"/>
              </a:rPr>
              <a:t>t</a:t>
            </a:r>
            <a:r>
              <a:rPr lang="en-US" altLang="zh-CN" sz="2200" baseline="-25000" dirty="0" err="1">
                <a:latin typeface="+mn-ea"/>
                <a:ea typeface="+mn-ea"/>
              </a:rPr>
              <a:t>c</a:t>
            </a:r>
            <a:r>
              <a:rPr lang="zh-CN" altLang="en-US" sz="2200" dirty="0">
                <a:latin typeface="+mn-ea"/>
                <a:ea typeface="+mn-ea"/>
              </a:rPr>
              <a:t>表示命中</a:t>
            </a:r>
            <a:r>
              <a:rPr lang="en-US" altLang="zh-CN" sz="2200" dirty="0">
                <a:latin typeface="+mn-ea"/>
                <a:ea typeface="+mn-ea"/>
              </a:rPr>
              <a:t>cache</a:t>
            </a:r>
            <a:r>
              <a:rPr lang="zh-CN" altLang="en-US" sz="2200" dirty="0">
                <a:latin typeface="+mn-ea"/>
                <a:ea typeface="+mn-ea"/>
              </a:rPr>
              <a:t>时的访问时间</a:t>
            </a:r>
          </a:p>
          <a:p>
            <a:pPr lvl="1"/>
            <a:r>
              <a:rPr lang="en-US" altLang="zh-CN" sz="2200" dirty="0">
                <a:latin typeface="+mn-ea"/>
                <a:ea typeface="+mn-ea"/>
              </a:rPr>
              <a:t>t</a:t>
            </a:r>
            <a:r>
              <a:rPr lang="en-US" altLang="zh-CN" sz="2200" baseline="-25000" dirty="0">
                <a:latin typeface="+mn-ea"/>
                <a:ea typeface="+mn-ea"/>
              </a:rPr>
              <a:t>m</a:t>
            </a:r>
            <a:r>
              <a:rPr lang="zh-CN" altLang="en-US" sz="2200" dirty="0">
                <a:latin typeface="+mn-ea"/>
                <a:ea typeface="+mn-ea"/>
              </a:rPr>
              <a:t>表示命中主存时的访问时间</a:t>
            </a:r>
          </a:p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访问效率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</a:rPr>
              <a:t>影响命中率的几个因素</a:t>
            </a:r>
          </a:p>
          <a:p>
            <a:pPr lvl="1">
              <a:defRPr/>
            </a:pPr>
            <a:r>
              <a:rPr lang="zh-CN" altLang="en-US" sz="2200" dirty="0">
                <a:latin typeface="+mn-ea"/>
              </a:rPr>
              <a:t> 程序行为（局部性）    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dirty="0">
                <a:latin typeface="+mn-ea"/>
              </a:rPr>
              <a:t>容量</a:t>
            </a:r>
          </a:p>
          <a:p>
            <a:pPr lvl="1">
              <a:defRPr/>
            </a:pPr>
            <a:r>
              <a:rPr lang="zh-CN" altLang="en-US" sz="2200" dirty="0">
                <a:latin typeface="+mn-ea"/>
              </a:rPr>
              <a:t> 组织方式                     块大小</a:t>
            </a:r>
          </a:p>
          <a:p>
            <a:pPr>
              <a:defRPr/>
            </a:pPr>
            <a:endParaRPr lang="zh-CN" altLang="en-US" dirty="0">
              <a:latin typeface="+mn-ea"/>
              <a:ea typeface="+mn-ea"/>
            </a:endParaRPr>
          </a:p>
          <a:p>
            <a:pPr lvl="1">
              <a:lnSpc>
                <a:spcPct val="110000"/>
              </a:lnSpc>
            </a:pPr>
            <a:endParaRPr lang="zh-CN" altLang="en-US" sz="2200" dirty="0">
              <a:latin typeface="华文新魏" pitchFamily="2" charset="-122"/>
            </a:endParaRPr>
          </a:p>
          <a:p>
            <a:pPr lvl="2">
              <a:lnSpc>
                <a:spcPct val="110000"/>
              </a:lnSpc>
              <a:buNone/>
            </a:pPr>
            <a:endParaRPr lang="zh-CN" altLang="en-US" sz="2900" baseline="-25000" dirty="0">
              <a:solidFill>
                <a:srgbClr val="FF0000"/>
              </a:solidFill>
              <a:latin typeface="华文新魏" pitchFamily="2" charset="-122"/>
            </a:endParaRPr>
          </a:p>
          <a:p>
            <a:pPr lvl="2">
              <a:lnSpc>
                <a:spcPct val="110000"/>
              </a:lnSpc>
              <a:buNone/>
            </a:pPr>
            <a:endParaRPr lang="zh-CN" altLang="en-US" sz="2900" baseline="-25000" dirty="0">
              <a:solidFill>
                <a:schemeClr val="accent2"/>
              </a:solidFill>
              <a:latin typeface="华文新魏" pitchFamily="2" charset="-122"/>
            </a:endParaRPr>
          </a:p>
          <a:p>
            <a:pPr lvl="2">
              <a:lnSpc>
                <a:spcPct val="110000"/>
              </a:lnSpc>
              <a:buNone/>
            </a:pPr>
            <a:endParaRPr lang="zh-CN" altLang="en-US" sz="3300" dirty="0">
              <a:solidFill>
                <a:schemeClr val="accent2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054029" y="1421725"/>
                <a:ext cx="2364045" cy="97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029" y="1421725"/>
                <a:ext cx="2364045" cy="97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54029" y="3238056"/>
                <a:ext cx="37294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zh-CN" altLang="en-US" sz="28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029" y="3238056"/>
                <a:ext cx="37294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AE93C1B7-57D7-46EE-A368-1C5570BA13D9}"/>
              </a:ext>
            </a:extLst>
          </p:cNvPr>
          <p:cNvGrpSpPr/>
          <p:nvPr/>
        </p:nvGrpSpPr>
        <p:grpSpPr>
          <a:xfrm>
            <a:off x="3702715" y="4045574"/>
            <a:ext cx="6995671" cy="838435"/>
            <a:chOff x="3702715" y="4045574"/>
            <a:chExt cx="6995671" cy="83843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9EB2B79-6A29-4D70-A6DC-73962C505144}"/>
                </a:ext>
              </a:extLst>
            </p:cNvPr>
            <p:cNvGrpSpPr/>
            <p:nvPr/>
          </p:nvGrpSpPr>
          <p:grpSpPr>
            <a:xfrm>
              <a:off x="3702715" y="4045574"/>
              <a:ext cx="5402253" cy="838435"/>
              <a:chOff x="5970902" y="4074758"/>
              <a:chExt cx="5402253" cy="8384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C863BB2-E793-4F8E-8FFB-FF692EE2C228}"/>
                      </a:ext>
                    </a:extLst>
                  </p:cNvPr>
                  <p:cNvSpPr/>
                  <p:nvPr/>
                </p:nvSpPr>
                <p:spPr>
                  <a:xfrm>
                    <a:off x="5970902" y="4128921"/>
                    <a:ext cx="3292633" cy="7593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800" b="1" dirty="0">
                        <a:solidFill>
                          <a:schemeClr val="tx1"/>
                        </a:solidFill>
                      </a:rPr>
                      <a:t>E=</a:t>
                    </a:r>
                    <a:r>
                      <a:rPr lang="en-US" altLang="zh-CN" sz="2800" dirty="0">
                        <a:latin typeface="+mn-ea"/>
                      </a:rPr>
                      <a:t> t</a:t>
                    </a:r>
                    <a:r>
                      <a:rPr lang="en-US" altLang="zh-CN" sz="2800" baseline="-25000" dirty="0" err="1">
                        <a:latin typeface="+mn-ea"/>
                      </a:rPr>
                      <a:t>c</a:t>
                    </a:r>
                    <a:r>
                      <a:rPr lang="en-US" altLang="zh-CN" sz="2800" dirty="0">
                        <a:latin typeface="+mn-ea"/>
                      </a:rPr>
                      <a:t>/ t</a:t>
                    </a:r>
                    <a:r>
                      <a:rPr lang="en-US" altLang="zh-CN" sz="2800" baseline="-25000" dirty="0">
                        <a:latin typeface="+mn-ea"/>
                      </a:rPr>
                      <a:t>a </a:t>
                    </a:r>
                    <a14:m>
                      <m:oMath xmlns:m="http://schemas.openxmlformats.org/officeDocument/2006/math">
                        <m:r>
                          <a:rPr lang="en-US" altLang="zh-CN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altLang="zh-CN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</m:d>
                            <m:r>
                              <a:rPr lang="en-US" altLang="zh-C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den>
                        </m:f>
                      </m:oMath>
                    </a14:m>
                    <a:endParaRPr lang="zh-CN" altLang="en-US" sz="2800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C863BB2-E793-4F8E-8FFB-FF692EE2C22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0902" y="4128921"/>
                    <a:ext cx="3292633" cy="7593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9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CF6D210A-70CD-442D-B061-0220EB110303}"/>
                      </a:ext>
                    </a:extLst>
                  </p:cNvPr>
                  <p:cNvSpPr/>
                  <p:nvPr/>
                </p:nvSpPr>
                <p:spPr>
                  <a:xfrm>
                    <a:off x="9038221" y="4074758"/>
                    <a:ext cx="2334934" cy="83843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altLang="zh-C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400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CF6D210A-70CD-442D-B061-0220EB1103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38221" y="4074758"/>
                    <a:ext cx="2334934" cy="83843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ABF37AD-F53B-4FEB-8DB7-6BAA3287099E}"/>
                </a:ext>
              </a:extLst>
            </p:cNvPr>
            <p:cNvSpPr txBox="1"/>
            <p:nvPr/>
          </p:nvSpPr>
          <p:spPr>
            <a:xfrm>
              <a:off x="9426948" y="4280125"/>
              <a:ext cx="1271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(r=</a:t>
              </a:r>
              <a:r>
                <a:rPr lang="en-US" altLang="zh-CN" dirty="0">
                  <a:latin typeface="+mn-ea"/>
                </a:rPr>
                <a:t> t</a:t>
              </a:r>
              <a:r>
                <a:rPr lang="en-US" altLang="zh-CN" baseline="-25000" dirty="0">
                  <a:latin typeface="+mn-ea"/>
                </a:rPr>
                <a:t>m</a:t>
              </a:r>
              <a:r>
                <a:rPr lang="en-US" altLang="zh-CN" dirty="0">
                  <a:latin typeface="+mn-ea"/>
                </a:rPr>
                <a:t>/ </a:t>
              </a:r>
              <a:r>
                <a:rPr lang="en-US" altLang="zh-CN" dirty="0" err="1">
                  <a:latin typeface="+mn-ea"/>
                </a:rPr>
                <a:t>t</a:t>
              </a:r>
              <a:r>
                <a:rPr lang="en-US" altLang="zh-CN" baseline="-25000" dirty="0" err="1">
                  <a:latin typeface="+mn-ea"/>
                </a:rPr>
                <a:t>c</a:t>
              </a:r>
              <a:r>
                <a:rPr lang="en-US" altLang="zh-CN" dirty="0">
                  <a:latin typeface="+mn-ea"/>
                </a:rPr>
                <a:t>)</a:t>
              </a:r>
              <a:r>
                <a:rPr lang="en-US" altLang="zh-CN" baseline="-25000" dirty="0">
                  <a:latin typeface="+mn-ea"/>
                </a:rPr>
                <a:t>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380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5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+mn-ea"/>
                <a:ea typeface="+mn-ea"/>
              </a:rPr>
              <a:t>cache</a:t>
            </a:r>
            <a:r>
              <a:rPr lang="zh-CN" altLang="en-US" dirty="0">
                <a:latin typeface="+mn-ea"/>
                <a:ea typeface="+mn-ea"/>
              </a:rPr>
              <a:t>的命中率与</a:t>
            </a:r>
            <a:r>
              <a:rPr lang="en-US" altLang="zh-CN" dirty="0">
                <a:latin typeface="+mn-ea"/>
                <a:ea typeface="+mn-ea"/>
              </a:rPr>
              <a:t>cache</a:t>
            </a:r>
            <a:r>
              <a:rPr lang="zh-CN" altLang="en-US" dirty="0">
                <a:latin typeface="+mn-ea"/>
                <a:ea typeface="+mn-ea"/>
              </a:rPr>
              <a:t>容量的关系</a:t>
            </a:r>
          </a:p>
        </p:txBody>
      </p:sp>
      <p:graphicFrame>
        <p:nvGraphicFramePr>
          <p:cNvPr id="120951" name="Object 119"/>
          <p:cNvGraphicFramePr>
            <a:graphicFrameLocks noGrp="1" noChangeAspect="1"/>
          </p:cNvGraphicFramePr>
          <p:nvPr>
            <p:ph idx="1"/>
          </p:nvPr>
        </p:nvGraphicFramePr>
        <p:xfrm>
          <a:off x="2927350" y="1847850"/>
          <a:ext cx="627062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7" name="Picture" r:id="rId3" imgW="2743200" imgH="1330560" progId="Word.Picture.8">
                  <p:embed/>
                </p:oleObj>
              </mc:Choice>
              <mc:Fallback>
                <p:oleObj name="Picture" r:id="rId3" imgW="2743200" imgH="1330560" progId="Word.Picture.8">
                  <p:embed/>
                  <p:pic>
                    <p:nvPicPr>
                      <p:cNvPr id="120951" name="Object 11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1847850"/>
                        <a:ext cx="6270625" cy="3041650"/>
                      </a:xfrm>
                      <a:prstGeom prst="rect">
                        <a:avLst/>
                      </a:prstGeom>
                      <a:solidFill>
                        <a:schemeClr val="tx2">
                          <a:alpha val="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548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</a:rPr>
              <a:t>块容量与命中率    </a:t>
            </a:r>
            <a:r>
              <a:rPr lang="en-US" altLang="zh-CN" dirty="0"/>
              <a:t>Is bigger always better?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块越大，块数量越少</a:t>
            </a:r>
            <a:endParaRPr lang="en-US" altLang="zh-CN" sz="2800" dirty="0"/>
          </a:p>
          <a:p>
            <a:pPr lvl="1"/>
            <a:r>
              <a:rPr lang="zh-CN" altLang="en-US" sz="2400" dirty="0"/>
              <a:t>空间局部性越好</a:t>
            </a:r>
          </a:p>
          <a:p>
            <a:pPr lvl="1"/>
            <a:r>
              <a:rPr lang="zh-CN" altLang="en-US" sz="2400" dirty="0"/>
              <a:t>时间局部性不佳</a:t>
            </a:r>
          </a:p>
          <a:p>
            <a:pPr lvl="2"/>
            <a:r>
              <a:rPr lang="zh-CN" altLang="en-US" sz="2400" dirty="0"/>
              <a:t>缺失率提升</a:t>
            </a:r>
          </a:p>
          <a:p>
            <a:pPr lvl="2"/>
            <a:r>
              <a:rPr lang="zh-CN" altLang="en-US" sz="2400" dirty="0"/>
              <a:t>极端例子</a:t>
            </a:r>
            <a:endParaRPr lang="en-US" altLang="zh-CN" sz="2400" dirty="0"/>
          </a:p>
          <a:p>
            <a:pPr marL="914400" lvl="2" indent="0">
              <a:buNone/>
            </a:pPr>
            <a:r>
              <a:rPr lang="zh-CN" altLang="en-US" sz="2400" dirty="0"/>
              <a:t>   一个</a:t>
            </a:r>
            <a:r>
              <a:rPr lang="en-US" altLang="zh-CN" sz="2400" dirty="0"/>
              <a:t>cache</a:t>
            </a:r>
            <a:r>
              <a:rPr lang="zh-CN" altLang="en-US" sz="2400" dirty="0"/>
              <a:t>只有一块</a:t>
            </a:r>
          </a:p>
          <a:p>
            <a:endParaRPr lang="zh-CN" altLang="en-US" dirty="0"/>
          </a:p>
        </p:txBody>
      </p:sp>
      <p:graphicFrame>
        <p:nvGraphicFramePr>
          <p:cNvPr id="5" name="Object 63"/>
          <p:cNvGraphicFramePr>
            <a:graphicFrameLocks noGrp="1" noChangeAspect="1"/>
          </p:cNvGraphicFramePr>
          <p:nvPr/>
        </p:nvGraphicFramePr>
        <p:xfrm>
          <a:off x="5138650" y="2501463"/>
          <a:ext cx="6219535" cy="387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1" name="图片" r:id="rId3" imgW="2749296" imgH="1525524" progId="Word.Picture.8">
                  <p:embed/>
                </p:oleObj>
              </mc:Choice>
              <mc:Fallback>
                <p:oleObj name="图片" r:id="rId3" imgW="2749296" imgH="1525524" progId="Word.Picture.8">
                  <p:embed/>
                  <p:pic>
                    <p:nvPicPr>
                      <p:cNvPr id="5" name="Object 6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650" y="2501463"/>
                        <a:ext cx="6219535" cy="3878206"/>
                      </a:xfrm>
                      <a:prstGeom prst="rect">
                        <a:avLst/>
                      </a:prstGeom>
                      <a:solidFill>
                        <a:schemeClr val="tx2">
                          <a:alpha val="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136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2" name="矩形 1"/>
          <p:cNvSpPr/>
          <p:nvPr/>
        </p:nvSpPr>
        <p:spPr>
          <a:xfrm>
            <a:off x="605085" y="750662"/>
            <a:ext cx="10637159" cy="2489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假定主存和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之间采用直接映射方式，块大小为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数据区容量为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64KB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，主存地址为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位，按字节编址，数据字长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位。要求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给出直接映射方式下主存地址划分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访问的硬件实现（</a:t>
            </a:r>
            <a:r>
              <a:rPr lang="zh-CN" altLang="en-US" sz="2275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不做要求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949921" y="3480839"/>
            <a:ext cx="3207675" cy="95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由题目条件知：</a:t>
            </a:r>
          </a:p>
          <a:p>
            <a:pPr eaLnBrk="1" hangingPunct="1">
              <a:lnSpc>
                <a:spcPct val="130000"/>
              </a:lnSpc>
              <a:spcBef>
                <a:spcPct val="30000"/>
              </a:spcBef>
              <a:buFontTx/>
              <a:buNone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 数据块大小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16B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586592" y="4560097"/>
            <a:ext cx="3772963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数据区容量为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64KB </a:t>
            </a:r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98482" y="3900805"/>
            <a:ext cx="3618104" cy="503151"/>
            <a:chOff x="5195454" y="4155497"/>
            <a:chExt cx="3815969" cy="530667"/>
          </a:xfrm>
        </p:grpSpPr>
        <p:sp>
          <p:nvSpPr>
            <p:cNvPr id="12" name="矩形 11"/>
            <p:cNvSpPr/>
            <p:nvPr/>
          </p:nvSpPr>
          <p:spPr>
            <a:xfrm>
              <a:off x="6174145" y="4155497"/>
              <a:ext cx="2837278" cy="5306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30000"/>
                </a:lnSpc>
                <a:spcBef>
                  <a:spcPct val="30000"/>
                </a:spcBef>
                <a:buFontTx/>
                <a:buNone/>
              </a:pPr>
              <a:r>
                <a:rPr lang="zh-CN" altLang="en-US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块内偏移地址</a:t>
              </a:r>
              <a:r>
                <a:rPr lang="en-US" altLang="zh-CN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4</a:t>
              </a:r>
              <a:r>
                <a:rPr lang="zh-CN" altLang="en-US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位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；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5195454" y="4301836"/>
              <a:ext cx="737755" cy="332509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228191" y="4488649"/>
            <a:ext cx="5481064" cy="503151"/>
            <a:chOff x="5195454" y="4165888"/>
            <a:chExt cx="3338734" cy="530667"/>
          </a:xfrm>
        </p:grpSpPr>
        <p:sp>
          <p:nvSpPr>
            <p:cNvPr id="19" name="矩形 18"/>
            <p:cNvSpPr/>
            <p:nvPr/>
          </p:nvSpPr>
          <p:spPr>
            <a:xfrm>
              <a:off x="5925810" y="4165888"/>
              <a:ext cx="2608378" cy="530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30000"/>
                </a:spcBef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64KB/16B = 4096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；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5195454" y="4305299"/>
              <a:ext cx="631876" cy="329046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sp>
        <p:nvSpPr>
          <p:cNvPr id="23" name="矩形 22"/>
          <p:cNvSpPr/>
          <p:nvPr/>
        </p:nvSpPr>
        <p:spPr>
          <a:xfrm>
            <a:off x="1578025" y="5460785"/>
            <a:ext cx="2615139" cy="4424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Tag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字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段的位数为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252831" y="5510040"/>
            <a:ext cx="4602086" cy="442429"/>
            <a:chOff x="4485408" y="5811177"/>
            <a:chExt cx="3904543" cy="466625"/>
          </a:xfrm>
        </p:grpSpPr>
        <p:sp>
          <p:nvSpPr>
            <p:cNvPr id="24" name="矩形 23"/>
            <p:cNvSpPr/>
            <p:nvPr/>
          </p:nvSpPr>
          <p:spPr>
            <a:xfrm>
              <a:off x="5371491" y="5811177"/>
              <a:ext cx="3018460" cy="4666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32- 12 - 4 =</a:t>
              </a:r>
              <a:r>
                <a:rPr lang="en-US" altLang="zh-CN" sz="2275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lang="zh-CN" altLang="en-US" sz="2275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位（</a:t>
              </a:r>
              <a:r>
                <a:rPr lang="en-US" altLang="zh-CN" sz="2275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r>
                <a:rPr lang="zh-CN" altLang="en-US" sz="2275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5" name="右箭头 24"/>
            <p:cNvSpPr/>
            <p:nvPr/>
          </p:nvSpPr>
          <p:spPr>
            <a:xfrm>
              <a:off x="4485408" y="5867401"/>
              <a:ext cx="737755" cy="332509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788093" y="4985357"/>
            <a:ext cx="2887711" cy="632143"/>
            <a:chOff x="9268691" y="5257798"/>
            <a:chExt cx="3045632" cy="666714"/>
          </a:xfrm>
        </p:grpSpPr>
        <p:sp>
          <p:nvSpPr>
            <p:cNvPr id="17" name="矩形 16"/>
            <p:cNvSpPr/>
            <p:nvPr/>
          </p:nvSpPr>
          <p:spPr>
            <a:xfrm>
              <a:off x="9938597" y="5457888"/>
              <a:ext cx="2375726" cy="4666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zh-CN" altLang="en-US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字段</a:t>
              </a:r>
              <a:r>
                <a:rPr lang="en-US" altLang="zh-CN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2275" dirty="0">
                  <a:solidFill>
                    <a:srgbClr val="515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 </a:t>
              </a:r>
              <a:endParaRPr lang="zh-CN" altLang="en-US" sz="2275" dirty="0">
                <a:solidFill>
                  <a:srgbClr val="515DFD"/>
                </a:solidFill>
              </a:endParaRPr>
            </a:p>
          </p:txBody>
        </p:sp>
        <p:sp>
          <p:nvSpPr>
            <p:cNvPr id="29" name="圆角右箭头 28"/>
            <p:cNvSpPr/>
            <p:nvPr/>
          </p:nvSpPr>
          <p:spPr>
            <a:xfrm flipV="1">
              <a:off x="9268691" y="5257798"/>
              <a:ext cx="592282" cy="57150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87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</a:endParaRPr>
            </a:p>
          </p:txBody>
        </p: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59451805-59D2-4B6D-8BB0-2BF05993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  <p:grpSp>
        <p:nvGrpSpPr>
          <p:cNvPr id="21" name="组合 4">
            <a:extLst>
              <a:ext uri="{FF2B5EF4-FFF2-40B4-BE49-F238E27FC236}">
                <a16:creationId xmlns:a16="http://schemas.microsoft.com/office/drawing/2014/main" id="{6CF5341E-82C8-45BF-A3A9-70B57C1FF3B0}"/>
              </a:ext>
            </a:extLst>
          </p:cNvPr>
          <p:cNvGrpSpPr>
            <a:grpSpLocks/>
          </p:cNvGrpSpPr>
          <p:nvPr/>
        </p:nvGrpSpPr>
        <p:grpSpPr bwMode="auto">
          <a:xfrm>
            <a:off x="5008746" y="2918539"/>
            <a:ext cx="5971634" cy="842885"/>
            <a:chOff x="1905625" y="5551488"/>
            <a:chExt cx="6484262" cy="1182243"/>
          </a:xfrm>
        </p:grpSpPr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BC234544-6695-49B9-BD12-294B61E08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7478" y="6417994"/>
              <a:ext cx="915658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s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7" name="Text Box 3">
              <a:extLst>
                <a:ext uri="{FF2B5EF4-FFF2-40B4-BE49-F238E27FC236}">
                  <a16:creationId xmlns:a16="http://schemas.microsoft.com/office/drawing/2014/main" id="{879CB176-B4FF-41CD-BEEC-E0F22AAA9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150" y="6389863"/>
              <a:ext cx="953673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b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8" name="AutoShape 5">
              <a:extLst>
                <a:ext uri="{FF2B5EF4-FFF2-40B4-BE49-F238E27FC236}">
                  <a16:creationId xmlns:a16="http://schemas.microsoft.com/office/drawing/2014/main" id="{0EE79C32-B93C-4510-9572-4C486AF8CBB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799106" y="5395755"/>
              <a:ext cx="152404" cy="1683058"/>
            </a:xfrm>
            <a:prstGeom prst="leftBrace">
              <a:avLst>
                <a:gd name="adj1" fmla="val 46921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  <p:sp>
          <p:nvSpPr>
            <p:cNvPr id="32" name="AutoShape 6">
              <a:extLst>
                <a:ext uri="{FF2B5EF4-FFF2-40B4-BE49-F238E27FC236}">
                  <a16:creationId xmlns:a16="http://schemas.microsoft.com/office/drawing/2014/main" id="{B34F2AC4-C6A9-41D4-BD87-D35B7EE5268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471603" y="5406316"/>
              <a:ext cx="163517" cy="1673050"/>
            </a:xfrm>
            <a:prstGeom prst="leftBrace">
              <a:avLst>
                <a:gd name="adj1" fmla="val 57696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5EBD49C9-E7D4-4D69-A3D7-95064350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626" y="5551488"/>
              <a:ext cx="3128154" cy="533399"/>
            </a:xfrm>
            <a:prstGeom prst="rect">
              <a:avLst/>
            </a:prstGeom>
            <a:solidFill>
              <a:srgbClr val="0066FF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区地址</a:t>
              </a:r>
              <a:r>
                <a:rPr lang="en-US" altLang="zh-CN" sz="1600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dirty="0">
                  <a:solidFill>
                    <a:schemeClr val="bg1"/>
                  </a:solidFill>
                </a:rPr>
                <a:t>标记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8413DC34-0894-43C1-B54C-FC8F44582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780" y="5551488"/>
              <a:ext cx="1683057" cy="53339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行索引</a:t>
              </a: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046BB2AF-0E9B-45F8-9D5B-B4807BDC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837" y="5551488"/>
              <a:ext cx="1673050" cy="533399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zh-CN" altLang="en-US" sz="1600" dirty="0"/>
                <a:t>字 </a:t>
              </a:r>
              <a:r>
                <a:rPr lang="en-US" altLang="zh-CN" sz="1600" dirty="0"/>
                <a:t>(</a:t>
              </a:r>
              <a:r>
                <a:rPr lang="zh-CN" altLang="en-US" sz="1600" dirty="0"/>
                <a:t>块内字偏移</a:t>
              </a:r>
              <a:r>
                <a:rPr lang="en-US" altLang="zh-CN" sz="1600" dirty="0"/>
                <a:t>)</a:t>
              </a:r>
              <a:endParaRPr lang="zh-CN" altLang="en-US" sz="1600" dirty="0"/>
            </a:p>
          </p:txBody>
        </p: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98B97073-DA1A-4909-AA2A-41FEB9F40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2696" y="6413301"/>
              <a:ext cx="914005" cy="315737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sz="2000" dirty="0">
                  <a:solidFill>
                    <a:schemeClr val="tx2"/>
                  </a:solidFill>
                  <a:latin typeface="Arial" pitchFamily="34" charset="0"/>
                </a:rPr>
                <a:t>t</a:t>
              </a:r>
              <a:r>
                <a:rPr lang="zh-CN" altLang="en-US" sz="2000" dirty="0">
                  <a:solidFill>
                    <a:schemeClr val="tx2"/>
                  </a:solidFill>
                  <a:latin typeface="Arial" pitchFamily="34" charset="0"/>
                </a:rPr>
                <a:t>位</a:t>
              </a:r>
              <a:endParaRPr lang="zh-CN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37" name="AutoShape 14">
              <a:extLst>
                <a:ext uri="{FF2B5EF4-FFF2-40B4-BE49-F238E27FC236}">
                  <a16:creationId xmlns:a16="http://schemas.microsoft.com/office/drawing/2014/main" id="{B4E9C7D5-4292-433C-B44F-CD0AE08EABE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393499" y="4673206"/>
              <a:ext cx="152406" cy="3128154"/>
            </a:xfrm>
            <a:prstGeom prst="leftBrace">
              <a:avLst>
                <a:gd name="adj1" fmla="val 47215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vert="eaVert" anchor="ctr" anchorCtr="1"/>
            <a:lstStyle/>
            <a:p>
              <a:pPr algn="ctr"/>
              <a:endParaRPr lang="zh-CN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8124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2" name="矩形 1"/>
          <p:cNvSpPr/>
          <p:nvPr/>
        </p:nvSpPr>
        <p:spPr>
          <a:xfrm>
            <a:off x="637588" y="779244"/>
            <a:ext cx="4049857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访问的硬件实现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139639" y="1357044"/>
            <a:ext cx="7514588" cy="4773642"/>
            <a:chOff x="2296469" y="868772"/>
            <a:chExt cx="7925542" cy="5034701"/>
          </a:xfrm>
        </p:grpSpPr>
        <p:sp>
          <p:nvSpPr>
            <p:cNvPr id="8" name="矩形 7"/>
            <p:cNvSpPr/>
            <p:nvPr/>
          </p:nvSpPr>
          <p:spPr>
            <a:xfrm>
              <a:off x="2934393" y="2576946"/>
              <a:ext cx="5910349" cy="189530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2934393" y="2755064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934393" y="2959852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934393" y="3140826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934393" y="3331327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934393" y="3531351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934393" y="3721852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934393" y="3902826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934393" y="4093327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934393" y="4288588"/>
              <a:ext cx="59103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3090863" y="2576946"/>
              <a:ext cx="0" cy="18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24276" y="2583700"/>
              <a:ext cx="0" cy="18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5005389" y="2583700"/>
              <a:ext cx="0" cy="18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281739" y="2583700"/>
              <a:ext cx="0" cy="18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67614" y="2583700"/>
              <a:ext cx="0" cy="18953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8939212" y="2549540"/>
              <a:ext cx="4763" cy="195011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triangle" w="med" len="lg"/>
              <a:tailEnd type="triangle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 flipH="1">
              <a:off x="3090863" y="2314576"/>
              <a:ext cx="58578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triangle" w="med" len="lg"/>
              <a:tailEnd type="triangle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H="1">
              <a:off x="3676649" y="2314576"/>
              <a:ext cx="520541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triangle" w="med" len="lg"/>
              <a:tailEnd type="triangle" w="med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文本框 37"/>
            <p:cNvSpPr txBox="1"/>
            <p:nvPr/>
          </p:nvSpPr>
          <p:spPr>
            <a:xfrm>
              <a:off x="3210704" y="2307261"/>
              <a:ext cx="50881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38"/>
            <p:cNvSpPr txBox="1"/>
            <p:nvPr/>
          </p:nvSpPr>
          <p:spPr>
            <a:xfrm>
              <a:off x="2914604" y="2304493"/>
              <a:ext cx="21912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39"/>
            <p:cNvSpPr txBox="1"/>
            <p:nvPr/>
          </p:nvSpPr>
          <p:spPr>
            <a:xfrm>
              <a:off x="5565759" y="2314576"/>
              <a:ext cx="720743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986867" y="3391467"/>
              <a:ext cx="45719" cy="508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31" name="直接连接符 30"/>
            <p:cNvCxnSpPr>
              <a:stCxn id="30" idx="4"/>
            </p:cNvCxnSpPr>
            <p:nvPr/>
          </p:nvCxnSpPr>
          <p:spPr>
            <a:xfrm>
              <a:off x="3009727" y="3442363"/>
              <a:ext cx="2914" cy="196330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3387744" y="3389969"/>
              <a:ext cx="45719" cy="508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sp>
          <p:nvSpPr>
            <p:cNvPr id="33" name="椭圆 32"/>
            <p:cNvSpPr/>
            <p:nvPr/>
          </p:nvSpPr>
          <p:spPr>
            <a:xfrm>
              <a:off x="4331019" y="3392924"/>
              <a:ext cx="45719" cy="508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410603" y="3415417"/>
              <a:ext cx="0" cy="1418521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33" idx="4"/>
            </p:cNvCxnSpPr>
            <p:nvPr/>
          </p:nvCxnSpPr>
          <p:spPr>
            <a:xfrm rot="16200000" flipH="1">
              <a:off x="4241403" y="3556296"/>
              <a:ext cx="1760640" cy="1535688"/>
            </a:xfrm>
            <a:prstGeom prst="bentConnector3">
              <a:avLst>
                <a:gd name="adj1" fmla="val 8981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/>
            <p:nvPr/>
          </p:nvCxnSpPr>
          <p:spPr>
            <a:xfrm rot="16200000" flipH="1">
              <a:off x="4978698" y="4108587"/>
              <a:ext cx="1763595" cy="428150"/>
            </a:xfrm>
            <a:prstGeom prst="bentConnector3">
              <a:avLst>
                <a:gd name="adj1" fmla="val 7894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5616893" y="3398762"/>
              <a:ext cx="45719" cy="508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sp>
          <p:nvSpPr>
            <p:cNvPr id="38" name="椭圆 37"/>
            <p:cNvSpPr/>
            <p:nvPr/>
          </p:nvSpPr>
          <p:spPr>
            <a:xfrm>
              <a:off x="6897444" y="3398762"/>
              <a:ext cx="45719" cy="508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39" name="肘形连接符 38"/>
            <p:cNvCxnSpPr>
              <a:stCxn id="38" idx="4"/>
            </p:cNvCxnSpPr>
            <p:nvPr/>
          </p:nvCxnSpPr>
          <p:spPr>
            <a:xfrm rot="5400000">
              <a:off x="5710197" y="3994353"/>
              <a:ext cx="1754802" cy="665413"/>
            </a:xfrm>
            <a:prstGeom prst="bentConnector3">
              <a:avLst>
                <a:gd name="adj1" fmla="val 7822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8174553" y="3396366"/>
              <a:ext cx="45719" cy="508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41" name="肘形连接符 40"/>
            <p:cNvCxnSpPr>
              <a:stCxn id="40" idx="4"/>
            </p:cNvCxnSpPr>
            <p:nvPr/>
          </p:nvCxnSpPr>
          <p:spPr>
            <a:xfrm rot="5400000">
              <a:off x="6453478" y="3460527"/>
              <a:ext cx="1757200" cy="1730670"/>
            </a:xfrm>
            <a:prstGeom prst="bentConnector3">
              <a:avLst>
                <a:gd name="adj1" fmla="val 9076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5745480" y="5178099"/>
              <a:ext cx="879222" cy="374450"/>
              <a:chOff x="5745480" y="5178099"/>
              <a:chExt cx="879222" cy="374450"/>
            </a:xfrm>
          </p:grpSpPr>
          <p:sp>
            <p:nvSpPr>
              <p:cNvPr id="118" name="流程图: 可选过程 117"/>
              <p:cNvSpPr/>
              <p:nvPr/>
            </p:nvSpPr>
            <p:spPr>
              <a:xfrm>
                <a:off x="5745480" y="5233225"/>
                <a:ext cx="842118" cy="259080"/>
              </a:xfrm>
              <a:prstGeom prst="flowChartAlternateProcess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707"/>
              </a:p>
            </p:txBody>
          </p:sp>
          <p:sp>
            <p:nvSpPr>
              <p:cNvPr id="119" name="文本框 68"/>
              <p:cNvSpPr txBox="1"/>
              <p:nvPr/>
            </p:nvSpPr>
            <p:spPr>
              <a:xfrm>
                <a:off x="5801742" y="5178099"/>
                <a:ext cx="822960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707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Mux</a:t>
                </a:r>
                <a:endParaRPr lang="zh-CN" altLang="en-US" sz="1707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4648200" y="1219200"/>
              <a:ext cx="1744980" cy="2057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5300663" y="1219200"/>
              <a:ext cx="2381" cy="2057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837397" y="1224582"/>
              <a:ext cx="2381" cy="2057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6132672" y="1219200"/>
              <a:ext cx="2381" cy="2057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78"/>
            <p:cNvSpPr txBox="1"/>
            <p:nvPr/>
          </p:nvSpPr>
          <p:spPr>
            <a:xfrm>
              <a:off x="5565758" y="2010014"/>
              <a:ext cx="50881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128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79"/>
            <p:cNvSpPr txBox="1"/>
            <p:nvPr/>
          </p:nvSpPr>
          <p:spPr>
            <a:xfrm>
              <a:off x="5072840" y="1452503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80"/>
            <p:cNvSpPr txBox="1"/>
            <p:nvPr/>
          </p:nvSpPr>
          <p:spPr>
            <a:xfrm>
              <a:off x="5547034" y="1448163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82"/>
            <p:cNvSpPr txBox="1"/>
            <p:nvPr/>
          </p:nvSpPr>
          <p:spPr>
            <a:xfrm>
              <a:off x="5943925" y="1432793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83"/>
            <p:cNvSpPr txBox="1"/>
            <p:nvPr/>
          </p:nvSpPr>
          <p:spPr>
            <a:xfrm>
              <a:off x="6279832" y="1424940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84"/>
            <p:cNvSpPr txBox="1"/>
            <p:nvPr/>
          </p:nvSpPr>
          <p:spPr>
            <a:xfrm>
              <a:off x="6227811" y="924750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85"/>
            <p:cNvSpPr txBox="1"/>
            <p:nvPr/>
          </p:nvSpPr>
          <p:spPr>
            <a:xfrm>
              <a:off x="4525542" y="977875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86"/>
            <p:cNvSpPr txBox="1"/>
            <p:nvPr/>
          </p:nvSpPr>
          <p:spPr>
            <a:xfrm>
              <a:off x="4766023" y="868772"/>
              <a:ext cx="1624432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Memory Address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5100247" y="1432793"/>
              <a:ext cx="0" cy="38063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>
              <a:off x="2635250" y="1810255"/>
              <a:ext cx="2464998" cy="158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56"/>
            <p:cNvCxnSpPr/>
            <p:nvPr/>
          </p:nvCxnSpPr>
          <p:spPr>
            <a:xfrm rot="16200000" flipH="1">
              <a:off x="1329935" y="3116133"/>
              <a:ext cx="3210094" cy="585786"/>
            </a:xfrm>
            <a:prstGeom prst="bentConnector3">
              <a:avLst>
                <a:gd name="adj1" fmla="val 100072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009726" y="5715520"/>
              <a:ext cx="0" cy="18288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/>
            <p:nvPr/>
          </p:nvCxnSpPr>
          <p:spPr>
            <a:xfrm rot="16200000" flipV="1">
              <a:off x="656494" y="3545168"/>
              <a:ext cx="4173238" cy="533226"/>
            </a:xfrm>
            <a:prstGeom prst="bentConnector3">
              <a:avLst>
                <a:gd name="adj1" fmla="val -3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椭圆 59"/>
            <p:cNvSpPr/>
            <p:nvPr/>
          </p:nvSpPr>
          <p:spPr>
            <a:xfrm>
              <a:off x="3269690" y="4882718"/>
              <a:ext cx="282716" cy="283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sp>
          <p:nvSpPr>
            <p:cNvPr id="61" name="文本框 113"/>
            <p:cNvSpPr txBox="1"/>
            <p:nvPr/>
          </p:nvSpPr>
          <p:spPr>
            <a:xfrm>
              <a:off x="3243077" y="4839772"/>
              <a:ext cx="310491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70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zh-CN" altLang="en-US" sz="1707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907111" y="5403283"/>
              <a:ext cx="0" cy="2474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133725" y="5403283"/>
              <a:ext cx="0" cy="2474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任意多边形 63"/>
            <p:cNvSpPr/>
            <p:nvPr/>
          </p:nvSpPr>
          <p:spPr>
            <a:xfrm>
              <a:off x="2905125" y="5641975"/>
              <a:ext cx="228600" cy="76764"/>
            </a:xfrm>
            <a:custGeom>
              <a:avLst/>
              <a:gdLst>
                <a:gd name="connsiteX0" fmla="*/ 0 w 228600"/>
                <a:gd name="connsiteY0" fmla="*/ 0 h 76764"/>
                <a:gd name="connsiteX1" fmla="*/ 76200 w 228600"/>
                <a:gd name="connsiteY1" fmla="*/ 69850 h 76764"/>
                <a:gd name="connsiteX2" fmla="*/ 165100 w 228600"/>
                <a:gd name="connsiteY2" fmla="*/ 66675 h 76764"/>
                <a:gd name="connsiteX3" fmla="*/ 228600 w 228600"/>
                <a:gd name="connsiteY3" fmla="*/ 3175 h 7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76764">
                  <a:moveTo>
                    <a:pt x="0" y="0"/>
                  </a:moveTo>
                  <a:cubicBezTo>
                    <a:pt x="24341" y="29369"/>
                    <a:pt x="48683" y="58738"/>
                    <a:pt x="76200" y="69850"/>
                  </a:cubicBezTo>
                  <a:cubicBezTo>
                    <a:pt x="103717" y="80962"/>
                    <a:pt x="139700" y="77787"/>
                    <a:pt x="165100" y="66675"/>
                  </a:cubicBezTo>
                  <a:cubicBezTo>
                    <a:pt x="190500" y="55563"/>
                    <a:pt x="209550" y="29369"/>
                    <a:pt x="228600" y="31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cxnSp>
          <p:nvCxnSpPr>
            <p:cNvPr id="65" name="肘形连接符 64"/>
            <p:cNvCxnSpPr/>
            <p:nvPr/>
          </p:nvCxnSpPr>
          <p:spPr>
            <a:xfrm flipV="1">
              <a:off x="6160380" y="2432684"/>
              <a:ext cx="3623859" cy="3455407"/>
            </a:xfrm>
            <a:prstGeom prst="bentConnector3">
              <a:avLst>
                <a:gd name="adj1" fmla="val 10004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6164158" y="5508351"/>
              <a:ext cx="0" cy="3900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 flipV="1">
              <a:off x="9783227" y="1821398"/>
              <a:ext cx="2024" cy="4230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V="1">
              <a:off x="9775397" y="1201749"/>
              <a:ext cx="0" cy="3382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/>
            <p:cNvGrpSpPr/>
            <p:nvPr/>
          </p:nvGrpSpPr>
          <p:grpSpPr>
            <a:xfrm>
              <a:off x="9488934" y="1515773"/>
              <a:ext cx="598170" cy="282072"/>
              <a:chOff x="5745480" y="5178099"/>
              <a:chExt cx="879222" cy="325772"/>
            </a:xfrm>
          </p:grpSpPr>
          <p:sp>
            <p:nvSpPr>
              <p:cNvPr id="116" name="流程图: 可选过程 115"/>
              <p:cNvSpPr/>
              <p:nvPr/>
            </p:nvSpPr>
            <p:spPr>
              <a:xfrm>
                <a:off x="5745480" y="5233225"/>
                <a:ext cx="842118" cy="259080"/>
              </a:xfrm>
              <a:prstGeom prst="flowChartAlternateProcess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707"/>
              </a:p>
            </p:txBody>
          </p:sp>
          <p:sp>
            <p:nvSpPr>
              <p:cNvPr id="117" name="文本框 141"/>
              <p:cNvSpPr txBox="1"/>
              <p:nvPr/>
            </p:nvSpPr>
            <p:spPr>
              <a:xfrm>
                <a:off x="5801743" y="5178099"/>
                <a:ext cx="822959" cy="32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138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Mux</a:t>
                </a:r>
                <a:endParaRPr lang="zh-CN" altLang="en-US" sz="1138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70" name="直接连接符 69"/>
            <p:cNvCxnSpPr/>
            <p:nvPr/>
          </p:nvCxnSpPr>
          <p:spPr>
            <a:xfrm flipH="1">
              <a:off x="5564843" y="1433231"/>
              <a:ext cx="915" cy="62976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肘形连接符 70"/>
            <p:cNvCxnSpPr/>
            <p:nvPr/>
          </p:nvCxnSpPr>
          <p:spPr>
            <a:xfrm rot="10800000" flipV="1">
              <a:off x="2914604" y="2054733"/>
              <a:ext cx="2651255" cy="1364023"/>
            </a:xfrm>
            <a:prstGeom prst="bentConnector3">
              <a:avLst>
                <a:gd name="adj1" fmla="val 10604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5975910" y="1448271"/>
              <a:ext cx="915" cy="62976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连接符 72"/>
            <p:cNvCxnSpPr>
              <a:endCxn id="119" idx="3"/>
            </p:cNvCxnSpPr>
            <p:nvPr/>
          </p:nvCxnSpPr>
          <p:spPr>
            <a:xfrm rot="16200000" flipH="1">
              <a:off x="4661083" y="3401705"/>
              <a:ext cx="3300540" cy="626696"/>
            </a:xfrm>
            <a:prstGeom prst="bentConnector4">
              <a:avLst>
                <a:gd name="adj1" fmla="val 47164"/>
                <a:gd name="adj2" fmla="val 138472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169"/>
            <p:cNvSpPr txBox="1"/>
            <p:nvPr/>
          </p:nvSpPr>
          <p:spPr>
            <a:xfrm>
              <a:off x="8886899" y="3332714"/>
              <a:ext cx="720743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4K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170"/>
            <p:cNvSpPr txBox="1"/>
            <p:nvPr/>
          </p:nvSpPr>
          <p:spPr>
            <a:xfrm>
              <a:off x="8873647" y="3575274"/>
              <a:ext cx="720743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Entries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171"/>
            <p:cNvSpPr txBox="1"/>
            <p:nvPr/>
          </p:nvSpPr>
          <p:spPr>
            <a:xfrm>
              <a:off x="9501268" y="2207861"/>
              <a:ext cx="657868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Word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172"/>
            <p:cNvSpPr txBox="1"/>
            <p:nvPr/>
          </p:nvSpPr>
          <p:spPr>
            <a:xfrm>
              <a:off x="7255346" y="5621401"/>
              <a:ext cx="720743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8" name="直接箭头连接符 77"/>
            <p:cNvCxnSpPr/>
            <p:nvPr/>
          </p:nvCxnSpPr>
          <p:spPr>
            <a:xfrm flipV="1">
              <a:off x="6285460" y="1728644"/>
              <a:ext cx="3184335" cy="7011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180"/>
            <p:cNvSpPr txBox="1"/>
            <p:nvPr/>
          </p:nvSpPr>
          <p:spPr>
            <a:xfrm>
              <a:off x="2296469" y="1482999"/>
              <a:ext cx="50881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Hit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181"/>
            <p:cNvSpPr txBox="1"/>
            <p:nvPr/>
          </p:nvSpPr>
          <p:spPr>
            <a:xfrm>
              <a:off x="2994643" y="1557450"/>
              <a:ext cx="50881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Tag</a:t>
              </a:r>
              <a:endParaRPr lang="zh-CN" altLang="en-US" sz="113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文本框 182"/>
            <p:cNvSpPr txBox="1"/>
            <p:nvPr/>
          </p:nvSpPr>
          <p:spPr>
            <a:xfrm>
              <a:off x="4405651" y="1802788"/>
              <a:ext cx="720743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endParaRPr lang="zh-CN" altLang="en-US" sz="113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183"/>
            <p:cNvSpPr txBox="1"/>
            <p:nvPr/>
          </p:nvSpPr>
          <p:spPr>
            <a:xfrm>
              <a:off x="7134337" y="1800693"/>
              <a:ext cx="1322326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  offset</a:t>
              </a:r>
              <a:endParaRPr lang="zh-CN" altLang="en-US" sz="1138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184"/>
            <p:cNvSpPr txBox="1"/>
            <p:nvPr/>
          </p:nvSpPr>
          <p:spPr>
            <a:xfrm>
              <a:off x="7217744" y="1482999"/>
              <a:ext cx="1179798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Byte offset</a:t>
              </a:r>
              <a:endParaRPr lang="zh-CN" altLang="en-US" sz="113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文本框 185"/>
            <p:cNvSpPr txBox="1"/>
            <p:nvPr/>
          </p:nvSpPr>
          <p:spPr>
            <a:xfrm>
              <a:off x="9501268" y="941970"/>
              <a:ext cx="720743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Byte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 flipH="1" flipV="1">
              <a:off x="5048008" y="1590805"/>
              <a:ext cx="105873" cy="67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 flipV="1">
              <a:off x="5508637" y="1571292"/>
              <a:ext cx="105873" cy="67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 flipV="1">
              <a:off x="5938746" y="1589441"/>
              <a:ext cx="105873" cy="67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 flipV="1">
              <a:off x="6240122" y="1571292"/>
              <a:ext cx="105873" cy="673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6289332" y="1440789"/>
              <a:ext cx="3098" cy="30310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 flipV="1">
              <a:off x="3338747" y="4585754"/>
              <a:ext cx="164707" cy="126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 flipV="1">
              <a:off x="4276436" y="4593419"/>
              <a:ext cx="164707" cy="126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 flipV="1">
              <a:off x="5557398" y="4586928"/>
              <a:ext cx="164707" cy="126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 flipV="1">
              <a:off x="6844931" y="4591741"/>
              <a:ext cx="164707" cy="126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 flipV="1">
              <a:off x="8128018" y="4593162"/>
              <a:ext cx="164707" cy="126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202"/>
            <p:cNvSpPr txBox="1"/>
            <p:nvPr/>
          </p:nvSpPr>
          <p:spPr>
            <a:xfrm>
              <a:off x="3370573" y="4443038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203"/>
            <p:cNvSpPr txBox="1"/>
            <p:nvPr/>
          </p:nvSpPr>
          <p:spPr>
            <a:xfrm>
              <a:off x="4323499" y="4445428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204"/>
            <p:cNvSpPr txBox="1"/>
            <p:nvPr/>
          </p:nvSpPr>
          <p:spPr>
            <a:xfrm>
              <a:off x="5600765" y="4435631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205"/>
            <p:cNvSpPr txBox="1"/>
            <p:nvPr/>
          </p:nvSpPr>
          <p:spPr>
            <a:xfrm>
              <a:off x="6866352" y="4424013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206"/>
            <p:cNvSpPr txBox="1"/>
            <p:nvPr/>
          </p:nvSpPr>
          <p:spPr>
            <a:xfrm>
              <a:off x="8170332" y="4447812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5256781" y="1669967"/>
              <a:ext cx="230694" cy="2456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/>
            </a:p>
          </p:txBody>
        </p:sp>
        <p:sp>
          <p:nvSpPr>
            <p:cNvPr id="101" name="文本框 208"/>
            <p:cNvSpPr txBox="1"/>
            <p:nvPr/>
          </p:nvSpPr>
          <p:spPr>
            <a:xfrm>
              <a:off x="5233391" y="1657074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138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209"/>
            <p:cNvSpPr txBox="1"/>
            <p:nvPr/>
          </p:nvSpPr>
          <p:spPr>
            <a:xfrm>
              <a:off x="4773722" y="1464057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13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81075" y="1466149"/>
              <a:ext cx="230694" cy="24561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>
                <a:solidFill>
                  <a:srgbClr val="0070C0"/>
                </a:solidFill>
              </a:endParaRPr>
            </a:p>
          </p:txBody>
        </p:sp>
        <p:sp>
          <p:nvSpPr>
            <p:cNvPr id="104" name="文本框 211"/>
            <p:cNvSpPr txBox="1"/>
            <p:nvPr/>
          </p:nvSpPr>
          <p:spPr>
            <a:xfrm>
              <a:off x="6683676" y="1448163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13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6705506" y="1462487"/>
              <a:ext cx="230694" cy="24561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>
                <a:solidFill>
                  <a:srgbClr val="0070C0"/>
                </a:solidFill>
              </a:endParaRPr>
            </a:p>
          </p:txBody>
        </p:sp>
        <p:sp>
          <p:nvSpPr>
            <p:cNvPr id="106" name="文本框 213"/>
            <p:cNvSpPr txBox="1"/>
            <p:nvPr/>
          </p:nvSpPr>
          <p:spPr>
            <a:xfrm>
              <a:off x="6114417" y="5496496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7" name="直接连接符 106"/>
            <p:cNvCxnSpPr/>
            <p:nvPr/>
          </p:nvCxnSpPr>
          <p:spPr>
            <a:xfrm flipH="1" flipV="1">
              <a:off x="6081805" y="5628455"/>
              <a:ext cx="164707" cy="1268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H="1">
              <a:off x="3408834" y="5170008"/>
              <a:ext cx="3294" cy="12643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肘形连接符 108"/>
            <p:cNvCxnSpPr/>
            <p:nvPr/>
          </p:nvCxnSpPr>
          <p:spPr>
            <a:xfrm rot="10800000" flipV="1">
              <a:off x="3095395" y="5286526"/>
              <a:ext cx="323769" cy="122061"/>
            </a:xfrm>
            <a:prstGeom prst="bentConnector3">
              <a:avLst>
                <a:gd name="adj1" fmla="val 100013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221"/>
            <p:cNvSpPr txBox="1"/>
            <p:nvPr/>
          </p:nvSpPr>
          <p:spPr>
            <a:xfrm>
              <a:off x="3214906" y="2062576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138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232591" y="5445347"/>
              <a:ext cx="230694" cy="245612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>
                <a:solidFill>
                  <a:srgbClr val="0070C0"/>
                </a:solidFill>
              </a:endParaRPr>
            </a:p>
          </p:txBody>
        </p:sp>
        <p:sp>
          <p:nvSpPr>
            <p:cNvPr id="112" name="文本框 223"/>
            <p:cNvSpPr txBox="1"/>
            <p:nvPr/>
          </p:nvSpPr>
          <p:spPr>
            <a:xfrm>
              <a:off x="3218041" y="5429652"/>
              <a:ext cx="396891" cy="282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138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6646087" y="5471946"/>
              <a:ext cx="230694" cy="2456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707">
                <a:solidFill>
                  <a:srgbClr val="C00000"/>
                </a:solidFill>
              </a:endParaRPr>
            </a:p>
          </p:txBody>
        </p:sp>
        <p:sp>
          <p:nvSpPr>
            <p:cNvPr id="114" name="文本框 225"/>
            <p:cNvSpPr txBox="1"/>
            <p:nvPr/>
          </p:nvSpPr>
          <p:spPr>
            <a:xfrm>
              <a:off x="6622697" y="5459053"/>
              <a:ext cx="396891" cy="282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138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138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5" name="直接连接符 114"/>
            <p:cNvCxnSpPr/>
            <p:nvPr/>
          </p:nvCxnSpPr>
          <p:spPr>
            <a:xfrm flipV="1">
              <a:off x="2900165" y="5403283"/>
              <a:ext cx="233560" cy="73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标题 1">
            <a:extLst>
              <a:ext uri="{FF2B5EF4-FFF2-40B4-BE49-F238E27FC236}">
                <a16:creationId xmlns:a16="http://schemas.microsoft.com/office/drawing/2014/main" id="{94AD3AA9-567B-4B04-A9CD-3E798409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</p:spTree>
    <p:extLst>
      <p:ext uri="{BB962C8B-B14F-4D97-AF65-F5344CB8AC3E}">
        <p14:creationId xmlns:p14="http://schemas.microsoft.com/office/powerpoint/2010/main" val="40335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4.5.1 </a:t>
            </a:r>
            <a:r>
              <a:rPr lang="zh-CN" altLang="en-US" dirty="0"/>
              <a:t>程序局部性原理</a:t>
            </a:r>
            <a:r>
              <a:rPr lang="en-US" altLang="zh-CN" dirty="0"/>
              <a:t>——</a:t>
            </a:r>
            <a:r>
              <a:rPr lang="zh-CN" altLang="en-US" dirty="0"/>
              <a:t>程序局部性举例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数据</a:t>
            </a:r>
          </a:p>
          <a:p>
            <a:pPr lvl="1"/>
            <a:r>
              <a:rPr lang="zh-CN" altLang="en-US" dirty="0"/>
              <a:t>数组元素访问 </a:t>
            </a:r>
            <a:r>
              <a:rPr lang="en-US" altLang="zh-CN" dirty="0"/>
              <a:t>(</a:t>
            </a:r>
            <a:r>
              <a:rPr lang="zh-CN" altLang="en-US" dirty="0"/>
              <a:t>空间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结构体、数据库记录访问</a:t>
            </a:r>
            <a:r>
              <a:rPr lang="en-US" altLang="zh-CN" dirty="0"/>
              <a:t>(</a:t>
            </a:r>
            <a:r>
              <a:rPr lang="zh-CN" altLang="en-US" dirty="0"/>
              <a:t>空间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局部变量，计数器，指针等被重复使用 </a:t>
            </a:r>
            <a:r>
              <a:rPr lang="en-US" altLang="zh-CN" dirty="0"/>
              <a:t>(</a:t>
            </a:r>
            <a:r>
              <a:rPr lang="zh-CN" altLang="en-US" dirty="0"/>
              <a:t>时间</a:t>
            </a:r>
            <a:r>
              <a:rPr lang="en-US" altLang="zh-CN" dirty="0"/>
              <a:t>)</a:t>
            </a:r>
          </a:p>
          <a:p>
            <a:r>
              <a:rPr lang="zh-CN" altLang="en-US" b="1" dirty="0"/>
              <a:t>指令</a:t>
            </a:r>
          </a:p>
          <a:p>
            <a:pPr lvl="1"/>
            <a:r>
              <a:rPr lang="zh-CN" altLang="en-US" dirty="0"/>
              <a:t>顺序访问的指令 </a:t>
            </a:r>
            <a:r>
              <a:rPr lang="en-US" altLang="zh-CN" dirty="0"/>
              <a:t>(</a:t>
            </a:r>
            <a:r>
              <a:rPr lang="zh-CN" altLang="en-US" dirty="0"/>
              <a:t>空间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重复使用的循环体 </a:t>
            </a:r>
            <a:r>
              <a:rPr lang="en-US" altLang="zh-CN" dirty="0"/>
              <a:t>(</a:t>
            </a:r>
            <a:r>
              <a:rPr lang="zh-CN" altLang="en-US" dirty="0"/>
              <a:t>时间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子函数 </a:t>
            </a:r>
            <a:r>
              <a:rPr lang="en-US" altLang="zh-CN" dirty="0"/>
              <a:t>(</a:t>
            </a:r>
            <a:r>
              <a:rPr lang="zh-CN" altLang="en-US" dirty="0"/>
              <a:t>时间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745621" y="3709309"/>
            <a:ext cx="5623606" cy="2259593"/>
          </a:xfrm>
          <a:prstGeom prst="rect">
            <a:avLst/>
          </a:prstGeom>
          <a:solidFill>
            <a:srgbClr val="CCFF66">
              <a:alpha val="60001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/>
          <a:p>
            <a:pPr eaLnBrk="0" hangingPunct="0">
              <a:lnSpc>
                <a:spcPct val="150000"/>
              </a:lnSpc>
              <a:tabLst>
                <a:tab pos="457200" algn="l"/>
              </a:tabLst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sum = 0;</a:t>
            </a:r>
          </a:p>
          <a:p>
            <a:pPr eaLnBrk="0" hangingPunct="0">
              <a:lnSpc>
                <a:spcPct val="150000"/>
              </a:lnSpc>
              <a:tabLst>
                <a:tab pos="457200" algn="l"/>
              </a:tabLst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for (i = 0; i &lt; n; i++)</a:t>
            </a:r>
          </a:p>
          <a:p>
            <a:pPr eaLnBrk="0" hangingPunct="0">
              <a:lnSpc>
                <a:spcPct val="150000"/>
              </a:lnSpc>
              <a:tabLst>
                <a:tab pos="457200" algn="l"/>
              </a:tabLst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	sum += a[i].x + </a:t>
            </a: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a[i].y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;</a:t>
            </a:r>
          </a:p>
          <a:p>
            <a:pPr eaLnBrk="0" hangingPunct="0">
              <a:lnSpc>
                <a:spcPct val="150000"/>
              </a:lnSpc>
              <a:tabLst>
                <a:tab pos="457200" algn="l"/>
              </a:tabLst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return sum;</a:t>
            </a:r>
          </a:p>
        </p:txBody>
      </p:sp>
    </p:spTree>
    <p:extLst>
      <p:ext uri="{BB962C8B-B14F-4D97-AF65-F5344CB8AC3E}">
        <p14:creationId xmlns:p14="http://schemas.microsoft.com/office/powerpoint/2010/main" val="57414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2" name="矩形 1"/>
          <p:cNvSpPr/>
          <p:nvPr/>
        </p:nvSpPr>
        <p:spPr>
          <a:xfrm>
            <a:off x="742388" y="750662"/>
            <a:ext cx="10499856" cy="1509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假定主存和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之间采用直接映射方式，块大小为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数据区容量为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64KB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，主存地址为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位，按字节编址，数据字长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位。要求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容量（假定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中除数据和标记外还包含一位有效位） 。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263379" y="2472779"/>
            <a:ext cx="1040759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75" b="1" dirty="0">
                <a:latin typeface="Times New Roman" panose="02020603050405020304" pitchFamily="18" charset="0"/>
              </a:rPr>
              <a:t>由第一问的解答可知：</a:t>
            </a:r>
            <a:r>
              <a:rPr lang="en-US" altLang="zh-CN" sz="2275" b="1" dirty="0">
                <a:solidFill>
                  <a:srgbClr val="0237D8"/>
                </a:solidFill>
                <a:latin typeface="Times New Roman" panose="02020603050405020304" pitchFamily="18" charset="0"/>
              </a:rPr>
              <a:t>Tag </a:t>
            </a:r>
            <a:r>
              <a:rPr lang="zh-CN" altLang="en-US" sz="2275" b="1" dirty="0">
                <a:solidFill>
                  <a:srgbClr val="0237D8"/>
                </a:solidFill>
                <a:latin typeface="Times New Roman" panose="02020603050405020304" pitchFamily="18" charset="0"/>
              </a:rPr>
              <a:t>为</a:t>
            </a:r>
            <a:r>
              <a:rPr lang="en-US" altLang="zh-CN" sz="2275" b="1" dirty="0">
                <a:solidFill>
                  <a:srgbClr val="0237D8"/>
                </a:solidFill>
                <a:latin typeface="Times New Roman" panose="02020603050405020304" pitchFamily="18" charset="0"/>
              </a:rPr>
              <a:t>16 bit </a:t>
            </a: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281855" y="3131103"/>
            <a:ext cx="10407596" cy="96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275" b="1" dirty="0">
                <a:latin typeface="Times New Roman" panose="02020603050405020304" pitchFamily="18" charset="0"/>
              </a:rPr>
              <a:t>由题目条件及</a:t>
            </a:r>
            <a:r>
              <a:rPr lang="en-US" altLang="zh-CN" sz="2275" b="1" dirty="0">
                <a:latin typeface="Times New Roman" panose="02020603050405020304" pitchFamily="18" charset="0"/>
              </a:rPr>
              <a:t>Cache</a:t>
            </a:r>
            <a:r>
              <a:rPr lang="zh-CN" altLang="en-US" sz="2275" b="1" dirty="0">
                <a:latin typeface="Times New Roman" panose="02020603050405020304" pitchFamily="18" charset="0"/>
              </a:rPr>
              <a:t>的工作原理知：</a:t>
            </a:r>
            <a:r>
              <a:rPr lang="en-US" altLang="zh-CN" sz="2275" b="1" dirty="0"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b="1" dirty="0">
                <a:latin typeface="Times New Roman" panose="02020603050405020304" pitchFamily="18" charset="0"/>
              </a:rPr>
              <a:t>                                          Cache</a:t>
            </a:r>
            <a:r>
              <a:rPr lang="zh-CN" altLang="en-US" sz="2275" b="1" dirty="0">
                <a:latin typeface="Times New Roman" panose="02020603050405020304" pitchFamily="18" charset="0"/>
              </a:rPr>
              <a:t>每行数据存储体容量为 </a:t>
            </a:r>
            <a:r>
              <a:rPr lang="en-US" altLang="zh-CN" sz="2275" b="1" dirty="0">
                <a:latin typeface="Times New Roman" panose="02020603050405020304" pitchFamily="18" charset="0"/>
              </a:rPr>
              <a:t>16</a:t>
            </a:r>
            <a:r>
              <a:rPr lang="zh-CN" altLang="en-US" sz="2275" b="1" dirty="0">
                <a:latin typeface="Times New Roman" panose="02020603050405020304" pitchFamily="18" charset="0"/>
              </a:rPr>
              <a:t>*</a:t>
            </a:r>
            <a:r>
              <a:rPr lang="en-US" altLang="zh-CN" sz="2275" b="1" dirty="0">
                <a:latin typeface="Times New Roman" panose="02020603050405020304" pitchFamily="18" charset="0"/>
              </a:rPr>
              <a:t>8 = </a:t>
            </a:r>
            <a:r>
              <a:rPr lang="en-US" altLang="zh-CN" sz="2275" b="1" dirty="0">
                <a:solidFill>
                  <a:srgbClr val="0237D8"/>
                </a:solidFill>
                <a:latin typeface="Times New Roman" panose="02020603050405020304" pitchFamily="18" charset="0"/>
              </a:rPr>
              <a:t>128 bit</a:t>
            </a: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378717" y="4323607"/>
            <a:ext cx="1040759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275" b="1" dirty="0">
                <a:latin typeface="Times New Roman" panose="02020603050405020304" pitchFamily="18" charset="0"/>
              </a:rPr>
              <a:t>Cache </a:t>
            </a:r>
            <a:r>
              <a:rPr lang="zh-CN" altLang="en-US" sz="2275" b="1" dirty="0">
                <a:latin typeface="Times New Roman" panose="02020603050405020304" pitchFamily="18" charset="0"/>
              </a:rPr>
              <a:t>每行的总存储容量为： </a:t>
            </a:r>
            <a:r>
              <a:rPr lang="en-US" altLang="zh-CN" sz="2275" b="1" dirty="0">
                <a:latin typeface="Times New Roman" panose="02020603050405020304" pitchFamily="18" charset="0"/>
              </a:rPr>
              <a:t>1+ 16 + 128 = </a:t>
            </a:r>
            <a:r>
              <a:rPr lang="en-US" altLang="zh-CN" sz="2275" b="1" dirty="0">
                <a:solidFill>
                  <a:srgbClr val="0237D8"/>
                </a:solidFill>
                <a:latin typeface="Times New Roman" panose="02020603050405020304" pitchFamily="18" charset="0"/>
              </a:rPr>
              <a:t>145</a:t>
            </a:r>
            <a:r>
              <a:rPr lang="en-US" altLang="zh-CN" sz="2275" b="1" dirty="0">
                <a:latin typeface="Times New Roman" panose="02020603050405020304" pitchFamily="18" charset="0"/>
              </a:rPr>
              <a:t> </a:t>
            </a:r>
            <a:r>
              <a:rPr lang="en-US" altLang="zh-CN" sz="2275" b="1" dirty="0">
                <a:solidFill>
                  <a:srgbClr val="0237D8"/>
                </a:solidFill>
                <a:latin typeface="Times New Roman" panose="02020603050405020304" pitchFamily="18" charset="0"/>
              </a:rPr>
              <a:t>bit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1427941" y="5074195"/>
            <a:ext cx="1040759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275" b="1" dirty="0">
                <a:latin typeface="Times New Roman" panose="02020603050405020304" pitchFamily="18" charset="0"/>
              </a:rPr>
              <a:t>Cache </a:t>
            </a:r>
            <a:r>
              <a:rPr lang="zh-CN" altLang="en-US" sz="2275" b="1" dirty="0">
                <a:latin typeface="Times New Roman" panose="02020603050405020304" pitchFamily="18" charset="0"/>
              </a:rPr>
              <a:t>总容量为：</a:t>
            </a:r>
            <a:r>
              <a:rPr lang="en-US" altLang="zh-CN" sz="2275" b="1" dirty="0">
                <a:latin typeface="Times New Roman" panose="02020603050405020304" pitchFamily="18" charset="0"/>
              </a:rPr>
              <a:t>4096 </a:t>
            </a:r>
            <a:r>
              <a:rPr lang="en-US" altLang="zh-CN" sz="2275" b="1" dirty="0">
                <a:latin typeface="Times New Roman" panose="02020603050405020304" pitchFamily="18" charset="0"/>
                <a:sym typeface="Symbol" panose="05050102010706020507" pitchFamily="18" charset="2"/>
              </a:rPr>
              <a:t> </a:t>
            </a:r>
            <a:r>
              <a:rPr lang="zh-CN" altLang="en-US" sz="2275" b="1" dirty="0"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 sz="2275" b="1" dirty="0">
                <a:latin typeface="Times New Roman" panose="02020603050405020304" pitchFamily="18" charset="0"/>
                <a:sym typeface="Symbol" panose="05050102010706020507" pitchFamily="18" charset="2"/>
              </a:rPr>
              <a:t>1+16 +128</a:t>
            </a:r>
            <a:r>
              <a:rPr lang="zh-CN" altLang="en-US" sz="2275" b="1" dirty="0"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en-US" altLang="zh-CN" sz="2275" b="1" dirty="0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275" b="1" dirty="0">
                <a:solidFill>
                  <a:srgbClr val="0237D8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580Kbit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8044E3B-229F-4DB1-A623-6C70C69F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</p:spTree>
    <p:extLst>
      <p:ext uri="{BB962C8B-B14F-4D97-AF65-F5344CB8AC3E}">
        <p14:creationId xmlns:p14="http://schemas.microsoft.com/office/powerpoint/2010/main" val="22397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43057" y="749954"/>
            <a:ext cx="11004061" cy="267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设某机内存容量为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16MB,Cache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的容量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16KB,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设计一个四路组相联映射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内每组包含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组织方式。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求满足组相联映射的主存地址字段中各字段的位数（</a:t>
            </a:r>
            <a:r>
              <a:rPr lang="zh-CN" altLang="en-US" sz="2275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主存按字节组织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的初态为空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,CPU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从主存第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号单元开始连续访问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主存一次读出一个字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重复此次序读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求存储访问的命中率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的速度是主存速度的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求存储系统访问加速比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014162" y="3756550"/>
            <a:ext cx="3141322" cy="41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:1)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每块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8*32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32B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901575" y="3456473"/>
            <a:ext cx="2501157" cy="41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86" dirty="0">
                <a:solidFill>
                  <a:srgbClr val="0237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块内偏移地址</a:t>
            </a:r>
            <a:r>
              <a:rPr lang="en-US" altLang="zh-CN" sz="2086" dirty="0">
                <a:solidFill>
                  <a:srgbClr val="0237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86" dirty="0">
                <a:solidFill>
                  <a:srgbClr val="0237D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762902" y="4671306"/>
            <a:ext cx="2105193" cy="41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的组数为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86" b="1" dirty="0">
                <a:latin typeface="Times New Roman" panose="02020603050405020304" pitchFamily="18" charset="0"/>
              </a:rPr>
              <a:t> </a:t>
            </a:r>
            <a:endParaRPr lang="zh-CN" altLang="en-US" sz="2086" b="1" dirty="0">
              <a:latin typeface="Times New Roman" panose="02020603050405020304" pitchFamily="18" charset="0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1978076" y="5822176"/>
            <a:ext cx="3479988" cy="413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86" b="1" dirty="0">
                <a:latin typeface="Times New Roman" panose="02020603050405020304" pitchFamily="18" charset="0"/>
              </a:rPr>
              <a:t>Tag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</a:t>
            </a:r>
            <a:r>
              <a:rPr lang="zh-CN" altLang="en-US" sz="2086" b="1" dirty="0">
                <a:latin typeface="Times New Roman" panose="02020603050405020304" pitchFamily="18" charset="0"/>
              </a:rPr>
              <a:t>为 </a:t>
            </a:r>
            <a:r>
              <a:rPr lang="en-US" altLang="zh-CN" sz="2086" b="1" dirty="0">
                <a:latin typeface="Times New Roman" panose="02020603050405020304" pitchFamily="18" charset="0"/>
              </a:rPr>
              <a:t>: 24 – 5 - 7  = </a:t>
            </a:r>
            <a:r>
              <a:rPr lang="en-US" altLang="zh-CN" sz="2086" b="1" dirty="0">
                <a:solidFill>
                  <a:srgbClr val="0237D8"/>
                </a:solidFill>
                <a:latin typeface="Times New Roman" panose="02020603050405020304" pitchFamily="18" charset="0"/>
              </a:rPr>
              <a:t>12</a:t>
            </a:r>
            <a:r>
              <a:rPr lang="zh-CN" altLang="en-US" sz="2086" b="1" dirty="0">
                <a:solidFill>
                  <a:srgbClr val="0237D8"/>
                </a:solidFill>
                <a:latin typeface="Times New Roman" panose="02020603050405020304" pitchFamily="18" charset="0"/>
              </a:rPr>
              <a:t>位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068168" y="3599480"/>
            <a:ext cx="828878" cy="688004"/>
            <a:chOff x="4290646" y="3796128"/>
            <a:chExt cx="874207" cy="725629"/>
          </a:xfrm>
        </p:grpSpPr>
        <p:sp>
          <p:nvSpPr>
            <p:cNvPr id="15" name="AutoShape 7"/>
            <p:cNvSpPr>
              <a:spLocks/>
            </p:cNvSpPr>
            <p:nvPr/>
          </p:nvSpPr>
          <p:spPr bwMode="auto">
            <a:xfrm>
              <a:off x="5033019" y="3796128"/>
              <a:ext cx="131834" cy="725629"/>
            </a:xfrm>
            <a:prstGeom prst="leftBrace">
              <a:avLst>
                <a:gd name="adj1" fmla="val 39272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6" name="右箭头 5"/>
            <p:cNvSpPr/>
            <p:nvPr/>
          </p:nvSpPr>
          <p:spPr>
            <a:xfrm>
              <a:off x="4290646" y="4059534"/>
              <a:ext cx="612949" cy="200967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57698" y="4044434"/>
            <a:ext cx="5007885" cy="417850"/>
            <a:chOff x="5228822" y="4265419"/>
            <a:chExt cx="4975311" cy="440702"/>
          </a:xfrm>
        </p:grpSpPr>
        <p:sp>
          <p:nvSpPr>
            <p:cNvPr id="16" name="Text Box 8"/>
            <p:cNvSpPr txBox="1">
              <a:spLocks noChangeArrowheads="1"/>
            </p:cNvSpPr>
            <p:nvPr/>
          </p:nvSpPr>
          <p:spPr bwMode="auto">
            <a:xfrm>
              <a:off x="5228822" y="4270199"/>
              <a:ext cx="1584325" cy="435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行数</a:t>
              </a:r>
              <a:r>
                <a:rPr lang="en-US" altLang="zh-CN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>
              <a:spLocks noChangeArrowheads="1"/>
            </p:cNvSpPr>
            <p:nvPr/>
          </p:nvSpPr>
          <p:spPr bwMode="auto">
            <a:xfrm>
              <a:off x="7468871" y="4265419"/>
              <a:ext cx="2735262" cy="435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16KB/32B = </a:t>
              </a:r>
              <a:r>
                <a:rPr lang="en-US" altLang="zh-CN" sz="2086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</a:t>
              </a:r>
              <a:r>
                <a:rPr lang="zh-CN" altLang="en-US" sz="2086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</a:t>
              </a:r>
            </a:p>
          </p:txBody>
        </p:sp>
        <p:sp>
          <p:nvSpPr>
            <p:cNvPr id="7" name="右箭头 6"/>
            <p:cNvSpPr/>
            <p:nvPr/>
          </p:nvSpPr>
          <p:spPr>
            <a:xfrm>
              <a:off x="6842927" y="4391130"/>
              <a:ext cx="482321" cy="24116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069756" y="4691944"/>
            <a:ext cx="3113848" cy="413318"/>
            <a:chOff x="4292320" y="4948339"/>
            <a:chExt cx="3284137" cy="435922"/>
          </a:xfrm>
        </p:grpSpPr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5076457" y="4948339"/>
              <a:ext cx="2500000" cy="435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512/4 =</a:t>
              </a:r>
              <a:r>
                <a:rPr lang="en-US" altLang="zh-CN" sz="2086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</a:t>
              </a:r>
              <a:r>
                <a:rPr lang="zh-CN" altLang="en-US" sz="2086" dirty="0">
                  <a:solidFill>
                    <a:srgbClr val="0237D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  <p:sp>
          <p:nvSpPr>
            <p:cNvPr id="30" name="右箭头 29"/>
            <p:cNvSpPr/>
            <p:nvPr/>
          </p:nvSpPr>
          <p:spPr>
            <a:xfrm>
              <a:off x="4292320" y="5044273"/>
              <a:ext cx="641421" cy="222738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88109" y="5154470"/>
            <a:ext cx="2686706" cy="525114"/>
            <a:chOff x="6842927" y="5436157"/>
            <a:chExt cx="2833635" cy="553831"/>
          </a:xfrm>
        </p:grpSpPr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7602796" y="5554067"/>
              <a:ext cx="2073766" cy="4359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r>
                <a:rPr lang="zh-CN" altLang="en-US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字段</a:t>
              </a:r>
              <a:r>
                <a:rPr lang="en-US" altLang="zh-CN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7</a:t>
              </a:r>
              <a:r>
                <a:rPr lang="zh-CN" altLang="en-US" sz="208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</a:p>
          </p:txBody>
        </p:sp>
        <p:sp>
          <p:nvSpPr>
            <p:cNvPr id="31" name="圆角右箭头 30"/>
            <p:cNvSpPr/>
            <p:nvPr/>
          </p:nvSpPr>
          <p:spPr>
            <a:xfrm flipV="1">
              <a:off x="6842927" y="5436157"/>
              <a:ext cx="582805" cy="482321"/>
            </a:xfrm>
            <a:prstGeom prst="ben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</a:endParaRPr>
            </a:p>
          </p:txBody>
        </p:sp>
      </p:grpSp>
      <p:sp>
        <p:nvSpPr>
          <p:cNvPr id="25" name="标题 1">
            <a:extLst>
              <a:ext uri="{FF2B5EF4-FFF2-40B4-BE49-F238E27FC236}">
                <a16:creationId xmlns:a16="http://schemas.microsoft.com/office/drawing/2014/main" id="{57CDC685-7672-4002-9B96-25DE3F9E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</p:spTree>
    <p:extLst>
      <p:ext uri="{BB962C8B-B14F-4D97-AF65-F5344CB8AC3E}">
        <p14:creationId xmlns:p14="http://schemas.microsoft.com/office/powerpoint/2010/main" val="9732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3057" y="704798"/>
            <a:ext cx="11004061" cy="193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设某机内存容量为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16MB,Cache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的容量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16KB,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设计一个</a:t>
            </a:r>
            <a:r>
              <a:rPr lang="zh-CN" altLang="en-US" sz="2275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四路组相联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内每组包含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组织方式。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的初态为空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,CPU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从主存第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号单元开始连续访问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主存一次读出一个字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重复此次序读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求存储访问的命中率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箭头连接符 60"/>
          <p:cNvCxnSpPr>
            <a:stCxn id="57" idx="0"/>
          </p:cNvCxnSpPr>
          <p:nvPr/>
        </p:nvCxnSpPr>
        <p:spPr>
          <a:xfrm flipH="1">
            <a:off x="2823773" y="3081603"/>
            <a:ext cx="877824" cy="426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>
            <a:off x="2816548" y="3410336"/>
            <a:ext cx="888661" cy="942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flipH="1">
            <a:off x="2556452" y="3663207"/>
            <a:ext cx="1159595" cy="1372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H="1">
            <a:off x="2950208" y="4808352"/>
            <a:ext cx="762226" cy="765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Box 61"/>
          <p:cNvSpPr txBox="1">
            <a:spLocks noChangeArrowheads="1"/>
          </p:cNvSpPr>
          <p:nvPr/>
        </p:nvSpPr>
        <p:spPr bwMode="auto">
          <a:xfrm>
            <a:off x="5837109" y="2752871"/>
            <a:ext cx="5592666" cy="813941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个单元分</a:t>
            </a:r>
            <a:r>
              <a:rPr lang="en-US" altLang="zh-CN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块，处于主存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896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故访问主存前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号单元</a:t>
            </a:r>
            <a:r>
              <a:rPr lang="zh-CN" altLang="en-US" sz="1896" dirty="0">
                <a:solidFill>
                  <a:srgbClr val="D600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不发生页面调度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5837710" y="3688795"/>
            <a:ext cx="5592064" cy="43358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初态为空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,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每块第一次不命中，后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次访问均命中</a:t>
            </a:r>
          </a:p>
        </p:txBody>
      </p:sp>
      <p:sp>
        <p:nvSpPr>
          <p:cNvPr id="72" name="Text Box 71"/>
          <p:cNvSpPr txBox="1">
            <a:spLocks noChangeArrowheads="1"/>
          </p:cNvSpPr>
          <p:nvPr/>
        </p:nvSpPr>
        <p:spPr bwMode="auto">
          <a:xfrm>
            <a:off x="5837107" y="4288462"/>
            <a:ext cx="5599892" cy="813941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FontTx/>
              <a:buNone/>
            </a:pPr>
            <a:r>
              <a:rPr lang="en-US" altLang="zh-CN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100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号单元对应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13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块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,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第一轮访问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13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次不命中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,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后七轮访问均命中</a:t>
            </a:r>
            <a:endParaRPr lang="zh-CN" altLang="en-US" sz="189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 Box 72"/>
          <p:cNvSpPr txBox="1">
            <a:spLocks noChangeArrowheads="1"/>
          </p:cNvSpPr>
          <p:nvPr/>
        </p:nvSpPr>
        <p:spPr bwMode="auto">
          <a:xfrm>
            <a:off x="5838613" y="5224687"/>
            <a:ext cx="5598386" cy="813941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zh-CN" altLang="en-US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循环</a:t>
            </a:r>
            <a:r>
              <a:rPr lang="en-US" altLang="zh-CN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  <a:r>
              <a:rPr lang="zh-CN" altLang="en-US" sz="1896" b="1" dirty="0">
                <a:latin typeface="Times New Roman" panose="02020603050405020304" pitchFamily="18" charset="0"/>
                <a:sym typeface="Symbol" panose="05050102010706020507" pitchFamily="18" charset="2"/>
              </a:rPr>
              <a:t>次的总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命中率为</a:t>
            </a: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:</a:t>
            </a:r>
          </a:p>
          <a:p>
            <a:pPr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(100*8-13)/(8*100) = 98.375%</a:t>
            </a:r>
            <a:endParaRPr lang="en-US" altLang="zh-CN" sz="189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3103472" y="2986131"/>
            <a:ext cx="1899510" cy="3045966"/>
            <a:chOff x="3548734" y="3149237"/>
            <a:chExt cx="2003388" cy="3212542"/>
          </a:xfrm>
        </p:grpSpPr>
        <p:sp>
          <p:nvSpPr>
            <p:cNvPr id="44" name="矩形 43"/>
            <p:cNvSpPr/>
            <p:nvPr/>
          </p:nvSpPr>
          <p:spPr>
            <a:xfrm>
              <a:off x="4187567" y="3239672"/>
              <a:ext cx="763675" cy="211016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0-7</a:t>
              </a:r>
              <a:endParaRPr lang="zh-CN" altLang="en-US" sz="151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191377" y="3468272"/>
              <a:ext cx="763675" cy="211016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8-15</a:t>
              </a:r>
              <a:endParaRPr lang="zh-CN" altLang="en-US" sz="151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191377" y="3696872"/>
              <a:ext cx="763675" cy="211016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16-23</a:t>
              </a:r>
              <a:endParaRPr lang="zh-CN" altLang="en-US" sz="151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195187" y="3925472"/>
              <a:ext cx="763675" cy="211016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24-31</a:t>
              </a:r>
              <a:endParaRPr lang="zh-CN" altLang="en-US" sz="151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198997" y="4154072"/>
              <a:ext cx="763675" cy="776068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…….</a:t>
              </a:r>
              <a:endParaRPr lang="zh-CN" altLang="en-US" sz="151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4964681" y="3149237"/>
              <a:ext cx="559819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/>
                <a:t>K</a:t>
              </a:r>
              <a:r>
                <a:rPr lang="en-US" altLang="zh-CN" sz="1707" baseline="-25000" dirty="0"/>
                <a:t>0</a:t>
              </a:r>
              <a:endParaRPr lang="zh-CN" altLang="en-US" sz="1707" baseline="-250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72301" y="3385457"/>
              <a:ext cx="487429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/>
                <a:t>K</a:t>
              </a:r>
              <a:r>
                <a:rPr lang="en-US" altLang="zh-CN" sz="1707" baseline="-25000" dirty="0"/>
                <a:t>1</a:t>
              </a:r>
              <a:endParaRPr lang="zh-CN" altLang="en-US" sz="1707" baseline="-25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979921" y="3625487"/>
              <a:ext cx="544579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/>
                <a:t>K</a:t>
              </a:r>
              <a:r>
                <a:rPr lang="en-US" altLang="zh-CN" sz="1707" baseline="-25000" dirty="0"/>
                <a:t>2</a:t>
              </a:r>
              <a:endParaRPr lang="zh-CN" altLang="en-US" sz="1707" baseline="-250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85125" y="3857897"/>
              <a:ext cx="497811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/>
                <a:t>K</a:t>
              </a:r>
              <a:r>
                <a:rPr lang="en-US" altLang="zh-CN" sz="1707" baseline="-25000" dirty="0"/>
                <a:t>3</a:t>
              </a:r>
              <a:endParaRPr lang="zh-CN" altLang="en-US" sz="1707" baseline="-250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4198997" y="4946552"/>
              <a:ext cx="769243" cy="211016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8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96-100</a:t>
              </a:r>
              <a:endParaRPr lang="zh-CN" altLang="en-US" sz="12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991351" y="4859928"/>
              <a:ext cx="533149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/>
                <a:t>K</a:t>
              </a:r>
              <a:r>
                <a:rPr lang="en-US" altLang="zh-CN" sz="1707" baseline="-25000" dirty="0"/>
                <a:t>12</a:t>
              </a:r>
              <a:endParaRPr lang="zh-CN" altLang="en-US" sz="1707" baseline="-250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4202807" y="5173980"/>
              <a:ext cx="763675" cy="895350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…….</a:t>
              </a:r>
              <a:endParaRPr lang="zh-CN" altLang="en-US" sz="151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左大括号 56"/>
            <p:cNvSpPr/>
            <p:nvPr/>
          </p:nvSpPr>
          <p:spPr>
            <a:xfrm>
              <a:off x="4065270" y="3249930"/>
              <a:ext cx="114300" cy="3044190"/>
            </a:xfrm>
            <a:prstGeom prst="leftBrace">
              <a:avLst/>
            </a:prstGeom>
            <a:ln>
              <a:solidFill>
                <a:srgbClr val="99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58" name="矩形 57"/>
            <p:cNvSpPr/>
            <p:nvPr/>
          </p:nvSpPr>
          <p:spPr>
            <a:xfrm>
              <a:off x="4202807" y="6085742"/>
              <a:ext cx="769243" cy="211016"/>
            </a:xfrm>
            <a:prstGeom prst="rect">
              <a:avLst/>
            </a:prstGeom>
            <a:noFill/>
            <a:ln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8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……..</a:t>
              </a:r>
              <a:endParaRPr lang="zh-CN" altLang="en-US" sz="12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976110" y="6018167"/>
              <a:ext cx="576012" cy="34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17" dirty="0"/>
                <a:t>K</a:t>
              </a:r>
              <a:r>
                <a:rPr lang="en-US" altLang="zh-CN" sz="1517" baseline="-25000" dirty="0"/>
                <a:t>127</a:t>
              </a:r>
              <a:endParaRPr lang="zh-CN" altLang="en-US" sz="1517" baseline="-25000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548734" y="4625340"/>
              <a:ext cx="617220" cy="343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17" dirty="0"/>
                <a:t>MZ</a:t>
              </a:r>
              <a:r>
                <a:rPr lang="en-US" altLang="zh-CN" sz="1707" baseline="-25000" dirty="0"/>
                <a:t>0</a:t>
              </a:r>
              <a:endParaRPr lang="zh-CN" altLang="en-US" sz="1707" baseline="-25000" dirty="0"/>
            </a:p>
          </p:txBody>
        </p:sp>
      </p:grpSp>
      <p:sp>
        <p:nvSpPr>
          <p:cNvPr id="68" name="标题 1">
            <a:extLst>
              <a:ext uri="{FF2B5EF4-FFF2-40B4-BE49-F238E27FC236}">
                <a16:creationId xmlns:a16="http://schemas.microsoft.com/office/drawing/2014/main" id="{3ACE28D5-A0BA-4EE2-9322-B64C0060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3CB1C47-DCC4-4144-8359-C3141BAD277D}"/>
              </a:ext>
            </a:extLst>
          </p:cNvPr>
          <p:cNvGrpSpPr/>
          <p:nvPr/>
        </p:nvGrpSpPr>
        <p:grpSpPr>
          <a:xfrm>
            <a:off x="1404762" y="3000581"/>
            <a:ext cx="1751355" cy="3678348"/>
            <a:chOff x="1404762" y="3000581"/>
            <a:chExt cx="1751355" cy="3678348"/>
          </a:xfrm>
        </p:grpSpPr>
        <p:grpSp>
          <p:nvGrpSpPr>
            <p:cNvPr id="43" name="组合 42"/>
            <p:cNvGrpSpPr/>
            <p:nvPr/>
          </p:nvGrpSpPr>
          <p:grpSpPr>
            <a:xfrm>
              <a:off x="1404762" y="3000581"/>
              <a:ext cx="1722456" cy="3055552"/>
              <a:chOff x="1513287" y="3004457"/>
              <a:chExt cx="1816653" cy="322265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909187" y="3094892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514495" y="3004457"/>
                <a:ext cx="475079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0</a:t>
                </a:r>
                <a:endParaRPr lang="zh-CN" altLang="en-US" sz="1707" baseline="-25000" dirty="0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910862" y="3327676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514495" y="3237243"/>
                <a:ext cx="476754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1</a:t>
                </a:r>
                <a:endParaRPr lang="zh-CN" altLang="en-US" sz="1707" baseline="-2500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912538" y="3560463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527901" y="3470027"/>
                <a:ext cx="465027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2</a:t>
                </a:r>
                <a:endParaRPr lang="zh-CN" altLang="en-US" sz="1707" baseline="-250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911784" y="3793250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523715" y="3702811"/>
                <a:ext cx="480939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3</a:t>
                </a:r>
                <a:endParaRPr lang="zh-CN" altLang="en-US" sz="1707" baseline="-25000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910860" y="4041109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519529" y="3950674"/>
                <a:ext cx="471719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0</a:t>
                </a:r>
                <a:endParaRPr lang="zh-CN" altLang="en-US" sz="1707" baseline="-25000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912535" y="4273893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519154" y="4183461"/>
                <a:ext cx="473769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1</a:t>
                </a:r>
                <a:endParaRPr lang="zh-CN" altLang="en-US" sz="1707" baseline="-25000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913688" y="4514300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513662" y="4416244"/>
                <a:ext cx="480939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2</a:t>
                </a:r>
                <a:endParaRPr lang="zh-CN" altLang="en-US" sz="1707" baseline="-25000" dirty="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913457" y="4747087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513287" y="4649027"/>
                <a:ext cx="493040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3</a:t>
                </a:r>
                <a:endParaRPr lang="zh-CN" altLang="en-US" sz="1707" baseline="-25000" dirty="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910867" y="5237121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513288" y="5131446"/>
                <a:ext cx="498064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0</a:t>
                </a:r>
                <a:endParaRPr lang="zh-CN" altLang="en-US" sz="1707" baseline="-25000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912542" y="5469905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519154" y="5387091"/>
                <a:ext cx="493871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1</a:t>
                </a:r>
                <a:endParaRPr lang="zh-CN" altLang="en-US" sz="1707" baseline="-25000" dirty="0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913695" y="5710312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513288" y="5619878"/>
                <a:ext cx="501415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2</a:t>
                </a:r>
                <a:endParaRPr lang="zh-CN" altLang="en-US" sz="1707" baseline="-25000" dirty="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913464" y="5955624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 dirty="0"/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513288" y="5852660"/>
                <a:ext cx="513143" cy="37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C</a:t>
                </a:r>
                <a:r>
                  <a:rPr lang="en-US" altLang="zh-CN" sz="1707" baseline="-25000" dirty="0"/>
                  <a:t>3</a:t>
                </a:r>
                <a:endParaRPr lang="zh-CN" altLang="en-US" sz="1707" baseline="-25000" dirty="0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2720340" y="3093720"/>
                <a:ext cx="463522" cy="914400"/>
                <a:chOff x="2720340" y="3093720"/>
                <a:chExt cx="463522" cy="914400"/>
              </a:xfrm>
            </p:grpSpPr>
            <p:sp>
              <p:nvSpPr>
                <p:cNvPr id="33" name="右大括号 32"/>
                <p:cNvSpPr/>
                <p:nvPr/>
              </p:nvSpPr>
              <p:spPr>
                <a:xfrm>
                  <a:off x="2720340" y="3093720"/>
                  <a:ext cx="45720" cy="914400"/>
                </a:xfrm>
                <a:prstGeom prst="rightBrace">
                  <a:avLst/>
                </a:prstGeom>
                <a:ln>
                  <a:solidFill>
                    <a:srgbClr val="0237D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2754630" y="3368041"/>
                  <a:ext cx="429232" cy="374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707" dirty="0"/>
                    <a:t>Z</a:t>
                  </a:r>
                  <a:r>
                    <a:rPr lang="en-US" altLang="zh-CN" sz="1707" baseline="-25000" dirty="0"/>
                    <a:t>0</a:t>
                  </a:r>
                  <a:endParaRPr lang="zh-CN" altLang="en-US" sz="1707" baseline="-25000" dirty="0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2720340" y="4046220"/>
                <a:ext cx="475828" cy="914400"/>
                <a:chOff x="2720340" y="3093720"/>
                <a:chExt cx="475828" cy="914400"/>
              </a:xfrm>
            </p:grpSpPr>
            <p:sp>
              <p:nvSpPr>
                <p:cNvPr id="37" name="右大括号 36"/>
                <p:cNvSpPr/>
                <p:nvPr/>
              </p:nvSpPr>
              <p:spPr>
                <a:xfrm>
                  <a:off x="2720340" y="3093720"/>
                  <a:ext cx="45720" cy="91440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2754629" y="3368041"/>
                  <a:ext cx="441539" cy="374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707" dirty="0"/>
                    <a:t>Z</a:t>
                  </a:r>
                  <a:r>
                    <a:rPr lang="en-US" altLang="zh-CN" sz="1707" baseline="-25000" dirty="0"/>
                    <a:t>1</a:t>
                  </a:r>
                  <a:endParaRPr lang="zh-CN" altLang="en-US" sz="1707" baseline="-25000" dirty="0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731770" y="5250180"/>
                <a:ext cx="598170" cy="914400"/>
                <a:chOff x="2720340" y="3093720"/>
                <a:chExt cx="426720" cy="914400"/>
              </a:xfrm>
            </p:grpSpPr>
            <p:sp>
              <p:nvSpPr>
                <p:cNvPr id="40" name="右大括号 39"/>
                <p:cNvSpPr/>
                <p:nvPr/>
              </p:nvSpPr>
              <p:spPr>
                <a:xfrm>
                  <a:off x="2720340" y="3093720"/>
                  <a:ext cx="45720" cy="91440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707"/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2754630" y="3368040"/>
                  <a:ext cx="392430" cy="374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707" dirty="0"/>
                    <a:t>Z</a:t>
                  </a:r>
                  <a:r>
                    <a:rPr lang="en-US" altLang="zh-CN" sz="1707" baseline="-25000" dirty="0"/>
                    <a:t>12</a:t>
                  </a:r>
                  <a:endParaRPr lang="zh-CN" altLang="en-US" sz="1707" baseline="-25000" dirty="0"/>
                </a:p>
              </p:txBody>
            </p:sp>
          </p:grpSp>
          <p:sp>
            <p:nvSpPr>
              <p:cNvPr id="42" name="矩形 41"/>
              <p:cNvSpPr/>
              <p:nvPr/>
            </p:nvSpPr>
            <p:spPr>
              <a:xfrm>
                <a:off x="1910867" y="5000901"/>
                <a:ext cx="763675" cy="211016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7" dirty="0">
                    <a:solidFill>
                      <a:schemeClr val="tx1"/>
                    </a:solidFill>
                  </a:rPr>
                  <a:t>………</a:t>
                </a:r>
                <a:endParaRPr lang="zh-CN" altLang="en-US" sz="1707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6DC83FB-8B06-4B74-B34C-0C8725502B6E}"/>
                </a:ext>
              </a:extLst>
            </p:cNvPr>
            <p:cNvGrpSpPr/>
            <p:nvPr/>
          </p:nvGrpSpPr>
          <p:grpSpPr>
            <a:xfrm>
              <a:off x="1765902" y="6019680"/>
              <a:ext cx="1390215" cy="659249"/>
              <a:chOff x="1765902" y="6019680"/>
              <a:chExt cx="1390215" cy="659249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CE65F60C-CF6B-41F0-8C14-67DDB206A416}"/>
                  </a:ext>
                </a:extLst>
              </p:cNvPr>
              <p:cNvSpPr/>
              <p:nvPr/>
            </p:nvSpPr>
            <p:spPr>
              <a:xfrm>
                <a:off x="1779752" y="6019680"/>
                <a:ext cx="724077" cy="200074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7" dirty="0">
                    <a:solidFill>
                      <a:schemeClr val="tx1"/>
                    </a:solidFill>
                  </a:rPr>
                  <a:t>………</a:t>
                </a:r>
                <a:endParaRPr lang="zh-CN" altLang="en-US" sz="170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C2724E8-3E7E-49BA-99AE-6C848DFA31F8}"/>
                  </a:ext>
                </a:extLst>
              </p:cNvPr>
              <p:cNvSpPr txBox="1"/>
              <p:nvPr/>
            </p:nvSpPr>
            <p:spPr>
              <a:xfrm>
                <a:off x="2556452" y="6296125"/>
                <a:ext cx="599665" cy="355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707" dirty="0"/>
                  <a:t>Z</a:t>
                </a:r>
                <a:r>
                  <a:rPr lang="en-US" altLang="zh-CN" sz="1707" baseline="-25000" dirty="0"/>
                  <a:t>127</a:t>
                </a:r>
                <a:endParaRPr lang="zh-CN" altLang="en-US" sz="1707" baseline="-25000" dirty="0"/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CF24C9B-40A2-4EC6-91EC-7CD693CDF195}"/>
                  </a:ext>
                </a:extLst>
              </p:cNvPr>
              <p:cNvSpPr/>
              <p:nvPr/>
            </p:nvSpPr>
            <p:spPr>
              <a:xfrm>
                <a:off x="1765902" y="6243330"/>
                <a:ext cx="724077" cy="200074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7" dirty="0">
                    <a:solidFill>
                      <a:schemeClr val="tx1"/>
                    </a:solidFill>
                  </a:rPr>
                  <a:t>………</a:t>
                </a:r>
                <a:endParaRPr lang="zh-CN" altLang="en-US" sz="1707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A08A263A-BDEA-4320-8618-4A29176025F1}"/>
                  </a:ext>
                </a:extLst>
              </p:cNvPr>
              <p:cNvSpPr/>
              <p:nvPr/>
            </p:nvSpPr>
            <p:spPr>
              <a:xfrm>
                <a:off x="1765902" y="6478855"/>
                <a:ext cx="724077" cy="200074"/>
              </a:xfrm>
              <a:prstGeom prst="rect">
                <a:avLst/>
              </a:prstGeom>
              <a:noFill/>
              <a:ln>
                <a:solidFill>
                  <a:srgbClr val="0237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7" dirty="0">
                    <a:solidFill>
                      <a:schemeClr val="tx1"/>
                    </a:solidFill>
                  </a:rPr>
                  <a:t>………</a:t>
                </a:r>
                <a:endParaRPr lang="zh-CN" altLang="en-US" sz="1707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249326BF-153E-4F80-BCB5-7C294D14639D}"/>
              </a:ext>
            </a:extLst>
          </p:cNvPr>
          <p:cNvSpPr txBox="1"/>
          <p:nvPr/>
        </p:nvSpPr>
        <p:spPr>
          <a:xfrm>
            <a:off x="3742768" y="2676125"/>
            <a:ext cx="729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主存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7C65FAB-F71C-4C14-B519-53CAE0DABA07}"/>
              </a:ext>
            </a:extLst>
          </p:cNvPr>
          <p:cNvSpPr txBox="1"/>
          <p:nvPr/>
        </p:nvSpPr>
        <p:spPr>
          <a:xfrm>
            <a:off x="1734049" y="2663119"/>
            <a:ext cx="81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Cache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8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3057" y="749953"/>
            <a:ext cx="11004061" cy="1538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设某机内存容量为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16MB,Cache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的容量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16KB,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设计一个四路组相联映射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内每组包含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个字块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组织方式。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5000"/>
              </a:lnSpc>
              <a:spcBef>
                <a:spcPts val="569"/>
              </a:spcBef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3)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的速度是主存速度的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求存储系统访问的加速比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678839" y="2586097"/>
            <a:ext cx="6175774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2275" b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的存取周期为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，则主存存取周期为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6t</a:t>
            </a:r>
          </a:p>
        </p:txBody>
      </p:sp>
      <p:sp>
        <p:nvSpPr>
          <p:cNvPr id="69" name="Text Box 3"/>
          <p:cNvSpPr txBox="1">
            <a:spLocks noChangeArrowheads="1"/>
          </p:cNvSpPr>
          <p:nvPr/>
        </p:nvSpPr>
        <p:spPr bwMode="auto">
          <a:xfrm>
            <a:off x="907628" y="3105386"/>
            <a:ext cx="7679455" cy="9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直接从内存读取所有数据所需时间为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T</a:t>
            </a:r>
            <a:r>
              <a:rPr lang="en-US" altLang="zh-CN" sz="2086" baseline="-1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nc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800*6t = 4800t</a:t>
            </a: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907628" y="4062684"/>
            <a:ext cx="7679455" cy="9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个数据的时间为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T</a:t>
            </a:r>
            <a:r>
              <a:rPr lang="en-US" altLang="zh-CN" sz="2086" baseline="-1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13*6t +(800-13)*t = 865t</a:t>
            </a:r>
          </a:p>
        </p:txBody>
      </p: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907628" y="5163305"/>
            <a:ext cx="5070968" cy="91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存储系统访问的加速比</a:t>
            </a:r>
            <a:endParaRPr lang="en-US" altLang="zh-CN" sz="208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35000"/>
              </a:lnSpc>
              <a:spcBef>
                <a:spcPct val="0"/>
              </a:spcBef>
              <a:buFontTx/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S = </a:t>
            </a:r>
            <a:r>
              <a:rPr lang="en-US" altLang="zh-CN" sz="2086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086" baseline="-1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nc</a:t>
            </a:r>
            <a:r>
              <a:rPr lang="en-US" altLang="zh-CN" sz="2086" baseline="-1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/T</a:t>
            </a:r>
            <a:r>
              <a:rPr lang="en-US" altLang="zh-CN" sz="2086" baseline="-1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86" baseline="-1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( 4800t/865t) = 5.5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C17F649-B628-4906-B423-E4A3D517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</p:spTree>
    <p:extLst>
      <p:ext uri="{BB962C8B-B14F-4D97-AF65-F5344CB8AC3E}">
        <p14:creationId xmlns:p14="http://schemas.microsoft.com/office/powerpoint/2010/main" val="19892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6" grpId="0"/>
      <p:bldP spid="7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3057" y="749953"/>
            <a:ext cx="11004061" cy="95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局部性分析。以下程序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中，哪一个对数组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A[2048][2048]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引用的</a:t>
            </a:r>
            <a:r>
              <a:rPr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空间局部性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更好？</a:t>
            </a:r>
            <a:r>
              <a:rPr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时间局部性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呢？变量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sum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的空间局部性和时间局部性如何？</a:t>
            </a:r>
            <a:endParaRPr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07059" y="1968971"/>
            <a:ext cx="3504071" cy="4473220"/>
            <a:chOff x="8439151" y="1800225"/>
            <a:chExt cx="3695700" cy="4717850"/>
          </a:xfrm>
        </p:grpSpPr>
        <p:sp>
          <p:nvSpPr>
            <p:cNvPr id="2" name="矩形 1"/>
            <p:cNvSpPr/>
            <p:nvPr/>
          </p:nvSpPr>
          <p:spPr>
            <a:xfrm>
              <a:off x="9839325" y="2257425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839325" y="2524125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839325" y="2790824"/>
              <a:ext cx="1085850" cy="41910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841230" y="3211830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841230" y="3476625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34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841230" y="3745229"/>
              <a:ext cx="1085850" cy="43434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841230" y="4181475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[0][0]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839325" y="4444365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[0][1]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841230" y="4712970"/>
              <a:ext cx="1085850" cy="257176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841229" y="4972050"/>
              <a:ext cx="1085851" cy="266699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[0][2047]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841230" y="5238750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[1][0]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839325" y="5505450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[1][1]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843135" y="5770244"/>
              <a:ext cx="1085850" cy="41910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843135" y="6191250"/>
              <a:ext cx="1085850" cy="26670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右大括号 6"/>
            <p:cNvSpPr/>
            <p:nvPr/>
          </p:nvSpPr>
          <p:spPr>
            <a:xfrm>
              <a:off x="11020425" y="2257425"/>
              <a:ext cx="228600" cy="147637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163300" y="2562225"/>
              <a:ext cx="790575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049000" y="4143375"/>
              <a:ext cx="790575" cy="65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</a:t>
              </a:r>
              <a:r>
                <a:rPr lang="en-US" altLang="zh-CN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1029950" y="6143625"/>
              <a:ext cx="790575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sum</a:t>
              </a:r>
              <a:endPara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439151" y="1800225"/>
              <a:ext cx="3695700" cy="374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假定数组在主存按行优先顺序存放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80089" y="2546961"/>
            <a:ext cx="3178951" cy="272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程序段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>
              <a:lnSpc>
                <a:spcPct val="114000"/>
              </a:lnSpc>
            </a:pP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sumarryrows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A[M][N]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,j, sum =0;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for (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for ( j=0; j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sum+= A[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sum; 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72498" y="2500979"/>
            <a:ext cx="3178951" cy="276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程序段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>
              <a:lnSpc>
                <a:spcPct val="114000"/>
              </a:lnSpc>
            </a:pP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sumarrycols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A[M][N]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,j, sum =0;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for ( j=0; j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for (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sum+= A[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sum; 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墨迹 10"/>
              <p14:cNvContentPartPr/>
              <p14:nvPr/>
            </p14:nvContentPartPr>
            <p14:xfrm>
              <a:off x="5822806" y="4597265"/>
              <a:ext cx="4382037" cy="178176"/>
            </p14:xfrm>
          </p:contentPart>
        </mc:Choice>
        <mc:Fallback xmlns="">
          <p:pic>
            <p:nvPicPr>
              <p:cNvPr id="11" name="墨迹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446" y="4587906"/>
                <a:ext cx="4400757" cy="196893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标题 1">
            <a:extLst>
              <a:ext uri="{FF2B5EF4-FFF2-40B4-BE49-F238E27FC236}">
                <a16:creationId xmlns:a16="http://schemas.microsoft.com/office/drawing/2014/main" id="{4AC6FC6A-5119-425D-9859-9DAE869B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</p:spTree>
    <p:extLst>
      <p:ext uri="{BB962C8B-B14F-4D97-AF65-F5344CB8AC3E}">
        <p14:creationId xmlns:p14="http://schemas.microsoft.com/office/powerpoint/2010/main" val="10494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29953-F3E8-4031-A417-B5D1FAF7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数组顺序存储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9A5D9-2CEE-41C8-AEF6-1ADC8266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1" y="84761"/>
            <a:ext cx="6076949" cy="6515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854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AB9724-5163-45E3-BD03-1AC616E76E76}"/>
              </a:ext>
            </a:extLst>
          </p:cNvPr>
          <p:cNvGrpSpPr/>
          <p:nvPr/>
        </p:nvGrpSpPr>
        <p:grpSpPr>
          <a:xfrm>
            <a:off x="533774" y="1178330"/>
            <a:ext cx="2352811" cy="4690372"/>
            <a:chOff x="172712" y="1320834"/>
            <a:chExt cx="2352811" cy="4690372"/>
          </a:xfrm>
        </p:grpSpPr>
        <p:sp>
          <p:nvSpPr>
            <p:cNvPr id="2" name="矩形 1"/>
            <p:cNvSpPr/>
            <p:nvPr/>
          </p:nvSpPr>
          <p:spPr>
            <a:xfrm>
              <a:off x="455664" y="1971479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55664" y="2224350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55664" y="2477220"/>
              <a:ext cx="1029547" cy="39737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57471" y="2876396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33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57471" y="3127461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707" baseline="-1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34</a:t>
              </a:r>
              <a:endParaRPr lang="zh-CN" altLang="en-US" sz="1707" baseline="-1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57471" y="3382138"/>
              <a:ext cx="1029547" cy="41182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7471" y="3795763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[0][0]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55664" y="4045022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[0][1]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57471" y="4299699"/>
              <a:ext cx="1029547" cy="24384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57470" y="4545345"/>
              <a:ext cx="1029548" cy="25287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[0][2047]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57471" y="4798217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[1][0]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55664" y="5051088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en-US" altLang="zh-CN" sz="1517" baseline="-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[1][1]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59277" y="5302152"/>
              <a:ext cx="1029547" cy="397370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7" dirty="0">
                  <a:solidFill>
                    <a:schemeClr val="tx1"/>
                  </a:solidFill>
                </a:rPr>
                <a:t>…………</a:t>
              </a:r>
              <a:endParaRPr lang="zh-CN" altLang="en-US" sz="1707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59277" y="5701328"/>
              <a:ext cx="1029547" cy="252871"/>
            </a:xfrm>
            <a:prstGeom prst="rect">
              <a:avLst/>
            </a:prstGeom>
            <a:noFill/>
            <a:ln w="19050">
              <a:solidFill>
                <a:srgbClr val="0237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17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</a:t>
              </a:r>
              <a:endParaRPr lang="zh-CN" altLang="en-US" sz="1517" baseline="-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右大括号 6"/>
            <p:cNvSpPr/>
            <p:nvPr/>
          </p:nvSpPr>
          <p:spPr>
            <a:xfrm>
              <a:off x="1575522" y="1971479"/>
              <a:ext cx="216747" cy="13998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75941" y="2501089"/>
              <a:ext cx="749582" cy="355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02615" y="3759639"/>
              <a:ext cx="857956" cy="355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数组</a:t>
              </a:r>
              <a:r>
                <a:rPr lang="en-US" altLang="zh-CN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584553" y="5656172"/>
              <a:ext cx="749582" cy="355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sum</a:t>
              </a:r>
              <a:endPara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2712" y="1320834"/>
              <a:ext cx="2079113" cy="61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假定数组在主存按行优先顺序存放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064971" y="1056880"/>
            <a:ext cx="3178951" cy="27283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程序段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sumarryrows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(int A[M][N]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int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,j, sum =0;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for (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for ( j=0; j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sum+= A[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sum; 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086684" y="1020075"/>
            <a:ext cx="3178951" cy="2765181"/>
          </a:xfrm>
          <a:prstGeom prst="rect">
            <a:avLst/>
          </a:prstGeom>
          <a:solidFill>
            <a:srgbClr val="66FF33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程序段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>
              <a:lnSpc>
                <a:spcPct val="114000"/>
              </a:lnSpc>
            </a:pP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sumarrycols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A[M][N]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,j, sum =0;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for ( j=0; j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j++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for (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=0;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&lt;M; 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sum+= A[</a:t>
            </a:r>
            <a:r>
              <a:rPr lang="en-US" altLang="zh-CN" sz="1707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][j];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sum; </a:t>
            </a:r>
          </a:p>
          <a:p>
            <a:pPr>
              <a:lnSpc>
                <a:spcPct val="114000"/>
              </a:lnSpc>
            </a:pP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4AC6FC6A-5119-425D-9859-9DAE869B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3320090" cy="617641"/>
          </a:xfrm>
        </p:spPr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例题选讲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770328-9273-4343-A4CE-4AF2BEEA3B80}"/>
              </a:ext>
            </a:extLst>
          </p:cNvPr>
          <p:cNvSpPr/>
          <p:nvPr/>
        </p:nvSpPr>
        <p:spPr>
          <a:xfrm>
            <a:off x="2886585" y="4003569"/>
            <a:ext cx="88461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数组</a:t>
            </a:r>
            <a:r>
              <a:rPr lang="en-US" altLang="zh-CN" dirty="0"/>
              <a:t>A</a:t>
            </a:r>
            <a:r>
              <a:rPr lang="zh-CN" altLang="en-US" dirty="0"/>
              <a:t> ：</a:t>
            </a:r>
            <a:endParaRPr lang="en-US" altLang="zh-CN" dirty="0"/>
          </a:p>
          <a:p>
            <a:r>
              <a:rPr lang="en-US" altLang="zh-CN" dirty="0"/>
              <a:t>     1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空间局部性：</a:t>
            </a:r>
            <a:r>
              <a:rPr lang="en-US" altLang="zh-CN" dirty="0"/>
              <a:t>A</a:t>
            </a:r>
            <a:r>
              <a:rPr lang="zh-CN" altLang="en-US" dirty="0"/>
              <a:t>好</a:t>
            </a:r>
            <a:r>
              <a:rPr lang="en-US" altLang="zh-CN" dirty="0"/>
              <a:t>B</a:t>
            </a:r>
            <a:r>
              <a:rPr lang="zh-CN" altLang="en-US" dirty="0"/>
              <a:t>差。</a:t>
            </a:r>
            <a:endParaRPr lang="en-US" altLang="zh-CN" dirty="0"/>
          </a:p>
          <a:p>
            <a:r>
              <a:rPr lang="en-US" altLang="zh-CN" dirty="0"/>
              <a:t>       	A</a:t>
            </a:r>
            <a:r>
              <a:rPr lang="zh-CN" altLang="en-US" dirty="0"/>
              <a:t>好；第一个元素后，地址</a:t>
            </a:r>
            <a:r>
              <a:rPr lang="en-US" altLang="zh-CN" dirty="0"/>
              <a:t>+1</a:t>
            </a:r>
            <a:r>
              <a:rPr lang="zh-CN" altLang="en-US" dirty="0"/>
              <a:t>顺序访问（已调入）。</a:t>
            </a:r>
            <a:endParaRPr lang="en-US" altLang="zh-CN" dirty="0"/>
          </a:p>
          <a:p>
            <a:r>
              <a:rPr lang="zh-CN" altLang="en-US" dirty="0"/>
              <a:t>        </a:t>
            </a:r>
            <a:r>
              <a:rPr lang="en-US" altLang="zh-CN" dirty="0"/>
              <a:t>	B</a:t>
            </a:r>
            <a:r>
              <a:rPr lang="zh-CN" altLang="en-US" dirty="0"/>
              <a:t>差：每次间隔至少</a:t>
            </a:r>
            <a:r>
              <a:rPr lang="en-US" altLang="zh-CN" dirty="0"/>
              <a:t>N</a:t>
            </a:r>
            <a:r>
              <a:rPr lang="zh-CN" altLang="en-US" dirty="0"/>
              <a:t>个地址，跳来跳去，不是顺序访问。</a:t>
            </a:r>
            <a:endParaRPr lang="en-US" altLang="zh-CN" dirty="0"/>
          </a:p>
          <a:p>
            <a:r>
              <a:rPr lang="en-US" altLang="zh-CN" dirty="0"/>
              <a:t>     2</a:t>
            </a:r>
            <a:r>
              <a:rPr lang="zh-CN" altLang="en-US" dirty="0"/>
              <a:t>）时间局部性差：元素每次循环只用一次（下一次循环访问的是不同数组元素）。</a:t>
            </a:r>
            <a:endParaRPr lang="en-US" altLang="zh-CN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变量</a:t>
            </a:r>
            <a:r>
              <a:rPr lang="en-US" altLang="zh-CN" dirty="0"/>
              <a:t>sum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      1</a:t>
            </a:r>
            <a:r>
              <a:rPr lang="zh-CN" altLang="en-US" dirty="0"/>
              <a:t>）空间局部性好：每次循环都是访问同一个（反复被访问），时间局部性好。</a:t>
            </a:r>
            <a:endParaRPr lang="en-US" altLang="zh-CN" dirty="0"/>
          </a:p>
          <a:p>
            <a:r>
              <a:rPr lang="zh-CN" altLang="en-US" dirty="0"/>
              <a:t>      </a:t>
            </a:r>
            <a:r>
              <a:rPr lang="en-US" altLang="zh-CN" dirty="0"/>
              <a:t>2</a:t>
            </a:r>
            <a:r>
              <a:rPr lang="zh-CN" altLang="en-US" dirty="0"/>
              <a:t>）时间局部性差：只有一个（顺序访问多个数据时空间局部性才好）。</a:t>
            </a:r>
          </a:p>
        </p:txBody>
      </p:sp>
    </p:spTree>
    <p:extLst>
      <p:ext uri="{BB962C8B-B14F-4D97-AF65-F5344CB8AC3E}">
        <p14:creationId xmlns:p14="http://schemas.microsoft.com/office/powerpoint/2010/main" val="737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69B4A65-9A82-42DA-95E5-10A49FA8AC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066482"/>
            <a:ext cx="9669780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某计算机的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采用直接映射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每个主存块大小为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字节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按字节编址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。主存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号单元所在主存块应装入到的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块号是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块号从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开始编号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 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80E7B8-B704-41E8-A9DD-F87C8D8972F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84DEA87-B141-4911-9169-86D04BCE6A59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46A3E8-0E71-4206-80B8-FFCBFC54903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0B8B9A9-2012-4AC9-8BF3-A2AAD1FB0D8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F56ABFD-A76A-4AF7-82CE-1CF42C470DA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7555F8B-5F43-492D-82A5-D470C4F5316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51C83F-4584-464D-87CF-454B7C28916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1C9570B-C693-4C4B-A212-C17FC7B9A26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4FC246-2EF5-4A9F-8B2D-96D9D276B79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EDA1AC3-AD69-439C-B27D-5588FCFD605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B927060-8B77-4662-B2A5-F84CD3E7F87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AF5D23-D529-4775-B994-104EDCF392A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76200" y="635000"/>
            <a:ext cx="3322955" cy="470898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直接法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背公式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主存第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j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块号映射到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的行号为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en-US" altLang="zh-CN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=j mod n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。细节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直接映射原理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只分块、不分组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;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主存即分块也分组。主存的每一个数据块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只能映射到与其组内块序号相同的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数据块位置。主存是以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个字节分为一块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129mod32=4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余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1,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说明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129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号单元是其所在主存的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号块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块号从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开始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号字节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从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0-31,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),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当然送到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号块。答案为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B1F6FF4C-592E-4191-B8BD-C1EEBA2548B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1ECE1AA-E8DD-41AB-ACA1-937AFC505D24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CA25BDBA-AB12-442A-9629-50CFADF6F20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D1B18699-0797-42B4-AE43-3D463E00D44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293C8A61-5D4C-4747-89B2-BEB27259AA45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C1727978-E3D9-483D-A3DC-3FC7E1CD269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45F45CB8-9616-4915-B713-20937A19149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47922168-5956-484E-A65A-ADEBF73ECD18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D8E5D2A-8572-4E28-ADBD-A01FC14C64A4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52F7BD9D-7225-4FA3-A103-382A4643ADA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12E5B978-2CBE-44AD-A6E1-05951FEC29A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70D22AE9-E942-4E4A-B862-7E64C14E6C0E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02FCEE41-5B52-495A-8174-CDB093FCDEB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452E4B3-0F59-44AA-91A0-9854BE07DC77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6840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accent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45E3338A-F123-4313-AF8F-6C0E8C38BEC6}" type="slidenum">
              <a:rPr lang="en-US" altLang="zh-CN" smtClean="0"/>
              <a:pPr/>
              <a:t>68</a:t>
            </a:fld>
            <a:r>
              <a:rPr lang="en-US" altLang="zh-CN"/>
              <a:t>/27</a:t>
            </a:r>
            <a:endParaRPr lang="en-US" altLang="zh-CN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77570" y="637879"/>
            <a:ext cx="1026795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某计算机的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Cache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共有</a:t>
            </a:r>
            <a:r>
              <a:rPr lang="en-US" altLang="zh-CN" sz="2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16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块，采用</a:t>
            </a:r>
            <a:r>
              <a:rPr lang="en-US" altLang="zh-CN" sz="2400" dirty="0">
                <a:solidFill>
                  <a:srgbClr val="D600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2</a:t>
            </a:r>
            <a:r>
              <a:rPr lang="zh-CN" altLang="en-US" sz="2400" dirty="0">
                <a:solidFill>
                  <a:srgbClr val="D600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路</a:t>
            </a:r>
            <a:r>
              <a:rPr lang="en-US" altLang="zh-CN" sz="2400" dirty="0">
                <a:solidFill>
                  <a:srgbClr val="D600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-</a:t>
            </a:r>
            <a:r>
              <a:rPr lang="zh-CN" altLang="en-US" sz="2400" dirty="0">
                <a:solidFill>
                  <a:srgbClr val="D600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组相联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映射方式</a:t>
            </a:r>
            <a:r>
              <a:rPr lang="en-US" altLang="zh-CN" sz="24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(</a:t>
            </a:r>
            <a:r>
              <a:rPr lang="zh-CN" altLang="en-US" sz="24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即每组包括</a:t>
            </a:r>
            <a:r>
              <a:rPr lang="en-US" altLang="zh-CN" sz="24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2</a:t>
            </a:r>
            <a:r>
              <a:rPr lang="zh-CN" altLang="en-US" sz="24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块</a:t>
            </a:r>
            <a:r>
              <a:rPr lang="en-US" altLang="zh-CN" sz="2400" dirty="0">
                <a:solidFill>
                  <a:srgbClr val="00FF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。存储器</a:t>
            </a:r>
            <a:r>
              <a:rPr lang="zh-CN" altLang="en-US" sz="24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按字节编址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，每个主存块大小为</a:t>
            </a:r>
            <a:r>
              <a:rPr lang="en-US" altLang="zh-CN" sz="2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64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字节，那么主存</a:t>
            </a:r>
            <a:r>
              <a:rPr lang="en-US" altLang="zh-CN" sz="24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268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号单元所在的主存块应装入到的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Cache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组号是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(    )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：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352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352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>
            <a:defPPr>
              <a:defRPr lang="zh-CN"/>
            </a:defPPr>
            <a:lvl1pPr>
              <a:defRPr sz="2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CN" dirty="0">
                <a:sym typeface="Microsoft Yahei" panose="020B0503020204020204" pitchFamily="34" charset="-122"/>
              </a:rPr>
              <a:t>2</a:t>
            </a:r>
            <a:endParaRPr lang="zh-CN" altLang="en-US" dirty="0"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352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endParaRPr lang="zh-CN" altLang="en-US" sz="2600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352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638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2638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2638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638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7696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FFFFFF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12661900" y="6526888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970318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正确。组号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主存块号 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mod cache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组数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</a:rPr>
              <a:t>解题分析：</a:t>
            </a:r>
            <a:endParaRPr lang="en-US" altLang="zh-CN" sz="1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1400" b="1" dirty="0">
                <a:solidFill>
                  <a:srgbClr val="00B0F0"/>
                </a:solidFill>
                <a:ea typeface="黑体" pitchFamily="49" charset="-122"/>
              </a:rPr>
              <a:t>1</a:t>
            </a:r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、</a:t>
            </a:r>
            <a:r>
              <a:rPr lang="en-US" altLang="zh-CN" sz="1400" b="1" dirty="0">
                <a:solidFill>
                  <a:srgbClr val="00B0F0"/>
                </a:solidFill>
                <a:ea typeface="黑体" pitchFamily="49" charset="-122"/>
              </a:rPr>
              <a:t>Cache</a:t>
            </a:r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如何分组、分块？</a:t>
            </a:r>
          </a:p>
          <a:p>
            <a:r>
              <a:rPr lang="zh-CN" altLang="en-US" sz="1400" b="1" dirty="0">
                <a:ea typeface="黑体" pitchFamily="49" charset="-122"/>
              </a:rPr>
              <a:t>组数</a:t>
            </a:r>
            <a:r>
              <a:rPr lang="en-US" altLang="zh-CN" sz="1400" b="1" dirty="0">
                <a:ea typeface="黑体" pitchFamily="49" charset="-122"/>
              </a:rPr>
              <a:t>=cache</a:t>
            </a:r>
            <a:r>
              <a:rPr lang="zh-CN" altLang="en-US" sz="1400" b="1" dirty="0">
                <a:ea typeface="黑体" pitchFamily="49" charset="-122"/>
              </a:rPr>
              <a:t>块数</a:t>
            </a:r>
            <a:r>
              <a:rPr lang="en-US" altLang="zh-CN" sz="1400" b="1" dirty="0">
                <a:ea typeface="黑体" pitchFamily="49" charset="-122"/>
              </a:rPr>
              <a:t>/</a:t>
            </a:r>
            <a:r>
              <a:rPr lang="zh-CN" altLang="en-US" sz="1400" b="1" dirty="0">
                <a:ea typeface="黑体" pitchFamily="49" charset="-122"/>
              </a:rPr>
              <a:t>路数</a:t>
            </a:r>
            <a:endParaRPr lang="en-US" altLang="zh-CN" sz="1400" b="1" dirty="0">
              <a:ea typeface="黑体" pitchFamily="49" charset="-122"/>
            </a:endParaRPr>
          </a:p>
          <a:p>
            <a:r>
              <a:rPr lang="en-US" altLang="zh-CN" sz="1400" b="1" dirty="0">
                <a:ea typeface="黑体" pitchFamily="49" charset="-122"/>
              </a:rPr>
              <a:t>Cache</a:t>
            </a:r>
            <a:r>
              <a:rPr lang="zh-CN" altLang="en-US" sz="1400" b="1" dirty="0">
                <a:ea typeface="黑体" pitchFamily="49" charset="-122"/>
              </a:rPr>
              <a:t>分</a:t>
            </a:r>
            <a:r>
              <a:rPr lang="en-US" altLang="zh-CN" sz="1400" b="1" dirty="0">
                <a:solidFill>
                  <a:srgbClr val="00FF00"/>
                </a:solidFill>
                <a:ea typeface="黑体" pitchFamily="49" charset="-122"/>
              </a:rPr>
              <a:t>8</a:t>
            </a:r>
            <a:r>
              <a:rPr lang="zh-CN" altLang="en-US" sz="1400" b="1" dirty="0">
                <a:solidFill>
                  <a:srgbClr val="00FF00"/>
                </a:solidFill>
                <a:ea typeface="黑体" pitchFamily="49" charset="-122"/>
              </a:rPr>
              <a:t>组</a:t>
            </a:r>
            <a:r>
              <a:rPr lang="zh-CN" altLang="en-US" sz="1400" b="1" dirty="0">
                <a:solidFill>
                  <a:schemeClr val="bg2"/>
                </a:solidFill>
                <a:ea typeface="黑体" pitchFamily="49" charset="-122"/>
              </a:rPr>
              <a:t>，</a:t>
            </a:r>
            <a:r>
              <a:rPr lang="zh-CN" altLang="en-US" sz="1400" b="1" dirty="0">
                <a:ea typeface="黑体" pitchFamily="49" charset="-122"/>
              </a:rPr>
              <a:t>每组</a:t>
            </a:r>
            <a:r>
              <a:rPr lang="en-US" altLang="zh-CN" sz="1400" b="1" dirty="0">
                <a:solidFill>
                  <a:srgbClr val="00FF00"/>
                </a:solidFill>
                <a:ea typeface="黑体" pitchFamily="49" charset="-122"/>
              </a:rPr>
              <a:t>2</a:t>
            </a:r>
            <a:r>
              <a:rPr lang="zh-CN" altLang="en-US" sz="1400" b="1" dirty="0">
                <a:solidFill>
                  <a:srgbClr val="00FF00"/>
                </a:solidFill>
                <a:ea typeface="黑体" pitchFamily="49" charset="-122"/>
              </a:rPr>
              <a:t>块</a:t>
            </a:r>
            <a:r>
              <a:rPr lang="zh-CN" altLang="en-US" sz="1400" b="1" dirty="0">
                <a:solidFill>
                  <a:schemeClr val="bg2"/>
                </a:solidFill>
                <a:ea typeface="黑体" pitchFamily="49" charset="-122"/>
              </a:rPr>
              <a:t>，</a:t>
            </a:r>
            <a:r>
              <a:rPr lang="zh-CN" altLang="en-US" sz="1400" b="1" dirty="0">
                <a:ea typeface="黑体" pitchFamily="49" charset="-122"/>
              </a:rPr>
              <a:t>每块</a:t>
            </a:r>
            <a:r>
              <a:rPr lang="en-US" altLang="zh-CN" sz="1400" b="1" dirty="0">
                <a:solidFill>
                  <a:srgbClr val="00FF00"/>
                </a:solidFill>
                <a:ea typeface="黑体" pitchFamily="49" charset="-122"/>
              </a:rPr>
              <a:t>64B</a:t>
            </a:r>
            <a:r>
              <a:rPr lang="zh-CN" altLang="en-US" sz="1400" b="1" dirty="0">
                <a:solidFill>
                  <a:srgbClr val="00FF00"/>
                </a:solidFill>
                <a:ea typeface="黑体" pitchFamily="49" charset="-122"/>
              </a:rPr>
              <a:t>。</a:t>
            </a:r>
            <a:endParaRPr lang="en-US" altLang="zh-CN" sz="1400" b="1" dirty="0">
              <a:solidFill>
                <a:srgbClr val="00FF00"/>
              </a:solidFill>
              <a:ea typeface="黑体" pitchFamily="49" charset="-122"/>
            </a:endParaRPr>
          </a:p>
          <a:p>
            <a:r>
              <a:rPr lang="en-US" altLang="zh-CN" sz="1400" b="1" dirty="0">
                <a:solidFill>
                  <a:srgbClr val="00B0F0"/>
                </a:solidFill>
                <a:ea typeface="黑体" pitchFamily="49" charset="-122"/>
              </a:rPr>
              <a:t>2</a:t>
            </a:r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、主存如何分组、分块？</a:t>
            </a:r>
          </a:p>
          <a:p>
            <a:r>
              <a:rPr lang="zh-CN" altLang="en-US" sz="1400" b="1" dirty="0">
                <a:ea typeface="黑体" pitchFamily="49" charset="-122"/>
              </a:rPr>
              <a:t>主存分若干组，每组又分成</a:t>
            </a:r>
            <a:r>
              <a:rPr lang="en-US" altLang="zh-CN" sz="1400" b="1" dirty="0">
                <a:solidFill>
                  <a:srgbClr val="00FF00"/>
                </a:solidFill>
                <a:ea typeface="黑体" pitchFamily="49" charset="-122"/>
              </a:rPr>
              <a:t>8</a:t>
            </a:r>
            <a:r>
              <a:rPr lang="zh-CN" altLang="en-US" sz="1400" b="1" dirty="0">
                <a:solidFill>
                  <a:srgbClr val="00FF00"/>
                </a:solidFill>
                <a:ea typeface="黑体" pitchFamily="49" charset="-122"/>
              </a:rPr>
              <a:t>块</a:t>
            </a:r>
            <a:r>
              <a:rPr lang="zh-CN" altLang="en-US" sz="1400" b="1" dirty="0">
                <a:ea typeface="黑体" pitchFamily="49" charset="-122"/>
              </a:rPr>
              <a:t>（与</a:t>
            </a:r>
            <a:r>
              <a:rPr lang="en-US" altLang="zh-CN" sz="1400" b="1" dirty="0">
                <a:ea typeface="黑体" pitchFamily="49" charset="-122"/>
              </a:rPr>
              <a:t>cache</a:t>
            </a:r>
            <a:r>
              <a:rPr lang="zh-CN" altLang="en-US" sz="1400" b="1" dirty="0">
                <a:ea typeface="黑体" pitchFamily="49" charset="-122"/>
              </a:rPr>
              <a:t>组数相同）。</a:t>
            </a:r>
            <a:endParaRPr lang="en-US" altLang="zh-CN" sz="1400" b="1" dirty="0">
              <a:ea typeface="黑体" pitchFamily="49" charset="-122"/>
            </a:endParaRPr>
          </a:p>
          <a:p>
            <a:r>
              <a:rPr lang="en-US" altLang="zh-CN" sz="1400" b="1" dirty="0">
                <a:solidFill>
                  <a:srgbClr val="00B0F0"/>
                </a:solidFill>
                <a:ea typeface="黑体" pitchFamily="49" charset="-122"/>
              </a:rPr>
              <a:t>3</a:t>
            </a:r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、</a:t>
            </a:r>
            <a:r>
              <a:rPr lang="en-US" altLang="zh-CN" sz="1400" b="1" dirty="0">
                <a:solidFill>
                  <a:srgbClr val="00B0F0"/>
                </a:solidFill>
                <a:ea typeface="黑体" pitchFamily="49" charset="-122"/>
              </a:rPr>
              <a:t>268</a:t>
            </a:r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单元处于哪个组的那个块？</a:t>
            </a:r>
            <a:endParaRPr lang="en-US" altLang="zh-CN" sz="1400" b="1" dirty="0">
              <a:solidFill>
                <a:srgbClr val="00B0F0"/>
              </a:solidFill>
              <a:ea typeface="黑体" pitchFamily="49" charset="-122"/>
            </a:endParaRPr>
          </a:p>
          <a:p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块号：</a:t>
            </a:r>
            <a:r>
              <a:rPr lang="zh-CN" altLang="en-US" sz="1400" b="1" dirty="0">
                <a:ea typeface="黑体" pitchFamily="49" charset="-122"/>
              </a:rPr>
              <a:t>单元号</a:t>
            </a:r>
            <a:r>
              <a:rPr lang="en-US" altLang="zh-CN" sz="1400" b="1" dirty="0">
                <a:ea typeface="黑体" pitchFamily="49" charset="-122"/>
              </a:rPr>
              <a:t>/</a:t>
            </a:r>
            <a:r>
              <a:rPr lang="zh-CN" altLang="en-US" sz="1400" b="1" dirty="0">
                <a:ea typeface="黑体" pitchFamily="49" charset="-122"/>
              </a:rPr>
              <a:t>块大小（每块单元数）</a:t>
            </a:r>
            <a:endParaRPr lang="en-US" altLang="zh-CN" sz="1400" b="1" dirty="0">
              <a:ea typeface="黑体" pitchFamily="49" charset="-122"/>
            </a:endParaRPr>
          </a:p>
          <a:p>
            <a:r>
              <a:rPr lang="en-US" altLang="zh-CN" sz="1400" b="1" dirty="0">
                <a:ea typeface="黑体" pitchFamily="49" charset="-122"/>
              </a:rPr>
              <a:t>268/64=4</a:t>
            </a:r>
            <a:r>
              <a:rPr lang="zh-CN" altLang="en-US" sz="1400" b="1" dirty="0">
                <a:ea typeface="黑体" pitchFamily="49" charset="-122"/>
              </a:rPr>
              <a:t>余</a:t>
            </a:r>
            <a:r>
              <a:rPr lang="en-US" altLang="zh-CN" sz="1400" b="1" dirty="0">
                <a:ea typeface="黑体" pitchFamily="49" charset="-122"/>
              </a:rPr>
              <a:t>12</a:t>
            </a:r>
            <a:r>
              <a:rPr lang="zh-CN" altLang="en-US" sz="1400" b="1" dirty="0">
                <a:ea typeface="黑体" pitchFamily="49" charset="-122"/>
              </a:rPr>
              <a:t>，该单元是主存</a:t>
            </a:r>
            <a:r>
              <a:rPr lang="en-US" altLang="zh-CN" sz="1400" b="1" dirty="0">
                <a:ea typeface="黑体" pitchFamily="49" charset="-122"/>
              </a:rPr>
              <a:t>4</a:t>
            </a:r>
            <a:r>
              <a:rPr lang="zh-CN" altLang="en-US" sz="1400" b="1" dirty="0">
                <a:ea typeface="黑体" pitchFamily="49" charset="-122"/>
              </a:rPr>
              <a:t>号块中的第</a:t>
            </a:r>
            <a:r>
              <a:rPr lang="en-US" altLang="zh-CN" sz="1400" b="1" dirty="0">
                <a:ea typeface="黑体" pitchFamily="49" charset="-122"/>
              </a:rPr>
              <a:t>12</a:t>
            </a:r>
            <a:r>
              <a:rPr lang="zh-CN" altLang="en-US" sz="1400" b="1" dirty="0">
                <a:ea typeface="黑体" pitchFamily="49" charset="-122"/>
              </a:rPr>
              <a:t>字节。</a:t>
            </a:r>
          </a:p>
          <a:p>
            <a:r>
              <a:rPr lang="zh-CN" altLang="en-US" sz="1400" b="1" dirty="0">
                <a:solidFill>
                  <a:srgbClr val="00B0F0"/>
                </a:solidFill>
                <a:ea typeface="黑体" pitchFamily="49" charset="-122"/>
              </a:rPr>
              <a:t>组号：</a:t>
            </a:r>
            <a:r>
              <a:rPr lang="zh-CN" altLang="en-US" sz="1400" b="1" dirty="0">
                <a:ea typeface="黑体" pitchFamily="49" charset="-122"/>
              </a:rPr>
              <a:t>块号 </a:t>
            </a:r>
            <a:r>
              <a:rPr lang="en-US" altLang="zh-CN" sz="1400" b="1" dirty="0">
                <a:ea typeface="黑体" pitchFamily="49" charset="-122"/>
              </a:rPr>
              <a:t>mod </a:t>
            </a:r>
            <a:r>
              <a:rPr lang="zh-CN" altLang="en-US" sz="1400" b="1" dirty="0">
                <a:ea typeface="黑体" pitchFamily="49" charset="-122"/>
              </a:rPr>
              <a:t>组数</a:t>
            </a:r>
          </a:p>
          <a:p>
            <a:r>
              <a:rPr lang="en-US" altLang="zh-CN" sz="1400" b="1" dirty="0">
                <a:ea typeface="黑体" pitchFamily="49" charset="-122"/>
              </a:rPr>
              <a:t>4/8=0</a:t>
            </a:r>
            <a:r>
              <a:rPr lang="zh-CN" altLang="en-US" sz="1400" b="1" dirty="0">
                <a:ea typeface="黑体" pitchFamily="49" charset="-122"/>
              </a:rPr>
              <a:t>，余</a:t>
            </a:r>
            <a:r>
              <a:rPr lang="en-US" altLang="zh-CN" sz="1400" b="1" dirty="0">
                <a:ea typeface="黑体" pitchFamily="49" charset="-122"/>
              </a:rPr>
              <a:t>4</a:t>
            </a:r>
            <a:r>
              <a:rPr lang="zh-CN" altLang="en-US" sz="1400" b="1" dirty="0">
                <a:ea typeface="黑体" pitchFamily="49" charset="-122"/>
              </a:rPr>
              <a:t>，放入第</a:t>
            </a:r>
            <a:r>
              <a:rPr lang="en-US" altLang="zh-CN" sz="1400" b="1" dirty="0">
                <a:ea typeface="黑体" pitchFamily="49" charset="-122"/>
              </a:rPr>
              <a:t>4</a:t>
            </a:r>
            <a:r>
              <a:rPr lang="zh-CN" altLang="en-US" sz="1400" b="1" dirty="0">
                <a:ea typeface="黑体" pitchFamily="49" charset="-122"/>
              </a:rPr>
              <a:t>组</a:t>
            </a:r>
          </a:p>
          <a:p>
            <a:endParaRPr lang="zh-CN" altLang="en-US" sz="1400" b="1" dirty="0">
              <a:solidFill>
                <a:schemeClr val="bg2"/>
              </a:solidFill>
              <a:ea typeface="黑体" pitchFamily="49" charset="-122"/>
            </a:endParaRPr>
          </a:p>
          <a:p>
            <a:endParaRPr lang="zh-CN" altLang="en-US" sz="1400" b="1" dirty="0">
              <a:solidFill>
                <a:srgbClr val="00FF00"/>
              </a:solidFill>
              <a:ea typeface="黑体" pitchFamily="49" charset="-122"/>
            </a:endParaRPr>
          </a:p>
          <a:p>
            <a:endParaRPr lang="zh-CN" altLang="en-US" sz="1400" b="1" dirty="0">
              <a:solidFill>
                <a:srgbClr val="00FF00"/>
              </a:solidFill>
              <a:ea typeface="黑体" pitchFamily="49" charset="-122"/>
            </a:endParaRPr>
          </a:p>
          <a:p>
            <a:pPr eaLnBrk="1" hangingPunct="1"/>
            <a:endParaRPr lang="zh-CN" altLang="en-US" sz="1400" b="1" dirty="0">
              <a:solidFill>
                <a:schemeClr val="bg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3" name="组合 22"/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9537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5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6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7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8" name="组合 17"/>
          <p:cNvGrpSpPr/>
          <p:nvPr>
            <p:custDataLst>
              <p:tags r:id="rId19"/>
            </p:custDataLst>
          </p:nvPr>
        </p:nvGrpSpPr>
        <p:grpSpPr>
          <a:xfrm>
            <a:off x="0" y="0"/>
            <a:ext cx="9144000" cy="635000"/>
            <a:chOff x="-152400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21"/>
              </p:custDataLst>
            </p:nvPr>
          </p:nvSpPr>
          <p:spPr>
            <a:xfrm>
              <a:off x="-152400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22"/>
              </p:custDataLst>
            </p:nvPr>
          </p:nvSpPr>
          <p:spPr>
            <a:xfrm>
              <a:off x="-152400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23"/>
              </p:custDataLst>
            </p:nvPr>
          </p:nvSpPr>
          <p:spPr>
            <a:xfrm>
              <a:off x="-1270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24"/>
              </p:custDataLst>
            </p:nvPr>
          </p:nvSpPr>
          <p:spPr>
            <a:xfrm>
              <a:off x="1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0247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A3A353D-EA37-477E-8560-9F788ECC4B6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8694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正确的是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6DA6BD-9454-44B9-BFE0-A4E43564B1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81743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的设计思想是在合理成本下提高其访问的命中率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440A4BD-76D4-4608-AE7F-3E5641A27C57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68C19D-AC74-4AEC-8408-E76DC51BA8B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45421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的功能全部由硬件实现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27FF38-500E-4F5C-ADD9-F2864856157B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C69982-1FE3-4DBD-AE64-47998E7B76C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60820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块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行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的大小与主存块的大小一致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31726F-5485-4E15-8329-E8A58C73D9A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AD6EEB-23EB-4EF5-9D7C-020C306982B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2310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K=1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的组相联就是直接相联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BAE82C-C647-4008-B5BD-D36EDF55CB3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5C0544-BBF9-4A1B-A83C-CABB8B7A6AF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9476B5-F828-4D5D-A993-72799E86132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3F35C1-C646-427A-AE35-9BB3F7CECE5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5B7E344-1569-4698-B5CC-AFF48B54C6B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530003"/>
            <a:ext cx="3216593" cy="1384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ABCD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都对。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D,K=1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就相当于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不分组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只分块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主存即分块也分组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所以就是直接相连。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ACDEF1B-5E49-4370-B72E-63548DC6567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BE6DA2C-815A-4994-8AA0-EB30A5ABB753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B131A317-5F36-4C15-9184-B7F8EA452AF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6D5AFA55-6F28-4717-B7E1-D0B3573C624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D0DD0973-AB98-48CF-A749-452AF86FC30E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0AE5738B-0507-477A-80B8-589FEDBA73B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78A780B8-F65C-4CE1-BB68-63F8A887791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F1B559C7-1DF4-4089-BAD0-BB52F058B48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42F11E-A990-42CD-9574-9BB2B36FE1CD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CDF4E807-692C-4AE9-A9D9-FD0DF764B9B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16BDD0AB-88F3-4B5C-92FB-17AF654F6BC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3C9A255E-4482-4D36-8287-464593CE2670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A0C297C5-F55C-4698-8481-0F8ADE81F02F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A8B540-D6A6-435B-8CB0-06B219B82C3E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882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4.5.1 </a:t>
            </a:r>
            <a:r>
              <a:rPr lang="zh-CN" altLang="en-US" dirty="0"/>
              <a:t>程序局部性原理</a:t>
            </a:r>
            <a:r>
              <a:rPr lang="en-US" altLang="zh-CN" dirty="0"/>
              <a:t>——</a:t>
            </a:r>
            <a:r>
              <a:rPr lang="zh-CN" altLang="en-US" dirty="0"/>
              <a:t>程序局部性举例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10436"/>
          </a:xfrm>
        </p:spPr>
        <p:txBody>
          <a:bodyPr/>
          <a:lstStyle/>
          <a:p>
            <a:r>
              <a:rPr lang="zh-CN" altLang="en-US" dirty="0"/>
              <a:t>哪个程序具有更好的局部性</a:t>
            </a:r>
          </a:p>
          <a:p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73100" y="2311400"/>
            <a:ext cx="5307772" cy="2425699"/>
          </a:xfrm>
          <a:prstGeom prst="rect">
            <a:avLst/>
          </a:prstGeom>
          <a:solidFill>
            <a:srgbClr val="CCFF66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 err="1">
                <a:latin typeface="Courier New" pitchFamily="49" charset="0"/>
              </a:rPr>
              <a:t>int</a:t>
            </a:r>
            <a:r>
              <a:rPr lang="en-US" sz="2400" b="1" dirty="0">
                <a:latin typeface="Courier New" pitchFamily="49" charset="0"/>
              </a:rPr>
              <a:t> a[M][N]</a:t>
            </a:r>
            <a:r>
              <a:rPr lang="en-US" altLang="zh-CN" sz="2400" b="1" dirty="0">
                <a:latin typeface="Courier New" pitchFamily="49" charset="0"/>
              </a:rPr>
              <a:t>;</a:t>
            </a:r>
            <a:endParaRPr lang="en-US" altLang="zh-CN" sz="2400" b="1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for (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 &lt; M; 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for (j = 0; j &lt; N; </a:t>
            </a:r>
            <a:r>
              <a:rPr lang="en-US" sz="2400" b="1" dirty="0" err="1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j++</a:t>
            </a:r>
            <a:r>
              <a:rPr lang="en-US" sz="2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   sum += a[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][j];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24233" y="2311401"/>
            <a:ext cx="5207367" cy="2425698"/>
          </a:xfrm>
          <a:prstGeom prst="rect">
            <a:avLst/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 err="1">
                <a:latin typeface="Courier New" pitchFamily="49" charset="0"/>
              </a:rPr>
              <a:t>int</a:t>
            </a:r>
            <a:r>
              <a:rPr lang="en-US" sz="2400" b="1" dirty="0">
                <a:latin typeface="Courier New" pitchFamily="49" charset="0"/>
              </a:rPr>
              <a:t> a[M][N]</a:t>
            </a:r>
            <a:r>
              <a:rPr lang="en-US" altLang="zh-CN" sz="2400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for (j = 0; j &lt; N; </a:t>
            </a:r>
            <a:r>
              <a:rPr lang="en-US" sz="2400" b="1" dirty="0" err="1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j++</a:t>
            </a:r>
            <a:r>
              <a:rPr lang="en-US" sz="2400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sz="2400" b="1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 for (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 &lt; M; 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sz="2400" b="1" dirty="0">
                <a:latin typeface="Courier New" pitchFamily="49" charset="0"/>
                <a:ea typeface="宋体" pitchFamily="2" charset="-122"/>
              </a:rPr>
              <a:t>    sum += a[</a:t>
            </a:r>
            <a:r>
              <a:rPr lang="en-US" sz="2400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sz="2400" b="1" dirty="0">
                <a:latin typeface="Courier New" pitchFamily="49" charset="0"/>
                <a:ea typeface="宋体" pitchFamily="2" charset="-122"/>
              </a:rPr>
              <a:t>][j];</a:t>
            </a:r>
          </a:p>
        </p:txBody>
      </p:sp>
    </p:spTree>
    <p:extLst>
      <p:ext uri="{BB962C8B-B14F-4D97-AF65-F5344CB8AC3E}">
        <p14:creationId xmlns:p14="http://schemas.microsoft.com/office/powerpoint/2010/main" val="2052660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教材</a:t>
            </a:r>
            <a:r>
              <a:rPr lang="en-US" altLang="zh-CN" dirty="0"/>
              <a:t>149</a:t>
            </a:r>
            <a:r>
              <a:rPr lang="zh-CN" altLang="en-US" dirty="0"/>
              <a:t>页： </a:t>
            </a:r>
            <a:endParaRPr lang="en-US" altLang="zh-CN" dirty="0"/>
          </a:p>
          <a:p>
            <a:r>
              <a:rPr lang="en-US" altLang="zh-CN" dirty="0"/>
              <a:t>4.12</a:t>
            </a:r>
          </a:p>
          <a:p>
            <a:r>
              <a:rPr lang="zh-CN" altLang="en-US" dirty="0"/>
              <a:t>慕课第四章</a:t>
            </a:r>
            <a:r>
              <a:rPr lang="en-US" altLang="zh-CN" dirty="0"/>
              <a:t> </a:t>
            </a:r>
            <a:r>
              <a:rPr lang="zh-CN" altLang="en-US" dirty="0"/>
              <a:t>单元测试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64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0C5A609-3734-4B29-9FC3-07FAF45D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zh-CN" altLang="en-US" dirty="0"/>
              <a:t>本节知识点总结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4C600F-FF14-44A1-B43E-FB00C31B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50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附加思考</a:t>
            </a:r>
            <a:r>
              <a:rPr lang="en-US" altLang="zh-CN" dirty="0"/>
              <a:t>1</a:t>
            </a:r>
            <a:r>
              <a:rPr lang="zh-CN" altLang="en-US" dirty="0"/>
              <a:t>（不做要求，学有余力同学可以尝试）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某计算机字长</a:t>
            </a:r>
            <a:r>
              <a:rPr lang="en-US" altLang="zh-CN" dirty="0"/>
              <a:t>32</a:t>
            </a:r>
            <a:r>
              <a:rPr lang="zh-CN" altLang="en-US" dirty="0"/>
              <a:t>位，采用直接映射</a:t>
            </a:r>
            <a:r>
              <a:rPr lang="en-US" altLang="zh-CN" dirty="0"/>
              <a:t>Cache,</a:t>
            </a:r>
            <a:r>
              <a:rPr lang="zh-CN" altLang="en-US" dirty="0"/>
              <a:t>主存容量</a:t>
            </a:r>
            <a:r>
              <a:rPr lang="en-US" altLang="zh-CN" dirty="0"/>
              <a:t>4MB</a:t>
            </a:r>
            <a:r>
              <a:rPr lang="zh-CN" altLang="en-US" dirty="0"/>
              <a:t>，</a:t>
            </a:r>
            <a:r>
              <a:rPr lang="en-US" altLang="zh-CN" dirty="0"/>
              <a:t>Cache</a:t>
            </a:r>
            <a:r>
              <a:rPr lang="zh-CN" altLang="en-US" dirty="0"/>
              <a:t>数据存储体容量为</a:t>
            </a:r>
            <a:r>
              <a:rPr lang="en-US" altLang="zh-CN" dirty="0"/>
              <a:t>4KB</a:t>
            </a:r>
            <a:r>
              <a:rPr lang="zh-CN" altLang="en-US" dirty="0"/>
              <a:t>，字块长度为</a:t>
            </a:r>
            <a:r>
              <a:rPr lang="en-US" altLang="zh-CN" dirty="0"/>
              <a:t>8</a:t>
            </a:r>
            <a:r>
              <a:rPr lang="zh-CN" altLang="en-US" dirty="0"/>
              <a:t>个字。</a:t>
            </a:r>
          </a:p>
          <a:p>
            <a:pPr marL="914400" lvl="1" indent="-457200">
              <a:buFont typeface="微软雅黑" charset="-122"/>
              <a:buAutoNum type="arabicPeriod"/>
            </a:pPr>
            <a:r>
              <a:rPr lang="zh-CN" altLang="en-US" sz="2200" dirty="0"/>
              <a:t>画出直接映射方式下主存地址划分情况。</a:t>
            </a:r>
          </a:p>
          <a:p>
            <a:pPr marL="914400" lvl="1" indent="-457200">
              <a:buFont typeface="微软雅黑" charset="-122"/>
              <a:buAutoNum type="arabicPeriod"/>
            </a:pPr>
            <a:r>
              <a:rPr lang="zh-CN" altLang="en-US" sz="2200" dirty="0"/>
              <a:t>设</a:t>
            </a:r>
            <a:r>
              <a:rPr lang="en-US" altLang="zh-CN" sz="2200" dirty="0"/>
              <a:t>cache</a:t>
            </a:r>
            <a:r>
              <a:rPr lang="zh-CN" altLang="en-US" sz="2200" dirty="0"/>
              <a:t>初始状态为空，若</a:t>
            </a:r>
            <a:r>
              <a:rPr lang="en-US" altLang="zh-CN" sz="2200" dirty="0"/>
              <a:t>CPU</a:t>
            </a:r>
            <a:r>
              <a:rPr lang="zh-CN" altLang="en-US" sz="2200" dirty="0"/>
              <a:t>顺序访问</a:t>
            </a:r>
            <a:r>
              <a:rPr lang="en-US" altLang="zh-CN" sz="2200" dirty="0"/>
              <a:t>0-99</a:t>
            </a:r>
            <a:r>
              <a:rPr lang="zh-CN" altLang="en-US" sz="2200" dirty="0"/>
              <a:t>号单元，并从中读出</a:t>
            </a:r>
            <a:r>
              <a:rPr lang="en-US" altLang="zh-CN" sz="2200" dirty="0"/>
              <a:t>100</a:t>
            </a:r>
            <a:r>
              <a:rPr lang="zh-CN" altLang="en-US" sz="2200" dirty="0"/>
              <a:t>个字，假设主存一次读一个字，并重复此顺序</a:t>
            </a:r>
            <a:r>
              <a:rPr lang="en-US" altLang="zh-CN" sz="2200" dirty="0"/>
              <a:t>10</a:t>
            </a:r>
            <a:r>
              <a:rPr lang="zh-CN" altLang="en-US" sz="2200" dirty="0"/>
              <a:t>次，请计算</a:t>
            </a:r>
            <a:r>
              <a:rPr lang="en-US" altLang="zh-CN" sz="2200" dirty="0"/>
              <a:t>cache</a:t>
            </a:r>
            <a:r>
              <a:rPr lang="zh-CN" altLang="en-US" sz="2200" dirty="0"/>
              <a:t>命中率。</a:t>
            </a:r>
          </a:p>
          <a:p>
            <a:pPr marL="914400" lvl="1" indent="-457200">
              <a:buFont typeface="微软雅黑" charset="-122"/>
              <a:buAutoNum type="arabicPeriod"/>
            </a:pPr>
            <a:r>
              <a:rPr lang="zh-CN" altLang="en-US" sz="2200" dirty="0"/>
              <a:t>如果</a:t>
            </a:r>
            <a:r>
              <a:rPr lang="en-US" altLang="zh-CN" sz="2200" dirty="0"/>
              <a:t>cache</a:t>
            </a:r>
            <a:r>
              <a:rPr lang="zh-CN" altLang="en-US" sz="2200" dirty="0"/>
              <a:t>的存取时间是</a:t>
            </a:r>
            <a:r>
              <a:rPr lang="en-US" altLang="zh-CN" sz="2200" dirty="0"/>
              <a:t>2ns</a:t>
            </a:r>
            <a:r>
              <a:rPr lang="zh-CN" altLang="en-US" sz="2200" dirty="0"/>
              <a:t>，主存访问时间是</a:t>
            </a:r>
            <a:r>
              <a:rPr lang="en-US" altLang="zh-CN" sz="2200" dirty="0"/>
              <a:t>20ns</a:t>
            </a:r>
            <a:r>
              <a:rPr lang="zh-CN" altLang="en-US" sz="2200" dirty="0"/>
              <a:t>，平均访问时间是多少。</a:t>
            </a:r>
          </a:p>
          <a:p>
            <a:pPr marL="914400" lvl="1" indent="-457200">
              <a:buFont typeface="微软雅黑" charset="-122"/>
              <a:buAutoNum type="arabicPeriod"/>
            </a:pPr>
            <a:r>
              <a:rPr lang="en-US" altLang="zh-CN" sz="2200" dirty="0"/>
              <a:t>Cache-</a:t>
            </a:r>
            <a:r>
              <a:rPr lang="zh-CN" altLang="en-US" sz="2200" dirty="0"/>
              <a:t>主存系统访问效率。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3457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附加思考</a:t>
            </a:r>
            <a:r>
              <a:rPr lang="en-US" altLang="zh-CN" dirty="0"/>
              <a:t>2</a:t>
            </a:r>
            <a:r>
              <a:rPr lang="zh-CN" altLang="en-US" dirty="0"/>
              <a:t>（不做要求，学有余力同学可以尝）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13688"/>
            <a:ext cx="11256503" cy="5637024"/>
          </a:xfrm>
        </p:spPr>
        <p:txBody>
          <a:bodyPr>
            <a:normAutofit lnSpcReduction="10000"/>
          </a:bodyPr>
          <a:lstStyle/>
          <a:p>
            <a:r>
              <a:rPr lang="zh-CN" altLang="en-US" sz="2200" dirty="0">
                <a:latin typeface="+mn-ea"/>
              </a:rPr>
              <a:t>主存地址空间大小为</a:t>
            </a:r>
            <a:r>
              <a:rPr lang="en-US" altLang="zh-CN" sz="2200" dirty="0">
                <a:latin typeface="+mn-ea"/>
              </a:rPr>
              <a:t>256MB</a:t>
            </a:r>
            <a:r>
              <a:rPr lang="zh-CN" altLang="en-US" sz="2200" dirty="0">
                <a:latin typeface="+mn-ea"/>
              </a:rPr>
              <a:t>，按字节编址。指令数据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dirty="0">
                <a:latin typeface="+mn-ea"/>
              </a:rPr>
              <a:t>，均有</a:t>
            </a:r>
            <a:r>
              <a:rPr lang="en-US" altLang="zh-CN" sz="2200" dirty="0">
                <a:latin typeface="+mn-ea"/>
              </a:rPr>
              <a:t>8</a:t>
            </a:r>
            <a:r>
              <a:rPr lang="zh-CN" altLang="en-US" sz="2200" dirty="0">
                <a:latin typeface="+mn-ea"/>
              </a:rPr>
              <a:t>行，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dirty="0">
                <a:latin typeface="+mn-ea"/>
              </a:rPr>
              <a:t>行大小为</a:t>
            </a:r>
            <a:r>
              <a:rPr lang="en-US" altLang="zh-CN" sz="2200" dirty="0">
                <a:latin typeface="+mn-ea"/>
              </a:rPr>
              <a:t>64B</a:t>
            </a:r>
            <a:r>
              <a:rPr lang="zh-CN" altLang="en-US" sz="2200" dirty="0">
                <a:latin typeface="+mn-ea"/>
              </a:rPr>
              <a:t>，数据</a:t>
            </a:r>
            <a:r>
              <a:rPr lang="en-US" altLang="zh-CN" sz="2200" dirty="0">
                <a:latin typeface="+mn-ea"/>
              </a:rPr>
              <a:t>Cache</a:t>
            </a:r>
            <a:r>
              <a:rPr lang="zh-CN" altLang="en-US" sz="2200" dirty="0">
                <a:latin typeface="+mn-ea"/>
              </a:rPr>
              <a:t>直接相联。现有两功能相同的程序</a:t>
            </a:r>
            <a:r>
              <a:rPr lang="en-US" altLang="zh-CN" sz="2200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，</a:t>
            </a:r>
            <a:r>
              <a:rPr lang="en-US" altLang="zh-CN" sz="2200" dirty="0">
                <a:latin typeface="+mn-ea"/>
              </a:rPr>
              <a:t>B</a:t>
            </a:r>
            <a:r>
              <a:rPr lang="zh-CN" altLang="en-US" sz="2200" dirty="0">
                <a:latin typeface="+mn-ea"/>
              </a:rPr>
              <a:t>，其伪代码如下所示：</a:t>
            </a:r>
            <a:endParaRPr lang="en-US" altLang="zh-CN" sz="2200" baseline="30000" dirty="0">
              <a:latin typeface="+mn-ea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sz="2200" dirty="0">
                <a:latin typeface="+mn-ea"/>
              </a:rPr>
              <a:t>假定</a:t>
            </a:r>
            <a:r>
              <a:rPr lang="en-US" altLang="zh-CN" sz="2200" dirty="0" err="1">
                <a:latin typeface="+mn-ea"/>
              </a:rPr>
              <a:t>int</a:t>
            </a:r>
            <a:r>
              <a:rPr lang="zh-CN" altLang="en-US" sz="2200" dirty="0">
                <a:latin typeface="+mn-ea"/>
              </a:rPr>
              <a:t>型数据为</a:t>
            </a:r>
            <a:r>
              <a:rPr lang="en-US" altLang="zh-CN" sz="2200" dirty="0">
                <a:latin typeface="+mn-ea"/>
              </a:rPr>
              <a:t>32</a:t>
            </a:r>
            <a:r>
              <a:rPr lang="zh-CN" altLang="en-US" sz="2200" dirty="0">
                <a:latin typeface="+mn-ea"/>
              </a:rPr>
              <a:t>位补码，程序编译时</a:t>
            </a:r>
            <a:r>
              <a:rPr lang="en-US" altLang="zh-CN" sz="2200" dirty="0" err="1">
                <a:latin typeface="+mn-ea"/>
              </a:rPr>
              <a:t>i,j,sum</a:t>
            </a:r>
            <a:r>
              <a:rPr lang="zh-CN" altLang="en-US" sz="2200" dirty="0">
                <a:latin typeface="+mn-ea"/>
              </a:rPr>
              <a:t>均分配在寄存器中，数组</a:t>
            </a:r>
            <a:r>
              <a:rPr lang="en-US" altLang="zh-CN" sz="2200" dirty="0">
                <a:latin typeface="+mn-ea"/>
              </a:rPr>
              <a:t>a</a:t>
            </a:r>
            <a:r>
              <a:rPr lang="zh-CN" altLang="en-US" sz="2200" dirty="0">
                <a:latin typeface="+mn-ea"/>
              </a:rPr>
              <a:t>按行优先方式存放，首地址为</a:t>
            </a:r>
            <a:r>
              <a:rPr lang="en-US" altLang="zh-CN" sz="2200" dirty="0">
                <a:latin typeface="+mn-ea"/>
              </a:rPr>
              <a:t>320</a:t>
            </a:r>
            <a:r>
              <a:rPr lang="zh-CN" altLang="en-US" sz="2200" dirty="0">
                <a:latin typeface="+mn-ea"/>
              </a:rPr>
              <a:t>（十进制）。</a:t>
            </a:r>
            <a:endParaRPr lang="en-US" altLang="zh-CN" sz="2200" dirty="0">
              <a:latin typeface="+mn-ea"/>
            </a:endParaRPr>
          </a:p>
          <a:p>
            <a:pPr>
              <a:spcBef>
                <a:spcPct val="20000"/>
              </a:spcBef>
              <a:defRPr/>
            </a:pPr>
            <a:endParaRPr lang="en-US" altLang="zh-CN" sz="2200" dirty="0">
              <a:latin typeface="+mn-ea"/>
            </a:endParaRPr>
          </a:p>
          <a:p>
            <a:pPr>
              <a:spcBef>
                <a:spcPct val="20000"/>
              </a:spcBef>
              <a:defRPr/>
            </a:pPr>
            <a:endParaRPr lang="en-US" altLang="zh-CN" sz="2200" dirty="0">
              <a:latin typeface="+mn-ea"/>
            </a:endParaRPr>
          </a:p>
          <a:p>
            <a:pPr marL="457200" lvl="1" indent="0">
              <a:spcBef>
                <a:spcPct val="20000"/>
              </a:spcBef>
              <a:buNone/>
              <a:defRPr/>
            </a:pPr>
            <a:endParaRPr lang="en-US" altLang="zh-CN" sz="1900" b="1" dirty="0">
              <a:latin typeface="+mn-ea"/>
            </a:endParaRPr>
          </a:p>
          <a:p>
            <a:pPr marL="457200" lvl="1" indent="0">
              <a:spcBef>
                <a:spcPct val="20000"/>
              </a:spcBef>
              <a:buNone/>
              <a:defRPr/>
            </a:pPr>
            <a:endParaRPr lang="en-US" altLang="zh-CN" b="1" dirty="0">
              <a:latin typeface="+mn-ea"/>
            </a:endParaRPr>
          </a:p>
          <a:p>
            <a:pPr marL="457200" lvl="1" indent="0">
              <a:spcBef>
                <a:spcPct val="20000"/>
              </a:spcBef>
              <a:buNone/>
              <a:defRPr/>
            </a:pPr>
            <a:r>
              <a:rPr lang="en-US" altLang="zh-CN" b="1" dirty="0">
                <a:latin typeface="+mn-ea"/>
              </a:rPr>
              <a:t>1</a:t>
            </a:r>
            <a:r>
              <a:rPr lang="zh-CN" altLang="en-US" b="1" dirty="0">
                <a:latin typeface="+mn-ea"/>
              </a:rPr>
              <a:t>）若不考虑用于</a:t>
            </a:r>
            <a:r>
              <a:rPr lang="en-US" altLang="zh-CN" b="1" dirty="0">
                <a:latin typeface="+mn-ea"/>
              </a:rPr>
              <a:t>Cache</a:t>
            </a:r>
            <a:r>
              <a:rPr lang="zh-CN" altLang="en-US" b="1" dirty="0">
                <a:latin typeface="+mn-ea"/>
              </a:rPr>
              <a:t>一致性维护和替换算法的控制位，数据</a:t>
            </a:r>
            <a:r>
              <a:rPr lang="en-US" altLang="zh-CN" b="1" dirty="0">
                <a:latin typeface="+mn-ea"/>
              </a:rPr>
              <a:t>cache</a:t>
            </a:r>
            <a:r>
              <a:rPr lang="zh-CN" altLang="en-US" b="1" dirty="0">
                <a:latin typeface="+mn-ea"/>
              </a:rPr>
              <a:t>的总容量是多少？</a:t>
            </a:r>
            <a:endParaRPr lang="en-US" altLang="zh-CN" b="1" dirty="0">
              <a:latin typeface="+mn-ea"/>
            </a:endParaRPr>
          </a:p>
          <a:p>
            <a:pPr marL="457200" lvl="1" indent="0">
              <a:spcBef>
                <a:spcPct val="20000"/>
              </a:spcBef>
              <a:buNone/>
              <a:defRPr/>
            </a:pPr>
            <a:r>
              <a:rPr lang="en-US" altLang="zh-CN" b="1" dirty="0">
                <a:latin typeface="+mn-ea"/>
              </a:rPr>
              <a:t>2</a:t>
            </a:r>
            <a:r>
              <a:rPr lang="zh-CN" altLang="en-US" b="1" dirty="0">
                <a:latin typeface="+mn-ea"/>
              </a:rPr>
              <a:t>）数组元素</a:t>
            </a:r>
            <a:r>
              <a:rPr lang="en-US" altLang="zh-CN" b="1" dirty="0">
                <a:latin typeface="+mn-ea"/>
              </a:rPr>
              <a:t>a[0][31],a[1][1]</a:t>
            </a:r>
            <a:r>
              <a:rPr lang="zh-CN" altLang="en-US" b="1" dirty="0">
                <a:latin typeface="+mn-ea"/>
              </a:rPr>
              <a:t>所在主存块对应的</a:t>
            </a:r>
            <a:r>
              <a:rPr lang="en-US" altLang="zh-CN" b="1" dirty="0">
                <a:latin typeface="+mn-ea"/>
              </a:rPr>
              <a:t>cache</a:t>
            </a:r>
            <a:r>
              <a:rPr lang="zh-CN" altLang="en-US" b="1" dirty="0">
                <a:latin typeface="+mn-ea"/>
              </a:rPr>
              <a:t>行分别是多少，行号从零开始。</a:t>
            </a:r>
            <a:endParaRPr lang="en-US" altLang="zh-CN" b="1" dirty="0">
              <a:latin typeface="+mn-ea"/>
            </a:endParaRPr>
          </a:p>
          <a:p>
            <a:pPr marL="457200" lvl="1" indent="0">
              <a:spcBef>
                <a:spcPct val="20000"/>
              </a:spcBef>
              <a:buNone/>
              <a:defRPr/>
            </a:pPr>
            <a:r>
              <a:rPr lang="en-US" altLang="zh-CN" b="1" dirty="0">
                <a:latin typeface="+mn-ea"/>
              </a:rPr>
              <a:t>(3)</a:t>
            </a:r>
            <a:r>
              <a:rPr lang="zh-CN" altLang="en-US" b="1" dirty="0">
                <a:latin typeface="+mn-ea"/>
              </a:rPr>
              <a:t>程序</a:t>
            </a:r>
            <a:r>
              <a:rPr lang="en-US" altLang="zh-CN" b="1" dirty="0">
                <a:latin typeface="+mn-ea"/>
              </a:rPr>
              <a:t>A</a:t>
            </a:r>
            <a:r>
              <a:rPr lang="zh-CN" altLang="en-US" b="1" dirty="0">
                <a:latin typeface="+mn-ea"/>
              </a:rPr>
              <a:t>，</a:t>
            </a:r>
            <a:r>
              <a:rPr lang="en-US" altLang="zh-CN" b="1" dirty="0">
                <a:latin typeface="+mn-ea"/>
              </a:rPr>
              <a:t>B</a:t>
            </a:r>
            <a:r>
              <a:rPr lang="zh-CN" altLang="en-US" b="1" dirty="0">
                <a:latin typeface="+mn-ea"/>
              </a:rPr>
              <a:t>的数据访问命中率各是多少？那个程序的执行时间更短</a:t>
            </a:r>
            <a:r>
              <a:rPr lang="en-US" altLang="zh-CN" b="1" dirty="0">
                <a:latin typeface="+mn-ea"/>
              </a:rPr>
              <a:t>?</a:t>
            </a:r>
          </a:p>
          <a:p>
            <a:endParaRPr lang="zh-CN" altLang="en-US" baseline="300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227221" y="3025691"/>
            <a:ext cx="4260767" cy="1644818"/>
          </a:xfrm>
          <a:prstGeom prst="rect">
            <a:avLst/>
          </a:prstGeom>
          <a:solidFill>
            <a:srgbClr val="99FF66"/>
          </a:soli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 anchorCtr="0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a[256][256]</a:t>
            </a:r>
            <a:r>
              <a:rPr lang="en-US" altLang="zh-CN" b="1" dirty="0">
                <a:latin typeface="Courier New" pitchFamily="49" charset="0"/>
              </a:rPr>
              <a:t>;</a:t>
            </a:r>
            <a:endParaRPr lang="en-US" altLang="zh-CN" b="1" dirty="0">
              <a:latin typeface="Courier New" pitchFamily="49" charset="0"/>
              <a:ea typeface="宋体" pitchFamily="2" charset="-122"/>
            </a:endParaRPr>
          </a:p>
          <a:p>
            <a:pPr eaLnBrk="0" hangingPunct="0">
              <a:lnSpc>
                <a:spcPct val="150000"/>
              </a:lnSpc>
              <a:defRPr/>
            </a:pPr>
            <a:r>
              <a:rPr lang="en-US" b="1" dirty="0">
                <a:latin typeface="Courier New" pitchFamily="49" charset="0"/>
                <a:ea typeface="宋体" pitchFamily="2" charset="-122"/>
              </a:rPr>
              <a:t>for (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 &lt; 256; 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 for (j = 0; j &lt; 256; j++)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b="1" dirty="0">
                <a:latin typeface="Courier New" pitchFamily="49" charset="0"/>
                <a:ea typeface="宋体" pitchFamily="2" charset="-122"/>
              </a:rPr>
              <a:t>   sum += a[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][j];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18497" y="3025691"/>
            <a:ext cx="4043363" cy="1644818"/>
          </a:xfrm>
          <a:prstGeom prst="rect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 anchorCtr="0">
            <a:no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a[256][256]</a:t>
            </a:r>
            <a:r>
              <a:rPr lang="en-US" altLang="zh-CN" b="1" dirty="0">
                <a:latin typeface="Courier New" pitchFamily="49" charset="0"/>
              </a:rPr>
              <a:t>;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ea typeface="宋体" pitchFamily="2" charset="-122"/>
              </a:rPr>
              <a:t>for (j = 0; j &lt; 256; j++)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altLang="zh-CN" b="1" dirty="0">
                <a:latin typeface="Courier New" pitchFamily="49" charset="0"/>
                <a:ea typeface="宋体" pitchFamily="2" charset="-122"/>
              </a:rPr>
              <a:t> 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 for (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 = 0; 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 &lt; 256; 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++)</a:t>
            </a:r>
          </a:p>
          <a:p>
            <a:pPr eaLnBrk="0" hangingPunct="0">
              <a:lnSpc>
                <a:spcPct val="150000"/>
              </a:lnSpc>
              <a:defRPr/>
            </a:pPr>
            <a:r>
              <a:rPr lang="en-US" b="1" dirty="0">
                <a:latin typeface="Courier New" pitchFamily="49" charset="0"/>
                <a:ea typeface="宋体" pitchFamily="2" charset="-122"/>
              </a:rPr>
              <a:t>    sum += a[</a:t>
            </a:r>
            <a:r>
              <a:rPr lang="en-US" b="1" dirty="0" err="1">
                <a:latin typeface="Courier New" pitchFamily="49" charset="0"/>
                <a:ea typeface="宋体" pitchFamily="2" charset="-122"/>
              </a:rPr>
              <a:t>i</a:t>
            </a:r>
            <a:r>
              <a:rPr lang="en-US" b="1" dirty="0">
                <a:latin typeface="Courier New" pitchFamily="49" charset="0"/>
                <a:ea typeface="宋体" pitchFamily="2" charset="-122"/>
              </a:rPr>
              <a:t>][j];</a:t>
            </a:r>
          </a:p>
        </p:txBody>
      </p:sp>
      <p:sp>
        <p:nvSpPr>
          <p:cNvPr id="6" name="矩形 5"/>
          <p:cNvSpPr/>
          <p:nvPr/>
        </p:nvSpPr>
        <p:spPr>
          <a:xfrm>
            <a:off x="5487988" y="3386139"/>
            <a:ext cx="4762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latin typeface="+mn-ea"/>
              </a:rPr>
              <a:t>程序</a:t>
            </a:r>
            <a:r>
              <a:rPr lang="en-US" altLang="zh-CN" b="1" dirty="0">
                <a:latin typeface="+mn-ea"/>
              </a:rPr>
              <a:t>A</a:t>
            </a:r>
            <a:endParaRPr lang="zh-CN" altLang="en-US" b="1" dirty="0">
              <a:latin typeface="Arial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661860" y="3386138"/>
            <a:ext cx="476250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latin typeface="+mn-ea"/>
              </a:rPr>
              <a:t>程序</a:t>
            </a:r>
            <a:r>
              <a:rPr lang="en-US" altLang="zh-CN" b="1" dirty="0">
                <a:latin typeface="+mn-ea"/>
              </a:rPr>
              <a:t>B</a:t>
            </a:r>
            <a:endParaRPr lang="zh-CN" altLang="en-US" b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95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29953-F3E8-4031-A417-B5D1FAF71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数组顺序存储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99A5D9-2CEE-41C8-AEF6-1ADC8266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1" y="84761"/>
            <a:ext cx="6076949" cy="6515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58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4.5.1 Cache</a:t>
            </a:r>
            <a:r>
              <a:rPr lang="zh-CN" altLang="en-US" dirty="0"/>
              <a:t>的工作原理</a:t>
            </a:r>
            <a:r>
              <a:rPr lang="en-US" altLang="zh-CN" dirty="0"/>
              <a:t>——</a:t>
            </a:r>
            <a:r>
              <a:rPr lang="zh-CN" altLang="en-US" dirty="0"/>
              <a:t>基本思想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华文新魏" pitchFamily="2" charset="-122"/>
              </a:rPr>
              <a:t>在处理器附近增加一个</a:t>
            </a:r>
            <a:r>
              <a:rPr lang="zh-CN" altLang="en-US" b="1" dirty="0">
                <a:solidFill>
                  <a:srgbClr val="00B050"/>
                </a:solidFill>
                <a:latin typeface="华文新魏" pitchFamily="2" charset="-122"/>
              </a:rPr>
              <a:t>隐藏</a:t>
            </a:r>
            <a:r>
              <a:rPr lang="zh-CN" altLang="en-US" dirty="0">
                <a:latin typeface="华文新魏" pitchFamily="2" charset="-122"/>
              </a:rPr>
              <a:t>的</a:t>
            </a:r>
            <a:r>
              <a:rPr lang="zh-CN" altLang="en-US" b="1" dirty="0">
                <a:solidFill>
                  <a:srgbClr val="00B050"/>
                </a:solidFill>
                <a:latin typeface="华文新魏" pitchFamily="2" charset="-122"/>
              </a:rPr>
              <a:t>小</a:t>
            </a:r>
            <a:r>
              <a:rPr lang="zh-CN" altLang="en-US" dirty="0">
                <a:latin typeface="华文新魏" pitchFamily="2" charset="-122"/>
              </a:rPr>
              <a:t>容量</a:t>
            </a:r>
            <a:r>
              <a:rPr lang="zh-CN" altLang="en-US" b="1" dirty="0">
                <a:solidFill>
                  <a:srgbClr val="00B050"/>
                </a:solidFill>
                <a:latin typeface="华文新魏" pitchFamily="2" charset="-122"/>
              </a:rPr>
              <a:t>快速</a:t>
            </a:r>
            <a:r>
              <a:rPr lang="zh-CN" altLang="en-US" dirty="0">
                <a:latin typeface="华文新魏" pitchFamily="2" charset="-122"/>
              </a:rPr>
              <a:t>存储器</a:t>
            </a:r>
          </a:p>
          <a:p>
            <a:pPr lvl="1"/>
            <a:r>
              <a:rPr lang="zh-CN" altLang="en-US" sz="2400" dirty="0">
                <a:latin typeface="华文新魏" pitchFamily="2" charset="-122"/>
              </a:rPr>
              <a:t>对程序员透明</a:t>
            </a:r>
          </a:p>
          <a:p>
            <a:pPr lvl="1"/>
            <a:r>
              <a:rPr lang="zh-CN" altLang="en-US" sz="2400" dirty="0">
                <a:latin typeface="华文新魏" pitchFamily="2" charset="-122"/>
              </a:rPr>
              <a:t>将经常访问的</a:t>
            </a:r>
            <a:r>
              <a:rPr lang="zh-CN" altLang="en-US" sz="2400" b="1" dirty="0">
                <a:latin typeface="华文新魏" pitchFamily="2" charset="-122"/>
              </a:rPr>
              <a:t>热数据</a:t>
            </a:r>
            <a:r>
              <a:rPr lang="zh-CN" altLang="en-US" sz="2400" dirty="0">
                <a:latin typeface="华文新魏" pitchFamily="2" charset="-122"/>
              </a:rPr>
              <a:t>的</a:t>
            </a:r>
            <a:r>
              <a:rPr lang="zh-CN" altLang="en-US" sz="2400" b="1" dirty="0">
                <a:latin typeface="华文新魏" pitchFamily="2" charset="-122"/>
              </a:rPr>
              <a:t>副本</a:t>
            </a:r>
            <a:r>
              <a:rPr lang="zh-CN" altLang="en-US" sz="2400" dirty="0">
                <a:latin typeface="华文新魏" pitchFamily="2" charset="-122"/>
              </a:rPr>
              <a:t>存放在</a:t>
            </a:r>
            <a:r>
              <a:rPr lang="en-US" altLang="zh-CN" sz="2400" dirty="0">
                <a:latin typeface="华文新魏" pitchFamily="2" charset="-122"/>
              </a:rPr>
              <a:t>cache</a:t>
            </a:r>
            <a:r>
              <a:rPr lang="zh-CN" altLang="en-US" sz="2400" dirty="0">
                <a:latin typeface="华文新魏" pitchFamily="2" charset="-122"/>
              </a:rPr>
              <a:t>中</a:t>
            </a:r>
          </a:p>
          <a:p>
            <a:pPr lvl="1"/>
            <a:r>
              <a:rPr lang="zh-CN" altLang="en-US" sz="2400" dirty="0">
                <a:latin typeface="华文新魏" pitchFamily="2" charset="-122"/>
              </a:rPr>
              <a:t>提高命中率优化读性能</a:t>
            </a:r>
          </a:p>
          <a:p>
            <a:pPr lvl="2"/>
            <a:r>
              <a:rPr lang="zh-CN" altLang="en-US" sz="2400" dirty="0">
                <a:latin typeface="华文新魏" pitchFamily="2" charset="-122"/>
              </a:rPr>
              <a:t>预读处理  </a:t>
            </a:r>
            <a:r>
              <a:rPr lang="en-US" altLang="zh-CN" sz="2400" dirty="0">
                <a:latin typeface="华文新魏" pitchFamily="2" charset="-122"/>
              </a:rPr>
              <a:t>---   </a:t>
            </a:r>
            <a:r>
              <a:rPr lang="zh-CN" altLang="en-US" sz="2400" dirty="0">
                <a:latin typeface="华文新魏" pitchFamily="2" charset="-122"/>
              </a:rPr>
              <a:t>空间局部性</a:t>
            </a:r>
          </a:p>
          <a:p>
            <a:pPr lvl="2"/>
            <a:r>
              <a:rPr lang="zh-CN" altLang="en-US" sz="2400" dirty="0">
                <a:latin typeface="华文新魏" pitchFamily="2" charset="-122"/>
              </a:rPr>
              <a:t>淘汰算法  </a:t>
            </a:r>
            <a:r>
              <a:rPr lang="en-US" altLang="zh-CN" sz="2400" dirty="0">
                <a:latin typeface="华文新魏" pitchFamily="2" charset="-122"/>
              </a:rPr>
              <a:t>---   </a:t>
            </a:r>
            <a:r>
              <a:rPr lang="zh-CN" altLang="en-US" sz="2400" dirty="0">
                <a:latin typeface="华文新魏" pitchFamily="2" charset="-122"/>
              </a:rPr>
              <a:t>时间局部性                     </a:t>
            </a:r>
          </a:p>
          <a:p>
            <a:endParaRPr lang="zh-CN" altLang="en-US" dirty="0"/>
          </a:p>
        </p:txBody>
      </p:sp>
      <p:pic>
        <p:nvPicPr>
          <p:cNvPr id="4" name="Picture 131" descr="j0242087[1]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</a:blip>
          <a:srcRect/>
          <a:stretch>
            <a:fillRect/>
          </a:stretch>
        </p:blipFill>
        <p:spPr bwMode="auto">
          <a:xfrm>
            <a:off x="2991149" y="5157068"/>
            <a:ext cx="912813" cy="67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3757912" y="5550768"/>
            <a:ext cx="4440237" cy="0"/>
          </a:xfrm>
          <a:prstGeom prst="line">
            <a:avLst/>
          </a:prstGeom>
          <a:noFill/>
          <a:ln w="12700">
            <a:solidFill>
              <a:srgbClr val="000204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>
              <a:latin typeface="+mn-ea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5892436" y="4760194"/>
            <a:ext cx="561051" cy="22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</a:pPr>
            <a:r>
              <a:rPr lang="en-US" altLang="zh-CN" sz="1600" b="1">
                <a:solidFill>
                  <a:srgbClr val="000204"/>
                </a:solidFill>
                <a:latin typeface="+mn-ea"/>
                <a:cs typeface="Arial" charset="0"/>
              </a:rPr>
              <a:t>Cache</a:t>
            </a:r>
            <a:endParaRPr lang="en-US" altLang="zh-CN" sz="1600" b="1" dirty="0">
              <a:solidFill>
                <a:srgbClr val="000204"/>
              </a:solidFill>
              <a:latin typeface="+mn-ea"/>
              <a:cs typeface="Arial" charset="0"/>
            </a:endParaRP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3757912" y="5550768"/>
            <a:ext cx="1920875" cy="0"/>
          </a:xfrm>
          <a:prstGeom prst="line">
            <a:avLst/>
          </a:prstGeom>
          <a:noFill/>
          <a:ln w="76200">
            <a:solidFill>
              <a:srgbClr val="0099FF"/>
            </a:solidFill>
            <a:prstDash val="sysDot"/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>
              <a:latin typeface="+mn-ea"/>
            </a:endParaRPr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>
            <a:off x="3757912" y="5550768"/>
            <a:ext cx="1920875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>
              <a:latin typeface="+mn-ea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3757912" y="5550768"/>
            <a:ext cx="19208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6472537" y="5550768"/>
            <a:ext cx="19208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8126711" y="5071343"/>
            <a:ext cx="1020762" cy="958850"/>
            <a:chOff x="3480" y="2350"/>
            <a:chExt cx="901" cy="846"/>
          </a:xfrm>
        </p:grpSpPr>
        <p:grpSp>
          <p:nvGrpSpPr>
            <p:cNvPr id="12" name="Group 16"/>
            <p:cNvGrpSpPr>
              <a:grpSpLocks/>
            </p:cNvGrpSpPr>
            <p:nvPr/>
          </p:nvGrpSpPr>
          <p:grpSpPr bwMode="auto">
            <a:xfrm>
              <a:off x="3480" y="2803"/>
              <a:ext cx="901" cy="393"/>
              <a:chOff x="3480" y="2982"/>
              <a:chExt cx="901" cy="393"/>
            </a:xfrm>
          </p:grpSpPr>
          <p:sp>
            <p:nvSpPr>
              <p:cNvPr id="33" name="Oval 17"/>
              <p:cNvSpPr>
                <a:spLocks noChangeArrowheads="1"/>
              </p:cNvSpPr>
              <p:nvPr/>
            </p:nvSpPr>
            <p:spPr bwMode="auto">
              <a:xfrm>
                <a:off x="3480" y="3061"/>
                <a:ext cx="901" cy="314"/>
              </a:xfrm>
              <a:prstGeom prst="ellipse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34" name="Rectangle 18"/>
              <p:cNvSpPr>
                <a:spLocks noChangeArrowheads="1"/>
              </p:cNvSpPr>
              <p:nvPr/>
            </p:nvSpPr>
            <p:spPr bwMode="auto">
              <a:xfrm>
                <a:off x="3480" y="3139"/>
                <a:ext cx="901" cy="79"/>
              </a:xfrm>
              <a:prstGeom prst="rect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35" name="Oval 19"/>
              <p:cNvSpPr>
                <a:spLocks noChangeArrowheads="1"/>
              </p:cNvSpPr>
              <p:nvPr/>
            </p:nvSpPr>
            <p:spPr bwMode="auto">
              <a:xfrm>
                <a:off x="3480" y="2982"/>
                <a:ext cx="901" cy="313"/>
              </a:xfrm>
              <a:prstGeom prst="ellipse">
                <a:avLst/>
              </a:prstGeom>
              <a:gradFill rotWithShape="1">
                <a:gsLst>
                  <a:gs pos="0">
                    <a:srgbClr val="93B7B5"/>
                  </a:gs>
                  <a:gs pos="100000">
                    <a:srgbClr val="CADBD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13" name="Group 20"/>
            <p:cNvGrpSpPr>
              <a:grpSpLocks/>
            </p:cNvGrpSpPr>
            <p:nvPr/>
          </p:nvGrpSpPr>
          <p:grpSpPr bwMode="auto">
            <a:xfrm>
              <a:off x="3480" y="2713"/>
              <a:ext cx="901" cy="393"/>
              <a:chOff x="3480" y="2982"/>
              <a:chExt cx="901" cy="393"/>
            </a:xfrm>
          </p:grpSpPr>
          <p:sp>
            <p:nvSpPr>
              <p:cNvPr id="30" name="Oval 21"/>
              <p:cNvSpPr>
                <a:spLocks noChangeArrowheads="1"/>
              </p:cNvSpPr>
              <p:nvPr/>
            </p:nvSpPr>
            <p:spPr bwMode="auto">
              <a:xfrm>
                <a:off x="3480" y="3061"/>
                <a:ext cx="901" cy="314"/>
              </a:xfrm>
              <a:prstGeom prst="ellipse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31" name="Rectangle 22"/>
              <p:cNvSpPr>
                <a:spLocks noChangeArrowheads="1"/>
              </p:cNvSpPr>
              <p:nvPr/>
            </p:nvSpPr>
            <p:spPr bwMode="auto">
              <a:xfrm>
                <a:off x="3480" y="3139"/>
                <a:ext cx="901" cy="79"/>
              </a:xfrm>
              <a:prstGeom prst="rect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32" name="Oval 23"/>
              <p:cNvSpPr>
                <a:spLocks noChangeArrowheads="1"/>
              </p:cNvSpPr>
              <p:nvPr/>
            </p:nvSpPr>
            <p:spPr bwMode="auto">
              <a:xfrm>
                <a:off x="3480" y="2982"/>
                <a:ext cx="901" cy="313"/>
              </a:xfrm>
              <a:prstGeom prst="ellipse">
                <a:avLst/>
              </a:prstGeom>
              <a:gradFill rotWithShape="1">
                <a:gsLst>
                  <a:gs pos="0">
                    <a:srgbClr val="93B7B5"/>
                  </a:gs>
                  <a:gs pos="100000">
                    <a:srgbClr val="CADBD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14" name="Group 24"/>
            <p:cNvGrpSpPr>
              <a:grpSpLocks/>
            </p:cNvGrpSpPr>
            <p:nvPr/>
          </p:nvGrpSpPr>
          <p:grpSpPr bwMode="auto">
            <a:xfrm>
              <a:off x="3480" y="2622"/>
              <a:ext cx="901" cy="393"/>
              <a:chOff x="3480" y="2982"/>
              <a:chExt cx="901" cy="393"/>
            </a:xfrm>
          </p:grpSpPr>
          <p:sp>
            <p:nvSpPr>
              <p:cNvPr id="27" name="Oval 25"/>
              <p:cNvSpPr>
                <a:spLocks noChangeArrowheads="1"/>
              </p:cNvSpPr>
              <p:nvPr/>
            </p:nvSpPr>
            <p:spPr bwMode="auto">
              <a:xfrm>
                <a:off x="3480" y="3061"/>
                <a:ext cx="901" cy="314"/>
              </a:xfrm>
              <a:prstGeom prst="ellipse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3480" y="3139"/>
                <a:ext cx="901" cy="79"/>
              </a:xfrm>
              <a:prstGeom prst="rect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3480" y="2982"/>
                <a:ext cx="901" cy="313"/>
              </a:xfrm>
              <a:prstGeom prst="ellipse">
                <a:avLst/>
              </a:prstGeom>
              <a:gradFill rotWithShape="1">
                <a:gsLst>
                  <a:gs pos="0">
                    <a:srgbClr val="93B7B5"/>
                  </a:gs>
                  <a:gs pos="100000">
                    <a:srgbClr val="CADBD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15" name="Group 28"/>
            <p:cNvGrpSpPr>
              <a:grpSpLocks/>
            </p:cNvGrpSpPr>
            <p:nvPr/>
          </p:nvGrpSpPr>
          <p:grpSpPr bwMode="auto">
            <a:xfrm>
              <a:off x="3480" y="2532"/>
              <a:ext cx="901" cy="393"/>
              <a:chOff x="3480" y="2982"/>
              <a:chExt cx="901" cy="393"/>
            </a:xfrm>
          </p:grpSpPr>
          <p:sp>
            <p:nvSpPr>
              <p:cNvPr id="24" name="Oval 29"/>
              <p:cNvSpPr>
                <a:spLocks noChangeArrowheads="1"/>
              </p:cNvSpPr>
              <p:nvPr/>
            </p:nvSpPr>
            <p:spPr bwMode="auto">
              <a:xfrm>
                <a:off x="3480" y="3061"/>
                <a:ext cx="901" cy="314"/>
              </a:xfrm>
              <a:prstGeom prst="ellipse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5" name="Rectangle 30"/>
              <p:cNvSpPr>
                <a:spLocks noChangeArrowheads="1"/>
              </p:cNvSpPr>
              <p:nvPr/>
            </p:nvSpPr>
            <p:spPr bwMode="auto">
              <a:xfrm>
                <a:off x="3480" y="3139"/>
                <a:ext cx="901" cy="79"/>
              </a:xfrm>
              <a:prstGeom prst="rect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6" name="Oval 31"/>
              <p:cNvSpPr>
                <a:spLocks noChangeArrowheads="1"/>
              </p:cNvSpPr>
              <p:nvPr/>
            </p:nvSpPr>
            <p:spPr bwMode="auto">
              <a:xfrm>
                <a:off x="3480" y="2982"/>
                <a:ext cx="901" cy="313"/>
              </a:xfrm>
              <a:prstGeom prst="ellipse">
                <a:avLst/>
              </a:prstGeom>
              <a:gradFill rotWithShape="1">
                <a:gsLst>
                  <a:gs pos="0">
                    <a:srgbClr val="93B7B5"/>
                  </a:gs>
                  <a:gs pos="100000">
                    <a:srgbClr val="CADBD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16" name="Group 32"/>
            <p:cNvGrpSpPr>
              <a:grpSpLocks/>
            </p:cNvGrpSpPr>
            <p:nvPr/>
          </p:nvGrpSpPr>
          <p:grpSpPr bwMode="auto">
            <a:xfrm>
              <a:off x="3480" y="2441"/>
              <a:ext cx="901" cy="393"/>
              <a:chOff x="3480" y="2982"/>
              <a:chExt cx="901" cy="393"/>
            </a:xfrm>
          </p:grpSpPr>
          <p:sp>
            <p:nvSpPr>
              <p:cNvPr id="21" name="Oval 33"/>
              <p:cNvSpPr>
                <a:spLocks noChangeArrowheads="1"/>
              </p:cNvSpPr>
              <p:nvPr/>
            </p:nvSpPr>
            <p:spPr bwMode="auto">
              <a:xfrm>
                <a:off x="3480" y="3061"/>
                <a:ext cx="901" cy="314"/>
              </a:xfrm>
              <a:prstGeom prst="ellipse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2" name="Rectangle 34"/>
              <p:cNvSpPr>
                <a:spLocks noChangeArrowheads="1"/>
              </p:cNvSpPr>
              <p:nvPr/>
            </p:nvSpPr>
            <p:spPr bwMode="auto">
              <a:xfrm>
                <a:off x="3480" y="3139"/>
                <a:ext cx="901" cy="79"/>
              </a:xfrm>
              <a:prstGeom prst="rect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3" name="Oval 35"/>
              <p:cNvSpPr>
                <a:spLocks noChangeArrowheads="1"/>
              </p:cNvSpPr>
              <p:nvPr/>
            </p:nvSpPr>
            <p:spPr bwMode="auto">
              <a:xfrm>
                <a:off x="3480" y="2982"/>
                <a:ext cx="901" cy="313"/>
              </a:xfrm>
              <a:prstGeom prst="ellipse">
                <a:avLst/>
              </a:prstGeom>
              <a:gradFill rotWithShape="1">
                <a:gsLst>
                  <a:gs pos="0">
                    <a:srgbClr val="93B7B5"/>
                  </a:gs>
                  <a:gs pos="100000">
                    <a:srgbClr val="CADBD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17" name="Group 36"/>
            <p:cNvGrpSpPr>
              <a:grpSpLocks/>
            </p:cNvGrpSpPr>
            <p:nvPr/>
          </p:nvGrpSpPr>
          <p:grpSpPr bwMode="auto">
            <a:xfrm>
              <a:off x="3480" y="2350"/>
              <a:ext cx="901" cy="393"/>
              <a:chOff x="3480" y="2982"/>
              <a:chExt cx="901" cy="393"/>
            </a:xfrm>
          </p:grpSpPr>
          <p:sp>
            <p:nvSpPr>
              <p:cNvPr id="18" name="Oval 37"/>
              <p:cNvSpPr>
                <a:spLocks noChangeArrowheads="1"/>
              </p:cNvSpPr>
              <p:nvPr/>
            </p:nvSpPr>
            <p:spPr bwMode="auto">
              <a:xfrm>
                <a:off x="3480" y="3061"/>
                <a:ext cx="901" cy="314"/>
              </a:xfrm>
              <a:prstGeom prst="ellipse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9" name="Rectangle 38"/>
              <p:cNvSpPr>
                <a:spLocks noChangeArrowheads="1"/>
              </p:cNvSpPr>
              <p:nvPr/>
            </p:nvSpPr>
            <p:spPr bwMode="auto">
              <a:xfrm>
                <a:off x="3480" y="3139"/>
                <a:ext cx="901" cy="79"/>
              </a:xfrm>
              <a:prstGeom prst="rect">
                <a:avLst/>
              </a:prstGeom>
              <a:gradFill rotWithShape="1">
                <a:gsLst>
                  <a:gs pos="0">
                    <a:srgbClr val="384D4C"/>
                  </a:gs>
                  <a:gs pos="50000">
                    <a:srgbClr val="75A3A1"/>
                  </a:gs>
                  <a:gs pos="100000">
                    <a:srgbClr val="384D4C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20" name="Oval 39"/>
              <p:cNvSpPr>
                <a:spLocks noChangeArrowheads="1"/>
              </p:cNvSpPr>
              <p:nvPr/>
            </p:nvSpPr>
            <p:spPr bwMode="auto">
              <a:xfrm>
                <a:off x="3480" y="2982"/>
                <a:ext cx="901" cy="313"/>
              </a:xfrm>
              <a:prstGeom prst="ellipse">
                <a:avLst/>
              </a:prstGeom>
              <a:gradFill rotWithShape="1">
                <a:gsLst>
                  <a:gs pos="0">
                    <a:srgbClr val="93B7B5"/>
                  </a:gs>
                  <a:gs pos="100000">
                    <a:srgbClr val="CADBD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</p:grpSp>
      <p:sp>
        <p:nvSpPr>
          <p:cNvPr id="36" name="Oval 40"/>
          <p:cNvSpPr>
            <a:spLocks noChangeArrowheads="1"/>
          </p:cNvSpPr>
          <p:nvPr/>
        </p:nvSpPr>
        <p:spPr bwMode="auto">
          <a:xfrm>
            <a:off x="8523586" y="5455518"/>
            <a:ext cx="228600" cy="22860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303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4462761" y="5165006"/>
            <a:ext cx="6858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</a:pPr>
            <a:r>
              <a:rPr lang="zh-CN" altLang="en-US">
                <a:solidFill>
                  <a:srgbClr val="0099FF"/>
                </a:solidFill>
                <a:latin typeface="+mn-ea"/>
                <a:cs typeface="Arial" charset="0"/>
              </a:rPr>
              <a:t>读请求</a:t>
            </a:r>
          </a:p>
        </p:txBody>
      </p:sp>
      <p:sp>
        <p:nvSpPr>
          <p:cNvPr id="38" name="Text Box 42"/>
          <p:cNvSpPr txBox="1">
            <a:spLocks noChangeArrowheads="1"/>
          </p:cNvSpPr>
          <p:nvPr/>
        </p:nvSpPr>
        <p:spPr bwMode="auto">
          <a:xfrm>
            <a:off x="4437361" y="5152306"/>
            <a:ext cx="6858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Arial" charset="0"/>
              </a:rPr>
              <a:t>写请求</a:t>
            </a:r>
          </a:p>
        </p:txBody>
      </p:sp>
      <p:sp>
        <p:nvSpPr>
          <p:cNvPr id="39" name="Text Box 43"/>
          <p:cNvSpPr txBox="1">
            <a:spLocks noChangeArrowheads="1"/>
          </p:cNvSpPr>
          <p:nvPr/>
        </p:nvSpPr>
        <p:spPr bwMode="auto">
          <a:xfrm>
            <a:off x="4425049" y="5679357"/>
            <a:ext cx="780663" cy="24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defTabSz="941388">
              <a:lnSpc>
                <a:spcPct val="90000"/>
              </a:lnSpc>
              <a:buClr>
                <a:srgbClr val="003580"/>
              </a:buClr>
            </a:pPr>
            <a:r>
              <a:rPr lang="en-US" altLang="zh-CN">
                <a:solidFill>
                  <a:srgbClr val="FF0000"/>
                </a:solidFill>
                <a:latin typeface="+mn-ea"/>
                <a:cs typeface="Arial" charset="0"/>
              </a:rPr>
              <a:t>I/O</a:t>
            </a:r>
            <a:r>
              <a:rPr lang="zh-CN" altLang="en-US">
                <a:solidFill>
                  <a:srgbClr val="FF0000"/>
                </a:solidFill>
                <a:latin typeface="+mn-ea"/>
                <a:cs typeface="Arial" charset="0"/>
              </a:rPr>
              <a:t>响应</a:t>
            </a:r>
          </a:p>
        </p:txBody>
      </p:sp>
      <p:sp>
        <p:nvSpPr>
          <p:cNvPr id="40" name="Line 44"/>
          <p:cNvSpPr>
            <a:spLocks noChangeShapeType="1"/>
          </p:cNvSpPr>
          <p:nvPr/>
        </p:nvSpPr>
        <p:spPr bwMode="auto">
          <a:xfrm>
            <a:off x="3757912" y="5550768"/>
            <a:ext cx="1920875" cy="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 type="none" w="lg" len="med"/>
          </a:ln>
        </p:spPr>
        <p:txBody>
          <a:bodyPr lIns="0" tIns="0" rIns="0" bIns="0"/>
          <a:lstStyle/>
          <a:p>
            <a:endParaRPr lang="zh-CN" altLang="en-US">
              <a:latin typeface="+mn-ea"/>
            </a:endParaRPr>
          </a:p>
        </p:txBody>
      </p:sp>
      <p:sp>
        <p:nvSpPr>
          <p:cNvPr id="41" name="Oval 46"/>
          <p:cNvSpPr>
            <a:spLocks noChangeArrowheads="1"/>
          </p:cNvSpPr>
          <p:nvPr/>
        </p:nvSpPr>
        <p:spPr bwMode="auto">
          <a:xfrm>
            <a:off x="3503911" y="5430118"/>
            <a:ext cx="228600" cy="228600"/>
          </a:xfrm>
          <a:prstGeom prst="ellipse">
            <a:avLst/>
          </a:prstGeom>
          <a:gradFill rotWithShape="1">
            <a:gsLst>
              <a:gs pos="0">
                <a:srgbClr val="0099FF"/>
              </a:gs>
              <a:gs pos="100000">
                <a:srgbClr val="039AFF">
                  <a:alpha val="10001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42" name="Rectangle 47"/>
          <p:cNvSpPr>
            <a:spLocks noChangeArrowheads="1"/>
          </p:cNvSpPr>
          <p:nvPr/>
        </p:nvSpPr>
        <p:spPr bwMode="auto">
          <a:xfrm>
            <a:off x="6178784" y="5445607"/>
            <a:ext cx="65" cy="27699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r"/>
            <a:endParaRPr lang="zh-CN" altLang="zh-CN">
              <a:latin typeface="+mn-ea"/>
            </a:endParaRPr>
          </a:p>
        </p:txBody>
      </p:sp>
      <p:grpSp>
        <p:nvGrpSpPr>
          <p:cNvPr id="43" name="Group 48"/>
          <p:cNvGrpSpPr>
            <a:grpSpLocks/>
          </p:cNvGrpSpPr>
          <p:nvPr/>
        </p:nvGrpSpPr>
        <p:grpSpPr bwMode="auto">
          <a:xfrm>
            <a:off x="5634336" y="5022131"/>
            <a:ext cx="1028700" cy="1028700"/>
            <a:chOff x="2922" y="2088"/>
            <a:chExt cx="648" cy="648"/>
          </a:xfrm>
        </p:grpSpPr>
        <p:grpSp>
          <p:nvGrpSpPr>
            <p:cNvPr id="44" name="Group 49"/>
            <p:cNvGrpSpPr>
              <a:grpSpLocks/>
            </p:cNvGrpSpPr>
            <p:nvPr/>
          </p:nvGrpSpPr>
          <p:grpSpPr bwMode="auto">
            <a:xfrm>
              <a:off x="2922" y="2088"/>
              <a:ext cx="648" cy="81"/>
              <a:chOff x="2922" y="2088"/>
              <a:chExt cx="648" cy="81"/>
            </a:xfrm>
          </p:grpSpPr>
          <p:sp>
            <p:nvSpPr>
              <p:cNvPr id="108" name="Rectangle 50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9" name="Rectangle 51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10" name="Rectangle 52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11" name="Rectangle 53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12" name="Rectangle 54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13" name="Rectangle 55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14" name="Rectangle 56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15" name="Rectangle 57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45" name="Group 58"/>
            <p:cNvGrpSpPr>
              <a:grpSpLocks/>
            </p:cNvGrpSpPr>
            <p:nvPr/>
          </p:nvGrpSpPr>
          <p:grpSpPr bwMode="auto">
            <a:xfrm>
              <a:off x="2922" y="2169"/>
              <a:ext cx="648" cy="81"/>
              <a:chOff x="2922" y="2088"/>
              <a:chExt cx="648" cy="81"/>
            </a:xfrm>
          </p:grpSpPr>
          <p:sp>
            <p:nvSpPr>
              <p:cNvPr id="100" name="Rectangle 59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1" name="Rectangle 60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2" name="Rectangle 61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3" name="Rectangle 62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4" name="Rectangle 63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5" name="Rectangle 64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6" name="Rectangle 65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107" name="Rectangle 66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46" name="Group 67"/>
            <p:cNvGrpSpPr>
              <a:grpSpLocks/>
            </p:cNvGrpSpPr>
            <p:nvPr/>
          </p:nvGrpSpPr>
          <p:grpSpPr bwMode="auto">
            <a:xfrm>
              <a:off x="2922" y="2250"/>
              <a:ext cx="648" cy="81"/>
              <a:chOff x="2922" y="2088"/>
              <a:chExt cx="648" cy="81"/>
            </a:xfrm>
          </p:grpSpPr>
          <p:sp>
            <p:nvSpPr>
              <p:cNvPr id="92" name="Rectangle 68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3" name="Rectangle 69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4" name="Rectangle 70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5" name="Rectangle 71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6" name="Rectangle 72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7" name="Rectangle 73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8" name="Rectangle 74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9" name="Rectangle 75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47" name="Group 76"/>
            <p:cNvGrpSpPr>
              <a:grpSpLocks/>
            </p:cNvGrpSpPr>
            <p:nvPr/>
          </p:nvGrpSpPr>
          <p:grpSpPr bwMode="auto">
            <a:xfrm>
              <a:off x="2922" y="2331"/>
              <a:ext cx="648" cy="81"/>
              <a:chOff x="2922" y="2088"/>
              <a:chExt cx="648" cy="81"/>
            </a:xfrm>
          </p:grpSpPr>
          <p:sp>
            <p:nvSpPr>
              <p:cNvPr id="84" name="Rectangle 77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5" name="Rectangle 78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6" name="Rectangle 79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7" name="Rectangle 80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8" name="Rectangle 81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9" name="Rectangle 82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0" name="Rectangle 83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91" name="Rectangle 84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48" name="Group 85"/>
            <p:cNvGrpSpPr>
              <a:grpSpLocks/>
            </p:cNvGrpSpPr>
            <p:nvPr/>
          </p:nvGrpSpPr>
          <p:grpSpPr bwMode="auto">
            <a:xfrm>
              <a:off x="2922" y="2412"/>
              <a:ext cx="648" cy="81"/>
              <a:chOff x="2922" y="2088"/>
              <a:chExt cx="648" cy="81"/>
            </a:xfrm>
          </p:grpSpPr>
          <p:sp>
            <p:nvSpPr>
              <p:cNvPr id="76" name="Rectangle 86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7" name="Rectangle 87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8" name="Rectangle 88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9" name="Rectangle 89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0" name="Rectangle 90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1" name="Rectangle 91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2" name="Rectangle 92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83" name="Rectangle 93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49" name="Group 94"/>
            <p:cNvGrpSpPr>
              <a:grpSpLocks/>
            </p:cNvGrpSpPr>
            <p:nvPr/>
          </p:nvGrpSpPr>
          <p:grpSpPr bwMode="auto">
            <a:xfrm>
              <a:off x="2922" y="2493"/>
              <a:ext cx="648" cy="81"/>
              <a:chOff x="2922" y="2088"/>
              <a:chExt cx="648" cy="81"/>
            </a:xfrm>
          </p:grpSpPr>
          <p:sp>
            <p:nvSpPr>
              <p:cNvPr id="68" name="Rectangle 95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9" name="Rectangle 96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0" name="Rectangle 97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1" name="Rectangle 98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2" name="Rectangle 99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3" name="Rectangle 100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4" name="Rectangle 101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75" name="Rectangle 102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50" name="Group 103"/>
            <p:cNvGrpSpPr>
              <a:grpSpLocks/>
            </p:cNvGrpSpPr>
            <p:nvPr/>
          </p:nvGrpSpPr>
          <p:grpSpPr bwMode="auto">
            <a:xfrm>
              <a:off x="2922" y="2574"/>
              <a:ext cx="648" cy="81"/>
              <a:chOff x="2922" y="2088"/>
              <a:chExt cx="648" cy="81"/>
            </a:xfrm>
          </p:grpSpPr>
          <p:sp>
            <p:nvSpPr>
              <p:cNvPr id="60" name="Rectangle 104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  <p:grpSp>
          <p:nvGrpSpPr>
            <p:cNvPr id="51" name="Group 112"/>
            <p:cNvGrpSpPr>
              <a:grpSpLocks/>
            </p:cNvGrpSpPr>
            <p:nvPr/>
          </p:nvGrpSpPr>
          <p:grpSpPr bwMode="auto">
            <a:xfrm>
              <a:off x="2922" y="2655"/>
              <a:ext cx="648" cy="81"/>
              <a:chOff x="2922" y="2088"/>
              <a:chExt cx="648" cy="81"/>
            </a:xfrm>
          </p:grpSpPr>
          <p:sp>
            <p:nvSpPr>
              <p:cNvPr id="52" name="Rectangle 113"/>
              <p:cNvSpPr>
                <a:spLocks noChangeArrowheads="1"/>
              </p:cNvSpPr>
              <p:nvPr/>
            </p:nvSpPr>
            <p:spPr bwMode="auto">
              <a:xfrm>
                <a:off x="2922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3" name="Rectangle 114"/>
              <p:cNvSpPr>
                <a:spLocks noChangeArrowheads="1"/>
              </p:cNvSpPr>
              <p:nvPr/>
            </p:nvSpPr>
            <p:spPr bwMode="auto">
              <a:xfrm>
                <a:off x="3003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4" name="Rectangle 115"/>
              <p:cNvSpPr>
                <a:spLocks noChangeArrowheads="1"/>
              </p:cNvSpPr>
              <p:nvPr/>
            </p:nvSpPr>
            <p:spPr bwMode="auto">
              <a:xfrm>
                <a:off x="3084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5" name="Rectangle 116"/>
              <p:cNvSpPr>
                <a:spLocks noChangeArrowheads="1"/>
              </p:cNvSpPr>
              <p:nvPr/>
            </p:nvSpPr>
            <p:spPr bwMode="auto">
              <a:xfrm>
                <a:off x="3165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6" name="Rectangle 117"/>
              <p:cNvSpPr>
                <a:spLocks noChangeArrowheads="1"/>
              </p:cNvSpPr>
              <p:nvPr/>
            </p:nvSpPr>
            <p:spPr bwMode="auto">
              <a:xfrm>
                <a:off x="3246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7" name="Rectangle 118"/>
              <p:cNvSpPr>
                <a:spLocks noChangeArrowheads="1"/>
              </p:cNvSpPr>
              <p:nvPr/>
            </p:nvSpPr>
            <p:spPr bwMode="auto">
              <a:xfrm>
                <a:off x="3327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8" name="Rectangle 119"/>
              <p:cNvSpPr>
                <a:spLocks noChangeArrowheads="1"/>
              </p:cNvSpPr>
              <p:nvPr/>
            </p:nvSpPr>
            <p:spPr bwMode="auto">
              <a:xfrm>
                <a:off x="3408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  <p:sp>
            <p:nvSpPr>
              <p:cNvPr id="59" name="Rectangle 120"/>
              <p:cNvSpPr>
                <a:spLocks noChangeArrowheads="1"/>
              </p:cNvSpPr>
              <p:nvPr/>
            </p:nvSpPr>
            <p:spPr bwMode="auto">
              <a:xfrm>
                <a:off x="3489" y="2088"/>
                <a:ext cx="81" cy="81"/>
              </a:xfrm>
              <a:prstGeom prst="rect">
                <a:avLst/>
              </a:prstGeom>
              <a:gradFill rotWithShape="1">
                <a:gsLst>
                  <a:gs pos="0">
                    <a:srgbClr val="EBE3A8"/>
                  </a:gs>
                  <a:gs pos="100000">
                    <a:srgbClr val="D4C344"/>
                  </a:gs>
                </a:gsLst>
                <a:lin ang="2700000" scaled="1"/>
              </a:gradFill>
              <a:ln w="12700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algn="r"/>
                <a:endParaRPr lang="zh-CN" altLang="zh-CN">
                  <a:latin typeface="+mn-ea"/>
                </a:endParaRPr>
              </a:p>
            </p:txBody>
          </p:sp>
        </p:grpSp>
      </p:grpSp>
      <p:sp>
        <p:nvSpPr>
          <p:cNvPr id="116" name="Rectangle 121"/>
          <p:cNvSpPr>
            <a:spLocks noChangeArrowheads="1"/>
          </p:cNvSpPr>
          <p:nvPr/>
        </p:nvSpPr>
        <p:spPr bwMode="auto">
          <a:xfrm>
            <a:off x="5634337" y="5023718"/>
            <a:ext cx="128587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17" name="Rectangle 122"/>
          <p:cNvSpPr>
            <a:spLocks noChangeArrowheads="1"/>
          </p:cNvSpPr>
          <p:nvPr/>
        </p:nvSpPr>
        <p:spPr bwMode="auto">
          <a:xfrm>
            <a:off x="5762923" y="5023718"/>
            <a:ext cx="128588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18" name="Rectangle 123"/>
          <p:cNvSpPr>
            <a:spLocks noChangeArrowheads="1"/>
          </p:cNvSpPr>
          <p:nvPr/>
        </p:nvSpPr>
        <p:spPr bwMode="auto">
          <a:xfrm>
            <a:off x="5891512" y="5023718"/>
            <a:ext cx="128587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19" name="Rectangle 124"/>
          <p:cNvSpPr>
            <a:spLocks noChangeArrowheads="1"/>
          </p:cNvSpPr>
          <p:nvPr/>
        </p:nvSpPr>
        <p:spPr bwMode="auto">
          <a:xfrm>
            <a:off x="6020098" y="5023718"/>
            <a:ext cx="128588" cy="128588"/>
          </a:xfrm>
          <a:prstGeom prst="rect">
            <a:avLst/>
          </a:prstGeom>
          <a:solidFill>
            <a:srgbClr val="0099FF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0" name="Rectangle 125"/>
          <p:cNvSpPr>
            <a:spLocks noChangeArrowheads="1"/>
          </p:cNvSpPr>
          <p:nvPr/>
        </p:nvSpPr>
        <p:spPr bwMode="auto">
          <a:xfrm>
            <a:off x="5634337" y="5023718"/>
            <a:ext cx="128587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1" name="Rectangle 126"/>
          <p:cNvSpPr>
            <a:spLocks noChangeArrowheads="1"/>
          </p:cNvSpPr>
          <p:nvPr/>
        </p:nvSpPr>
        <p:spPr bwMode="auto">
          <a:xfrm>
            <a:off x="5762923" y="5023718"/>
            <a:ext cx="128588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2" name="Rectangle 127"/>
          <p:cNvSpPr>
            <a:spLocks noChangeArrowheads="1"/>
          </p:cNvSpPr>
          <p:nvPr/>
        </p:nvSpPr>
        <p:spPr bwMode="auto">
          <a:xfrm>
            <a:off x="5891512" y="5023718"/>
            <a:ext cx="128587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3" name="Rectangle 128"/>
          <p:cNvSpPr>
            <a:spLocks noChangeArrowheads="1"/>
          </p:cNvSpPr>
          <p:nvPr/>
        </p:nvSpPr>
        <p:spPr bwMode="auto">
          <a:xfrm>
            <a:off x="6020098" y="5023718"/>
            <a:ext cx="128588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4" name="Rectangle 129"/>
          <p:cNvSpPr>
            <a:spLocks noChangeArrowheads="1"/>
          </p:cNvSpPr>
          <p:nvPr/>
        </p:nvSpPr>
        <p:spPr bwMode="auto">
          <a:xfrm>
            <a:off x="6148687" y="5023718"/>
            <a:ext cx="128587" cy="128588"/>
          </a:xfrm>
          <a:prstGeom prst="rect">
            <a:avLst/>
          </a:prstGeom>
          <a:solidFill>
            <a:srgbClr val="D4C344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5" name="Rectangle 130"/>
          <p:cNvSpPr>
            <a:spLocks noChangeArrowheads="1"/>
          </p:cNvSpPr>
          <p:nvPr/>
        </p:nvSpPr>
        <p:spPr bwMode="auto">
          <a:xfrm>
            <a:off x="6277273" y="5023718"/>
            <a:ext cx="128588" cy="128588"/>
          </a:xfrm>
          <a:prstGeom prst="rect">
            <a:avLst/>
          </a:prstGeom>
          <a:solidFill>
            <a:srgbClr val="FF0000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>
              <a:latin typeface="+mn-ea"/>
            </a:endParaRPr>
          </a:p>
        </p:txBody>
      </p:sp>
      <p:pic>
        <p:nvPicPr>
          <p:cNvPr id="126" name="Picture 6" descr="02aXeRa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80176" y="4624785"/>
            <a:ext cx="2436117" cy="1918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907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36" grpId="0" animBg="1"/>
      <p:bldP spid="37" grpId="0"/>
      <p:bldP spid="37" grpId="1"/>
      <p:bldP spid="38" grpId="0"/>
      <p:bldP spid="39" grpId="0"/>
      <p:bldP spid="40" grpId="0" animBg="1"/>
      <p:bldP spid="41" grpId="0" animBg="1"/>
      <p:bldP spid="41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直接法:背公式Cache共n行,主存第j块号映射到Cache 的行号为:i=j mod n 。细节:直接映射原理:Cache只分块、不分组;主存即分块也分组。主存的每一个数据块,只能映射到与其组内块序号相同的Cache数据块位置。主存是以32个字节分为一块,所以129mod32=4余1,说明129号单元是其所在主存的4号块(块号从0开始)里1号字节(从0-31,共32个字节),当然送到Cache的4号块。答案为C。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0.0"/>
  <p:tag name="PROBLEMREMARK" val="C正确。组号=主存块号 mod cache组数&#10;解题分析：&#10;1、Cache如何分组、分块？&#10;组数=cache块数/路数&#10;Cache分8组，每组2块，每块64B。&#10;2、主存如何分组、分块？&#10;主存分若干组，每组又分成8块（与cache组数相同）。&#10;3、268单元处于哪个组的那个块？&#10;块号：单元号/块大小（每块单元数）&#10;268/64=4余12，该单元是主存4号块中的第12字节。&#10;组号：块号 mod 组数&#10;4/8=0，余4，放入第4组&#10;&#10;&#10;&#10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" val="1.0"/>
  <p:tag name="PROBLEMSCORE_HALF" val="0.0"/>
  <p:tag name="PROBLEMREMARK" val="ABCD都对。D,K=1就相当于Cache不分组,只分块,主存即分块也分组,所以就是直接相连。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" val="1.0"/>
  <p:tag name="PROBLEMSCORE_HALF" val="0.0"/>
  <p:tag name="PROBLEMREMARK" val="ABCD都对。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" val="1.0"/>
  <p:tag name="PROBLEMSCORE_HALF" val="0.0"/>
  <p:tag name="PROBLEMREMARK" val="ABCD都对。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9|21.4|35.7|8.9|6.5|18.1|3.6|10|26.2|23.9|2.8|8.2|11.9|19.2|2.3|9.7|7|1.4|10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73.2|3.8|65|10|19.2|8.7|8.1|6.6|7.2|2|9.8|3.2|4.6|7.5|9.6|12|1.9|1.2|2.2|1.7|1.6|1.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10.6|0.8|45.6|3.7|19.8|15.3|7.3|25.7|26.4|1.9|4.9|13.1|7.9|2.1|5|5.9|4.1|1.6|5.6|1.5|1.7|1.3|1.2|1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10.6|0.8|45.6|3.7|19.8|15.3|7.3|25.7|26.4|1.9|4.9|13.1|7.9|2.1|5|5.9|4.1|1.6|5.6|1.5|1.7|1.3|1.2|1.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.9|31.3|9.8|13.4|3.6|7.4|67|5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8.9|29.7|0.9|4.7|11.8|7.8|3.9|6.7|0.6|6.9|4.4|0.4|3.1|5.7|15.2|10.7|1.3|76.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47.1|51|15.1|6.2|2.1|4.5|6.4|17.8|4.6|5.5|4.1|2.9|11.9|3|27.7|1.9|1.4|33.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129单元所在主存块：129/32=4……1  4号块（从0开始编号），块内字节偏移是1&#10;Cahce分组：16/2=8，Cache分为8组。&#10;主存129单元所在块放入的cache组：i=j mod n =4 mod 8 = 4 。此块是主存0号组里的4号块。&#10;&#10;主存数据块，映射到与自己组内块序号相同的Cache分组。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Cache分组：64/4=16=24组            Cache 组地址4位&#10;主存分组：4096/16=28组                  主存组地址8位&#10;块内偏移：每块128B=27                    片内偏移地址7位&#10;4+8+7=19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16158</TotalTime>
  <Words>13078</Words>
  <Application>Microsoft Office PowerPoint</Application>
  <PresentationFormat>宽屏</PresentationFormat>
  <Paragraphs>2251</Paragraphs>
  <Slides>74</Slides>
  <Notes>57</Notes>
  <HiddenSlides>3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74</vt:i4>
      </vt:variant>
    </vt:vector>
  </HeadingPairs>
  <TitlesOfParts>
    <vt:vector size="104" baseType="lpstr">
      <vt:lpstr>Tahoma</vt:lpstr>
      <vt:lpstr>黑体</vt:lpstr>
      <vt:lpstr>微软雅黑</vt:lpstr>
      <vt:lpstr>华文琥珀</vt:lpstr>
      <vt:lpstr>Times New Roman</vt:lpstr>
      <vt:lpstr>华文新魏</vt:lpstr>
      <vt:lpstr>Arial</vt:lpstr>
      <vt:lpstr>微软雅黑</vt:lpstr>
      <vt:lpstr>义启小楷书</vt:lpstr>
      <vt:lpstr>Calibri</vt:lpstr>
      <vt:lpstr>楷体</vt:lpstr>
      <vt:lpstr>华文行楷</vt:lpstr>
      <vt:lpstr>Courier New</vt:lpstr>
      <vt:lpstr>Cambria Math</vt:lpstr>
      <vt:lpstr>Segoe UI Black</vt:lpstr>
      <vt:lpstr>Wingdings</vt:lpstr>
      <vt:lpstr>Segoe UI</vt:lpstr>
      <vt:lpstr>华文楷体</vt:lpstr>
      <vt:lpstr>Algerian</vt:lpstr>
      <vt:lpstr>Brush Script MT</vt:lpstr>
      <vt:lpstr>等线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Picture</vt:lpstr>
      <vt:lpstr>图片</vt:lpstr>
      <vt:lpstr>PowerPoint 演示文稿</vt:lpstr>
      <vt:lpstr>本章主要内容</vt:lpstr>
      <vt:lpstr>4.5 高速缓冲存储器</vt:lpstr>
      <vt:lpstr>4.5.1 Cache的工作原理——层次性存储系统对读写性能的改善</vt:lpstr>
      <vt:lpstr>4.5.1 Cache的工作原理——数据访问局部性（程序局部性）</vt:lpstr>
      <vt:lpstr>4.5.1 程序局部性原理——程序局部性举例</vt:lpstr>
      <vt:lpstr>4.5.1 程序局部性原理——程序局部性举例</vt:lpstr>
      <vt:lpstr>数组顺序存储</vt:lpstr>
      <vt:lpstr>4.5.1 Cache的工作原理——基本思想</vt:lpstr>
      <vt:lpstr>4.5.1 Cache的工作原理——Cache读操作</vt:lpstr>
      <vt:lpstr>4.5.1 Cache的工作原理——Cache写操作</vt:lpstr>
      <vt:lpstr>4.5.1 Cache的工作原理——Cache地址映射机制</vt:lpstr>
      <vt:lpstr>4.5.2 Cache的工作原理——Cache的结构</vt:lpstr>
      <vt:lpstr>PowerPoint 演示文稿</vt:lpstr>
      <vt:lpstr>PowerPoint 演示文稿</vt:lpstr>
      <vt:lpstr>4.5.2 Cache的工作原理—— cache关键技术</vt:lpstr>
      <vt:lpstr>4.5.3 相连存储器—— cache关键技术一</vt:lpstr>
      <vt:lpstr>4.5.3相连存储器——如何查找</vt:lpstr>
      <vt:lpstr>CPU cache基本组织方式</vt:lpstr>
      <vt:lpstr>块地址与块内地址</vt:lpstr>
      <vt:lpstr>相联存储器</vt:lpstr>
      <vt:lpstr>相联存储器——逻辑框图</vt:lpstr>
      <vt:lpstr>相联存储器  读逻辑实现</vt:lpstr>
      <vt:lpstr>4.5.4 地址映射—— cache关键技术二</vt:lpstr>
      <vt:lpstr>4.5.4 地址映射</vt:lpstr>
      <vt:lpstr>PowerPoint 演示文稿</vt:lpstr>
      <vt:lpstr>4.5.4 地址映射</vt:lpstr>
      <vt:lpstr>4.5.4 地址映射——全相联映射动态载入过程</vt:lpstr>
      <vt:lpstr> </vt:lpstr>
      <vt:lpstr> </vt:lpstr>
      <vt:lpstr>4.5.4 地址映射——直接相联映射逻辑实现 (工程观)</vt:lpstr>
      <vt:lpstr>4.5.4 地址映射——直接相联映射载入过程</vt:lpstr>
      <vt:lpstr>4.5.4 地址映射——直接相联映射</vt:lpstr>
      <vt:lpstr>PowerPoint 演示文稿</vt:lpstr>
      <vt:lpstr>PowerPoint 演示文稿</vt:lpstr>
      <vt:lpstr> </vt:lpstr>
      <vt:lpstr>4.5.4 地址映射——组相联映射逻辑实现 (工程观)</vt:lpstr>
      <vt:lpstr>4.5.4 地址映射——组相联存储器硬件开销</vt:lpstr>
      <vt:lpstr>4.5.4地址映射——组相联映射动态载入过程</vt:lpstr>
      <vt:lpstr> </vt:lpstr>
      <vt:lpstr>不同映射方式主存地址划分</vt:lpstr>
      <vt:lpstr>PowerPoint 演示文稿</vt:lpstr>
      <vt:lpstr>PowerPoint 演示文稿</vt:lpstr>
      <vt:lpstr>4.5.5 替换/策略算法—— cache关键技术三</vt:lpstr>
      <vt:lpstr>PowerPoint 演示文稿</vt:lpstr>
      <vt:lpstr>PowerPoint 演示文稿</vt:lpstr>
      <vt:lpstr> </vt:lpstr>
      <vt:lpstr> </vt:lpstr>
      <vt:lpstr> </vt:lpstr>
      <vt:lpstr> </vt:lpstr>
      <vt:lpstr> </vt:lpstr>
      <vt:lpstr>4.5.6 写入策略—— cache关键技术四</vt:lpstr>
      <vt:lpstr>4.5.6 Cache的写策略</vt:lpstr>
      <vt:lpstr>cache对存储系统性能的影响</vt:lpstr>
      <vt:lpstr>cache命中率</vt:lpstr>
      <vt:lpstr>cache的命中率与cache容量的关系</vt:lpstr>
      <vt:lpstr>块容量与命中率    Is bigger always better?</vt:lpstr>
      <vt:lpstr>Cache例题选讲</vt:lpstr>
      <vt:lpstr>Cache例题选讲</vt:lpstr>
      <vt:lpstr>Cache例题选讲</vt:lpstr>
      <vt:lpstr>Cache例题选讲</vt:lpstr>
      <vt:lpstr>Cache例题选讲</vt:lpstr>
      <vt:lpstr>Cache例题选讲</vt:lpstr>
      <vt:lpstr>Cache例题选讲</vt:lpstr>
      <vt:lpstr>数组顺序存储</vt:lpstr>
      <vt:lpstr>Cache例题选讲</vt:lpstr>
      <vt:lpstr>PowerPoint 演示文稿</vt:lpstr>
      <vt:lpstr>PowerPoint 演示文稿</vt:lpstr>
      <vt:lpstr>PowerPoint 演示文稿</vt:lpstr>
      <vt:lpstr>课后作业</vt:lpstr>
      <vt:lpstr>本节知识点总结</vt:lpstr>
      <vt:lpstr>Thanks</vt:lpstr>
      <vt:lpstr>附加思考1（不做要求，学有余力同学可以尝试）</vt:lpstr>
      <vt:lpstr>附加思考2（不做要求，学有余力同学可以尝）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2262</cp:revision>
  <cp:lastPrinted>2019-09-24T12:30:12Z</cp:lastPrinted>
  <dcterms:created xsi:type="dcterms:W3CDTF">2018-05-09T10:41:00Z</dcterms:created>
  <dcterms:modified xsi:type="dcterms:W3CDTF">2021-05-05T04:04:25Z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